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3.xml" ContentType="application/vnd.openxmlformats-officedocument.presentationml.tags+xml"/>
  <Override PartName="/ppt/notesSlides/notesSlide5.xml" ContentType="application/vnd.openxmlformats-officedocument.presentationml.notesSlide+xml"/>
  <Override PartName="/ppt/tags/tag4.xml" ContentType="application/vnd.openxmlformats-officedocument.presentationml.tags+xml"/>
  <Override PartName="/ppt/notesSlides/notesSlide6.xml" ContentType="application/vnd.openxmlformats-officedocument.presentationml.notesSlide+xml"/>
  <Override PartName="/ppt/tags/tag5.xml" ContentType="application/vnd.openxmlformats-officedocument.presentationml.tags+xml"/>
  <Override PartName="/ppt/notesSlides/notesSlide7.xml" ContentType="application/vnd.openxmlformats-officedocument.presentationml.notesSlide+xml"/>
  <Override PartName="/ppt/tags/tag6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7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6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27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28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29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30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31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32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33.xml" ContentType="application/vnd.openxmlformats-officedocument.presentationml.notesSlide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notesSlides/notesSlide34.xml" ContentType="application/vnd.openxmlformats-officedocument.presentationml.notesSlide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notesSlides/notesSlide35.xml" ContentType="application/vnd.openxmlformats-officedocument.presentationml.notesSlide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notesSlides/notesSlide36.xml" ContentType="application/vnd.openxmlformats-officedocument.presentationml.notesSlide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notesSlides/notesSlide37.xml" ContentType="application/vnd.openxmlformats-officedocument.presentationml.notesSlide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notesSlides/notesSlide40.xml" ContentType="application/vnd.openxmlformats-officedocument.presentationml.notesSlide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4"/>
  </p:sldMasterIdLst>
  <p:notesMasterIdLst>
    <p:notesMasterId r:id="rId56"/>
  </p:notesMasterIdLst>
  <p:handoutMasterIdLst>
    <p:handoutMasterId r:id="rId57"/>
  </p:handoutMasterIdLst>
  <p:sldIdLst>
    <p:sldId id="256" r:id="rId5"/>
    <p:sldId id="257" r:id="rId6"/>
    <p:sldId id="284" r:id="rId7"/>
    <p:sldId id="365" r:id="rId8"/>
    <p:sldId id="299" r:id="rId9"/>
    <p:sldId id="298" r:id="rId10"/>
    <p:sldId id="300" r:id="rId11"/>
    <p:sldId id="302" r:id="rId12"/>
    <p:sldId id="402" r:id="rId13"/>
    <p:sldId id="305" r:id="rId14"/>
    <p:sldId id="286" r:id="rId15"/>
    <p:sldId id="379" r:id="rId16"/>
    <p:sldId id="380" r:id="rId17"/>
    <p:sldId id="306" r:id="rId18"/>
    <p:sldId id="406" r:id="rId19"/>
    <p:sldId id="326" r:id="rId20"/>
    <p:sldId id="327" r:id="rId21"/>
    <p:sldId id="328" r:id="rId22"/>
    <p:sldId id="329" r:id="rId23"/>
    <p:sldId id="330" r:id="rId24"/>
    <p:sldId id="331" r:id="rId25"/>
    <p:sldId id="404" r:id="rId26"/>
    <p:sldId id="405" r:id="rId27"/>
    <p:sldId id="411" r:id="rId28"/>
    <p:sldId id="413" r:id="rId29"/>
    <p:sldId id="415" r:id="rId30"/>
    <p:sldId id="416" r:id="rId31"/>
    <p:sldId id="417" r:id="rId32"/>
    <p:sldId id="418" r:id="rId33"/>
    <p:sldId id="419" r:id="rId34"/>
    <p:sldId id="420" r:id="rId35"/>
    <p:sldId id="423" r:id="rId36"/>
    <p:sldId id="424" r:id="rId37"/>
    <p:sldId id="425" r:id="rId38"/>
    <p:sldId id="426" r:id="rId39"/>
    <p:sldId id="427" r:id="rId40"/>
    <p:sldId id="428" r:id="rId41"/>
    <p:sldId id="429" r:id="rId42"/>
    <p:sldId id="287" r:id="rId43"/>
    <p:sldId id="348" r:id="rId44"/>
    <p:sldId id="407" r:id="rId45"/>
    <p:sldId id="353" r:id="rId46"/>
    <p:sldId id="360" r:id="rId47"/>
    <p:sldId id="408" r:id="rId48"/>
    <p:sldId id="409" r:id="rId49"/>
    <p:sldId id="410" r:id="rId50"/>
    <p:sldId id="303" r:id="rId51"/>
    <p:sldId id="398" r:id="rId52"/>
    <p:sldId id="269" r:id="rId53"/>
    <p:sldId id="399" r:id="rId54"/>
    <p:sldId id="396" r:id="rId55"/>
  </p:sldIdLst>
  <p:sldSz cx="12192000" cy="6858000"/>
  <p:notesSz cx="6858000" cy="9144000"/>
  <p:embeddedFontLst>
    <p:embeddedFont>
      <p:font typeface="Calibri" panose="020F0502020204030204" pitchFamily="34" charset="0"/>
      <p:regular r:id="rId58"/>
      <p:bold r:id="rId59"/>
      <p:italic r:id="rId60"/>
      <p:boldItalic r:id="rId61"/>
    </p:embeddedFont>
    <p:embeddedFont>
      <p:font typeface="Neue Haas Grotesk Text Pro" panose="020B0504020202020204" pitchFamily="34" charset="0"/>
      <p:regular r:id="rId62"/>
      <p:bold r:id="rId63"/>
    </p:embeddedFont>
    <p:embeddedFont>
      <p:font typeface="PT Sans" panose="020B0503020203020204" pitchFamily="34" charset="0"/>
      <p:regular r:id="rId64"/>
      <p:bold r:id="rId65"/>
      <p:italic r:id="rId66"/>
      <p:boldItalic r:id="rId67"/>
    </p:embeddedFont>
    <p:embeddedFont>
      <p:font typeface="Roboto Slab" pitchFamily="50" charset="0"/>
      <p:regular r:id="rId68"/>
      <p:bold r:id="rId69"/>
    </p:embeddedFont>
  </p:embeddedFontLst>
  <p:custDataLst>
    <p:tags r:id="rId70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5B8BF"/>
    <a:srgbClr val="58696B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377" autoAdjust="0"/>
    <p:restoredTop sz="70433" autoAdjust="0"/>
  </p:normalViewPr>
  <p:slideViewPr>
    <p:cSldViewPr snapToGrid="0">
      <p:cViewPr varScale="1">
        <p:scale>
          <a:sx n="58" d="100"/>
          <a:sy n="58" d="100"/>
        </p:scale>
        <p:origin x="1140" y="7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3696" y="105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font" Target="fonts/font6.fntdata"/><Relationship Id="rId68" Type="http://schemas.openxmlformats.org/officeDocument/2006/relationships/font" Target="fonts/font11.fntdata"/><Relationship Id="rId7" Type="http://schemas.openxmlformats.org/officeDocument/2006/relationships/slide" Target="slides/slide3.xml"/><Relationship Id="rId71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font" Target="fonts/font1.fntdata"/><Relationship Id="rId66" Type="http://schemas.openxmlformats.org/officeDocument/2006/relationships/font" Target="fonts/font9.fntdata"/><Relationship Id="rId7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handoutMaster" Target="handoutMasters/handoutMaster1.xml"/><Relationship Id="rId61" Type="http://schemas.openxmlformats.org/officeDocument/2006/relationships/font" Target="fonts/font4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font" Target="fonts/font3.fntdata"/><Relationship Id="rId65" Type="http://schemas.openxmlformats.org/officeDocument/2006/relationships/font" Target="fonts/font8.fntdata"/><Relationship Id="rId73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notesMaster" Target="notesMasters/notesMaster1.xml"/><Relationship Id="rId64" Type="http://schemas.openxmlformats.org/officeDocument/2006/relationships/font" Target="fonts/font7.fntdata"/><Relationship Id="rId69" Type="http://schemas.openxmlformats.org/officeDocument/2006/relationships/font" Target="fonts/font12.fntdata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viewProps" Target="viewProps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font" Target="fonts/font2.fntdata"/><Relationship Id="rId67" Type="http://schemas.openxmlformats.org/officeDocument/2006/relationships/font" Target="fonts/font10.fntdata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font" Target="fonts/font5.fntdata"/><Relationship Id="rId70" Type="http://schemas.openxmlformats.org/officeDocument/2006/relationships/tags" Target="tags/tag1.xml"/><Relationship Id="rId75" Type="http://schemas.microsoft.com/office/2018/10/relationships/authors" Target="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3F68FDB-F8A2-483A-B5C9-306D4E930464}" type="doc">
      <dgm:prSet loTypeId="urn:microsoft.com/office/officeart/2005/8/layout/hChevron3" loCatId="process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93DBF28B-A242-471D-88EB-7838B4C3C302}">
      <dgm:prSet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en-US" dirty="0"/>
            <a:t>From one party to another</a:t>
          </a:r>
        </a:p>
      </dgm:t>
    </dgm:pt>
    <dgm:pt modelId="{62AEFC96-E6C9-4285-8F12-AB3AE7A25560}" type="parTrans" cxnId="{A295FD7E-8594-40D9-8993-23A78748D064}">
      <dgm:prSet/>
      <dgm:spPr/>
      <dgm:t>
        <a:bodyPr/>
        <a:lstStyle/>
        <a:p>
          <a:endParaRPr lang="en-US"/>
        </a:p>
      </dgm:t>
    </dgm:pt>
    <dgm:pt modelId="{7ED25BCA-0906-4857-AB38-2AD29A9DEE86}" type="sibTrans" cxnId="{A295FD7E-8594-40D9-8993-23A78748D064}">
      <dgm:prSet/>
      <dgm:spPr/>
      <dgm:t>
        <a:bodyPr/>
        <a:lstStyle/>
        <a:p>
          <a:endParaRPr lang="en-US"/>
        </a:p>
      </dgm:t>
    </dgm:pt>
    <dgm:pt modelId="{2AF6D13C-8376-49A0-AFBF-6867AB385D5C}">
      <dgm:prSet/>
      <dgm:spPr>
        <a:solidFill>
          <a:schemeClr val="accent3">
            <a:lumMod val="50000"/>
          </a:schemeClr>
        </a:solidFill>
      </dgm:spPr>
      <dgm:t>
        <a:bodyPr anchor="ctr" anchorCtr="0"/>
        <a:lstStyle/>
        <a:p>
          <a:r>
            <a:rPr lang="en-US" dirty="0"/>
            <a:t>Guarantee</a:t>
          </a:r>
        </a:p>
      </dgm:t>
    </dgm:pt>
    <dgm:pt modelId="{CE6AF0D7-83BE-4DE1-849A-D3909861090A}" type="parTrans" cxnId="{66AADC17-DD3C-413E-8C31-46AF81FAC5AA}">
      <dgm:prSet/>
      <dgm:spPr/>
      <dgm:t>
        <a:bodyPr/>
        <a:lstStyle/>
        <a:p>
          <a:endParaRPr lang="en-US"/>
        </a:p>
      </dgm:t>
    </dgm:pt>
    <dgm:pt modelId="{C82CB0FF-0574-418A-9026-0E1E38FEF032}" type="sibTrans" cxnId="{66AADC17-DD3C-413E-8C31-46AF81FAC5AA}">
      <dgm:prSet/>
      <dgm:spPr/>
      <dgm:t>
        <a:bodyPr/>
        <a:lstStyle/>
        <a:p>
          <a:endParaRPr lang="en-US"/>
        </a:p>
      </dgm:t>
    </dgm:pt>
    <dgm:pt modelId="{6D2E10B7-B11B-4905-845B-CC027ED467BE}">
      <dgm:prSet/>
      <dgm:spPr>
        <a:solidFill>
          <a:schemeClr val="accent3">
            <a:lumMod val="50000"/>
          </a:schemeClr>
        </a:solidFill>
      </dgm:spPr>
      <dgm:t>
        <a:bodyPr anchor="ctr" anchorCtr="0"/>
        <a:lstStyle/>
        <a:p>
          <a:r>
            <a:rPr lang="en-US" dirty="0"/>
            <a:t>Protects project owners</a:t>
          </a:r>
        </a:p>
      </dgm:t>
    </dgm:pt>
    <dgm:pt modelId="{BC8FB514-AC60-4BE2-99BF-64FAC202C325}" type="sibTrans" cxnId="{91B32217-53A3-41B8-9827-9FBA88FBBC43}">
      <dgm:prSet/>
      <dgm:spPr/>
      <dgm:t>
        <a:bodyPr/>
        <a:lstStyle/>
        <a:p>
          <a:endParaRPr lang="en-US"/>
        </a:p>
      </dgm:t>
    </dgm:pt>
    <dgm:pt modelId="{7F3447E2-464B-4EA3-BB45-AB295529AA18}" type="parTrans" cxnId="{91B32217-53A3-41B8-9827-9FBA88FBBC43}">
      <dgm:prSet/>
      <dgm:spPr/>
      <dgm:t>
        <a:bodyPr/>
        <a:lstStyle/>
        <a:p>
          <a:endParaRPr lang="en-US"/>
        </a:p>
      </dgm:t>
    </dgm:pt>
    <dgm:pt modelId="{2247DC36-85D9-4F64-AB76-1D88A2AFB54C}">
      <dgm:prSet/>
      <dgm:spPr>
        <a:solidFill>
          <a:schemeClr val="accent3">
            <a:lumMod val="50000"/>
          </a:schemeClr>
        </a:solidFill>
      </dgm:spPr>
      <dgm:t>
        <a:bodyPr anchor="ctr" anchorCtr="0"/>
        <a:lstStyle/>
        <a:p>
          <a:r>
            <a:rPr lang="en-US" dirty="0"/>
            <a:t>Completion as agreed</a:t>
          </a:r>
        </a:p>
      </dgm:t>
    </dgm:pt>
    <dgm:pt modelId="{3C9C8239-1240-4FCD-A594-A8381954B0A7}" type="parTrans" cxnId="{BD9023AB-8130-4ACA-B749-61F1C5C8AD29}">
      <dgm:prSet/>
      <dgm:spPr/>
      <dgm:t>
        <a:bodyPr/>
        <a:lstStyle/>
        <a:p>
          <a:endParaRPr lang="en-US"/>
        </a:p>
      </dgm:t>
    </dgm:pt>
    <dgm:pt modelId="{9B1EEB92-1161-43D4-B927-9AFE0E53E6CC}" type="sibTrans" cxnId="{BD9023AB-8130-4ACA-B749-61F1C5C8AD29}">
      <dgm:prSet/>
      <dgm:spPr/>
      <dgm:t>
        <a:bodyPr/>
        <a:lstStyle/>
        <a:p>
          <a:endParaRPr lang="en-US"/>
        </a:p>
      </dgm:t>
    </dgm:pt>
    <dgm:pt modelId="{CBF77952-F1C5-41F3-A509-D620B5BD00DF}">
      <dgm:prSet/>
      <dgm:spPr>
        <a:solidFill>
          <a:schemeClr val="accent3"/>
        </a:solidFill>
      </dgm:spPr>
      <dgm:t>
        <a:bodyPr/>
        <a:lstStyle/>
        <a:p>
          <a:r>
            <a:rPr lang="en-US" dirty="0"/>
            <a:t>Financial assurance</a:t>
          </a:r>
        </a:p>
      </dgm:t>
    </dgm:pt>
    <dgm:pt modelId="{83EBEE7E-DDD7-467C-A9A5-CB5909C9BE33}" type="sibTrans" cxnId="{FACDCF99-EAE7-44C4-BD48-F2386E216814}">
      <dgm:prSet/>
      <dgm:spPr/>
      <dgm:t>
        <a:bodyPr/>
        <a:lstStyle/>
        <a:p>
          <a:endParaRPr lang="en-US"/>
        </a:p>
      </dgm:t>
    </dgm:pt>
    <dgm:pt modelId="{806D9152-856A-46B3-AEF5-4EA544ADDEE0}" type="parTrans" cxnId="{FACDCF99-EAE7-44C4-BD48-F2386E216814}">
      <dgm:prSet/>
      <dgm:spPr/>
      <dgm:t>
        <a:bodyPr/>
        <a:lstStyle/>
        <a:p>
          <a:endParaRPr lang="en-US"/>
        </a:p>
      </dgm:t>
    </dgm:pt>
    <dgm:pt modelId="{9AE22BDB-F7E7-4778-BBF4-2345BB42D26D}" type="pres">
      <dgm:prSet presAssocID="{63F68FDB-F8A2-483A-B5C9-306D4E930464}" presName="Name0" presStyleCnt="0">
        <dgm:presLayoutVars>
          <dgm:dir/>
          <dgm:resizeHandles val="exact"/>
        </dgm:presLayoutVars>
      </dgm:prSet>
      <dgm:spPr/>
    </dgm:pt>
    <dgm:pt modelId="{F2232190-97BE-448C-9B9B-E0802084B112}" type="pres">
      <dgm:prSet presAssocID="{CBF77952-F1C5-41F3-A509-D620B5BD00DF}" presName="parAndChTx" presStyleLbl="node1" presStyleIdx="0" presStyleCnt="3">
        <dgm:presLayoutVars>
          <dgm:bulletEnabled val="1"/>
        </dgm:presLayoutVars>
      </dgm:prSet>
      <dgm:spPr/>
    </dgm:pt>
    <dgm:pt modelId="{EC444C69-99CC-4E72-8CDB-6917EC64473D}" type="pres">
      <dgm:prSet presAssocID="{83EBEE7E-DDD7-467C-A9A5-CB5909C9BE33}" presName="parAndChSpace" presStyleCnt="0"/>
      <dgm:spPr/>
    </dgm:pt>
    <dgm:pt modelId="{38D9C663-06B9-4D00-9CF5-9F7D0F35477A}" type="pres">
      <dgm:prSet presAssocID="{93DBF28B-A242-471D-88EB-7838B4C3C302}" presName="parAndChTx" presStyleLbl="node1" presStyleIdx="1" presStyleCnt="3">
        <dgm:presLayoutVars>
          <dgm:bulletEnabled val="1"/>
        </dgm:presLayoutVars>
      </dgm:prSet>
      <dgm:spPr/>
    </dgm:pt>
    <dgm:pt modelId="{91ADA1DA-1BF9-4F18-AAA8-9142C7CED006}" type="pres">
      <dgm:prSet presAssocID="{7ED25BCA-0906-4857-AB38-2AD29A9DEE86}" presName="parAndChSpace" presStyleCnt="0"/>
      <dgm:spPr/>
    </dgm:pt>
    <dgm:pt modelId="{26BAA4A7-9547-408D-8BC0-D47F0E1F68E3}" type="pres">
      <dgm:prSet presAssocID="{2AF6D13C-8376-49A0-AFBF-6867AB385D5C}" presName="parAndChTx" presStyleLbl="node1" presStyleIdx="2" presStyleCnt="3">
        <dgm:presLayoutVars>
          <dgm:bulletEnabled val="1"/>
        </dgm:presLayoutVars>
      </dgm:prSet>
      <dgm:spPr/>
    </dgm:pt>
  </dgm:ptLst>
  <dgm:cxnLst>
    <dgm:cxn modelId="{F0A18D00-39C4-464C-A922-58956F2D567A}" type="presOf" srcId="{2247DC36-85D9-4F64-AB76-1D88A2AFB54C}" destId="{26BAA4A7-9547-408D-8BC0-D47F0E1F68E3}" srcOrd="0" destOrd="2" presId="urn:microsoft.com/office/officeart/2005/8/layout/hChevron3"/>
    <dgm:cxn modelId="{91B32217-53A3-41B8-9827-9FBA88FBBC43}" srcId="{2AF6D13C-8376-49A0-AFBF-6867AB385D5C}" destId="{6D2E10B7-B11B-4905-845B-CC027ED467BE}" srcOrd="0" destOrd="0" parTransId="{7F3447E2-464B-4EA3-BB45-AB295529AA18}" sibTransId="{BC8FB514-AC60-4BE2-99BF-64FAC202C325}"/>
    <dgm:cxn modelId="{66AADC17-DD3C-413E-8C31-46AF81FAC5AA}" srcId="{63F68FDB-F8A2-483A-B5C9-306D4E930464}" destId="{2AF6D13C-8376-49A0-AFBF-6867AB385D5C}" srcOrd="2" destOrd="0" parTransId="{CE6AF0D7-83BE-4DE1-849A-D3909861090A}" sibTransId="{C82CB0FF-0574-418A-9026-0E1E38FEF032}"/>
    <dgm:cxn modelId="{B7D10F5C-8BB7-44C3-B3E4-5F849B9B7D73}" type="presOf" srcId="{2AF6D13C-8376-49A0-AFBF-6867AB385D5C}" destId="{26BAA4A7-9547-408D-8BC0-D47F0E1F68E3}" srcOrd="0" destOrd="0" presId="urn:microsoft.com/office/officeart/2005/8/layout/hChevron3"/>
    <dgm:cxn modelId="{B784C760-F0A1-444A-8670-FB1702D57E14}" type="presOf" srcId="{6D2E10B7-B11B-4905-845B-CC027ED467BE}" destId="{26BAA4A7-9547-408D-8BC0-D47F0E1F68E3}" srcOrd="0" destOrd="1" presId="urn:microsoft.com/office/officeart/2005/8/layout/hChevron3"/>
    <dgm:cxn modelId="{A295FD7E-8594-40D9-8993-23A78748D064}" srcId="{63F68FDB-F8A2-483A-B5C9-306D4E930464}" destId="{93DBF28B-A242-471D-88EB-7838B4C3C302}" srcOrd="1" destOrd="0" parTransId="{62AEFC96-E6C9-4285-8F12-AB3AE7A25560}" sibTransId="{7ED25BCA-0906-4857-AB38-2AD29A9DEE86}"/>
    <dgm:cxn modelId="{1A13A699-4DBA-4B91-B4C5-FD591F7AD333}" type="presOf" srcId="{CBF77952-F1C5-41F3-A509-D620B5BD00DF}" destId="{F2232190-97BE-448C-9B9B-E0802084B112}" srcOrd="0" destOrd="0" presId="urn:microsoft.com/office/officeart/2005/8/layout/hChevron3"/>
    <dgm:cxn modelId="{FACDCF99-EAE7-44C4-BD48-F2386E216814}" srcId="{63F68FDB-F8A2-483A-B5C9-306D4E930464}" destId="{CBF77952-F1C5-41F3-A509-D620B5BD00DF}" srcOrd="0" destOrd="0" parTransId="{806D9152-856A-46B3-AEF5-4EA544ADDEE0}" sibTransId="{83EBEE7E-DDD7-467C-A9A5-CB5909C9BE33}"/>
    <dgm:cxn modelId="{BD9023AB-8130-4ACA-B749-61F1C5C8AD29}" srcId="{2AF6D13C-8376-49A0-AFBF-6867AB385D5C}" destId="{2247DC36-85D9-4F64-AB76-1D88A2AFB54C}" srcOrd="1" destOrd="0" parTransId="{3C9C8239-1240-4FCD-A594-A8381954B0A7}" sibTransId="{9B1EEB92-1161-43D4-B927-9AFE0E53E6CC}"/>
    <dgm:cxn modelId="{092323D1-8003-439F-B5AB-ECD41B3FE75D}" type="presOf" srcId="{93DBF28B-A242-471D-88EB-7838B4C3C302}" destId="{38D9C663-06B9-4D00-9CF5-9F7D0F35477A}" srcOrd="0" destOrd="0" presId="urn:microsoft.com/office/officeart/2005/8/layout/hChevron3"/>
    <dgm:cxn modelId="{943C25F0-1F22-40DA-8324-573FA14330A4}" type="presOf" srcId="{63F68FDB-F8A2-483A-B5C9-306D4E930464}" destId="{9AE22BDB-F7E7-4778-BBF4-2345BB42D26D}" srcOrd="0" destOrd="0" presId="urn:microsoft.com/office/officeart/2005/8/layout/hChevron3"/>
    <dgm:cxn modelId="{8E72E50A-FE13-40B8-AB12-EB6B207BDE32}" type="presParOf" srcId="{9AE22BDB-F7E7-4778-BBF4-2345BB42D26D}" destId="{F2232190-97BE-448C-9B9B-E0802084B112}" srcOrd="0" destOrd="0" presId="urn:microsoft.com/office/officeart/2005/8/layout/hChevron3"/>
    <dgm:cxn modelId="{BEE7ABAB-6FA1-42E0-92E7-56D5F59A28A7}" type="presParOf" srcId="{9AE22BDB-F7E7-4778-BBF4-2345BB42D26D}" destId="{EC444C69-99CC-4E72-8CDB-6917EC64473D}" srcOrd="1" destOrd="0" presId="urn:microsoft.com/office/officeart/2005/8/layout/hChevron3"/>
    <dgm:cxn modelId="{13AA6F85-6186-4ACE-B61D-DD1FBBA7F478}" type="presParOf" srcId="{9AE22BDB-F7E7-4778-BBF4-2345BB42D26D}" destId="{38D9C663-06B9-4D00-9CF5-9F7D0F35477A}" srcOrd="2" destOrd="0" presId="urn:microsoft.com/office/officeart/2005/8/layout/hChevron3"/>
    <dgm:cxn modelId="{2E5F45D1-C07C-45B6-99A4-337B0A477687}" type="presParOf" srcId="{9AE22BDB-F7E7-4778-BBF4-2345BB42D26D}" destId="{91ADA1DA-1BF9-4F18-AAA8-9142C7CED006}" srcOrd="3" destOrd="0" presId="urn:microsoft.com/office/officeart/2005/8/layout/hChevron3"/>
    <dgm:cxn modelId="{431DFD64-28BA-4D4F-BB82-10ADF0E87AF4}" type="presParOf" srcId="{9AE22BDB-F7E7-4778-BBF4-2345BB42D26D}" destId="{26BAA4A7-9547-408D-8BC0-D47F0E1F68E3}" srcOrd="4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63F68FDB-F8A2-483A-B5C9-306D4E930464}" type="doc">
      <dgm:prSet loTypeId="urn:microsoft.com/office/officeart/2005/8/layout/hChevron3" loCatId="process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93DBF28B-A242-471D-88EB-7838B4C3C302}">
      <dgm:prSet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r>
            <a:rPr lang="en-US" dirty="0"/>
            <a:t>Identified during construction</a:t>
          </a:r>
        </a:p>
      </dgm:t>
    </dgm:pt>
    <dgm:pt modelId="{62AEFC96-E6C9-4285-8F12-AB3AE7A25560}" type="parTrans" cxnId="{A295FD7E-8594-40D9-8993-23A78748D064}">
      <dgm:prSet/>
      <dgm:spPr/>
      <dgm:t>
        <a:bodyPr/>
        <a:lstStyle/>
        <a:p>
          <a:endParaRPr lang="en-US"/>
        </a:p>
      </dgm:t>
    </dgm:pt>
    <dgm:pt modelId="{7ED25BCA-0906-4857-AB38-2AD29A9DEE86}" type="sibTrans" cxnId="{A295FD7E-8594-40D9-8993-23A78748D064}">
      <dgm:prSet/>
      <dgm:spPr/>
      <dgm:t>
        <a:bodyPr/>
        <a:lstStyle/>
        <a:p>
          <a:endParaRPr lang="en-US"/>
        </a:p>
      </dgm:t>
    </dgm:pt>
    <dgm:pt modelId="{2AF6D13C-8376-49A0-AFBF-6867AB385D5C}">
      <dgm:prSet/>
      <dgm:spPr>
        <a:solidFill>
          <a:schemeClr val="accent4">
            <a:lumMod val="75000"/>
          </a:schemeClr>
        </a:solidFill>
      </dgm:spPr>
      <dgm:t>
        <a:bodyPr anchor="ctr" anchorCtr="0"/>
        <a:lstStyle/>
        <a:p>
          <a:r>
            <a:rPr lang="en-US" dirty="0"/>
            <a:t>Interferes</a:t>
          </a:r>
        </a:p>
      </dgm:t>
    </dgm:pt>
    <dgm:pt modelId="{CE6AF0D7-83BE-4DE1-849A-D3909861090A}" type="parTrans" cxnId="{66AADC17-DD3C-413E-8C31-46AF81FAC5AA}">
      <dgm:prSet/>
      <dgm:spPr/>
      <dgm:t>
        <a:bodyPr/>
        <a:lstStyle/>
        <a:p>
          <a:endParaRPr lang="en-US"/>
        </a:p>
      </dgm:t>
    </dgm:pt>
    <dgm:pt modelId="{C82CB0FF-0574-418A-9026-0E1E38FEF032}" type="sibTrans" cxnId="{66AADC17-DD3C-413E-8C31-46AF81FAC5AA}">
      <dgm:prSet/>
      <dgm:spPr/>
      <dgm:t>
        <a:bodyPr/>
        <a:lstStyle/>
        <a:p>
          <a:endParaRPr lang="en-US"/>
        </a:p>
      </dgm:t>
    </dgm:pt>
    <dgm:pt modelId="{CBF77952-F1C5-41F3-A509-D620B5BD00DF}">
      <dgm:prSet/>
      <dgm:spPr>
        <a:solidFill>
          <a:schemeClr val="accent4">
            <a:lumMod val="40000"/>
            <a:lumOff val="60000"/>
          </a:schemeClr>
        </a:solidFill>
      </dgm:spPr>
      <dgm:t>
        <a:bodyPr/>
        <a:lstStyle/>
        <a:p>
          <a:r>
            <a:rPr lang="en-US" dirty="0"/>
            <a:t>Utility facility conflicts with construction</a:t>
          </a:r>
        </a:p>
      </dgm:t>
    </dgm:pt>
    <dgm:pt modelId="{83EBEE7E-DDD7-467C-A9A5-CB5909C9BE33}" type="sibTrans" cxnId="{FACDCF99-EAE7-44C4-BD48-F2386E216814}">
      <dgm:prSet/>
      <dgm:spPr/>
      <dgm:t>
        <a:bodyPr/>
        <a:lstStyle/>
        <a:p>
          <a:endParaRPr lang="en-US"/>
        </a:p>
      </dgm:t>
    </dgm:pt>
    <dgm:pt modelId="{806D9152-856A-46B3-AEF5-4EA544ADDEE0}" type="parTrans" cxnId="{FACDCF99-EAE7-44C4-BD48-F2386E216814}">
      <dgm:prSet/>
      <dgm:spPr/>
      <dgm:t>
        <a:bodyPr/>
        <a:lstStyle/>
        <a:p>
          <a:endParaRPr lang="en-US"/>
        </a:p>
      </dgm:t>
    </dgm:pt>
    <dgm:pt modelId="{2247DC36-85D9-4F64-AB76-1D88A2AFB54C}">
      <dgm:prSet/>
      <dgm:spPr>
        <a:solidFill>
          <a:schemeClr val="accent4">
            <a:lumMod val="75000"/>
          </a:schemeClr>
        </a:solidFill>
      </dgm:spPr>
      <dgm:t>
        <a:bodyPr anchor="ctr" anchorCtr="0"/>
        <a:lstStyle/>
        <a:p>
          <a:r>
            <a:rPr lang="en-US" dirty="0"/>
            <a:t>With progress of the DOT contractor</a:t>
          </a:r>
        </a:p>
      </dgm:t>
    </dgm:pt>
    <dgm:pt modelId="{9B1EEB92-1161-43D4-B927-9AFE0E53E6CC}" type="sibTrans" cxnId="{BD9023AB-8130-4ACA-B749-61F1C5C8AD29}">
      <dgm:prSet/>
      <dgm:spPr/>
      <dgm:t>
        <a:bodyPr/>
        <a:lstStyle/>
        <a:p>
          <a:endParaRPr lang="en-US"/>
        </a:p>
      </dgm:t>
    </dgm:pt>
    <dgm:pt modelId="{3C9C8239-1240-4FCD-A594-A8381954B0A7}" type="parTrans" cxnId="{BD9023AB-8130-4ACA-B749-61F1C5C8AD29}">
      <dgm:prSet/>
      <dgm:spPr/>
      <dgm:t>
        <a:bodyPr/>
        <a:lstStyle/>
        <a:p>
          <a:endParaRPr lang="en-US"/>
        </a:p>
      </dgm:t>
    </dgm:pt>
    <dgm:pt modelId="{1B5DD44E-561A-4D74-A4FB-86092609C2E2}">
      <dgm:prSet/>
      <dgm:spPr>
        <a:solidFill>
          <a:schemeClr val="accent4">
            <a:lumMod val="75000"/>
          </a:schemeClr>
        </a:solidFill>
      </dgm:spPr>
      <dgm:t>
        <a:bodyPr anchor="ctr" anchorCtr="0"/>
        <a:lstStyle/>
        <a:p>
          <a:r>
            <a:rPr lang="en-US" dirty="0"/>
            <a:t>Stops construction</a:t>
          </a:r>
        </a:p>
      </dgm:t>
    </dgm:pt>
    <dgm:pt modelId="{46C74938-EC8C-4361-9BDF-11F55FD7D808}" type="parTrans" cxnId="{E922CD22-AF38-4C9D-A768-F47F38E30797}">
      <dgm:prSet/>
      <dgm:spPr/>
      <dgm:t>
        <a:bodyPr/>
        <a:lstStyle/>
        <a:p>
          <a:endParaRPr lang="en-US"/>
        </a:p>
      </dgm:t>
    </dgm:pt>
    <dgm:pt modelId="{EA07099E-1B54-4267-B267-3012914D87C2}" type="sibTrans" cxnId="{E922CD22-AF38-4C9D-A768-F47F38E30797}">
      <dgm:prSet/>
      <dgm:spPr/>
      <dgm:t>
        <a:bodyPr/>
        <a:lstStyle/>
        <a:p>
          <a:endParaRPr lang="en-US"/>
        </a:p>
      </dgm:t>
    </dgm:pt>
    <dgm:pt modelId="{9AE22BDB-F7E7-4778-BBF4-2345BB42D26D}" type="pres">
      <dgm:prSet presAssocID="{63F68FDB-F8A2-483A-B5C9-306D4E930464}" presName="Name0" presStyleCnt="0">
        <dgm:presLayoutVars>
          <dgm:dir/>
          <dgm:resizeHandles val="exact"/>
        </dgm:presLayoutVars>
      </dgm:prSet>
      <dgm:spPr/>
    </dgm:pt>
    <dgm:pt modelId="{F2232190-97BE-448C-9B9B-E0802084B112}" type="pres">
      <dgm:prSet presAssocID="{CBF77952-F1C5-41F3-A509-D620B5BD00DF}" presName="parAndChTx" presStyleLbl="node1" presStyleIdx="0" presStyleCnt="3">
        <dgm:presLayoutVars>
          <dgm:bulletEnabled val="1"/>
        </dgm:presLayoutVars>
      </dgm:prSet>
      <dgm:spPr/>
    </dgm:pt>
    <dgm:pt modelId="{EC444C69-99CC-4E72-8CDB-6917EC64473D}" type="pres">
      <dgm:prSet presAssocID="{83EBEE7E-DDD7-467C-A9A5-CB5909C9BE33}" presName="parAndChSpace" presStyleCnt="0"/>
      <dgm:spPr/>
    </dgm:pt>
    <dgm:pt modelId="{38D9C663-06B9-4D00-9CF5-9F7D0F35477A}" type="pres">
      <dgm:prSet presAssocID="{93DBF28B-A242-471D-88EB-7838B4C3C302}" presName="parAndChTx" presStyleLbl="node1" presStyleIdx="1" presStyleCnt="3">
        <dgm:presLayoutVars>
          <dgm:bulletEnabled val="1"/>
        </dgm:presLayoutVars>
      </dgm:prSet>
      <dgm:spPr/>
    </dgm:pt>
    <dgm:pt modelId="{91ADA1DA-1BF9-4F18-AAA8-9142C7CED006}" type="pres">
      <dgm:prSet presAssocID="{7ED25BCA-0906-4857-AB38-2AD29A9DEE86}" presName="parAndChSpace" presStyleCnt="0"/>
      <dgm:spPr/>
    </dgm:pt>
    <dgm:pt modelId="{26BAA4A7-9547-408D-8BC0-D47F0E1F68E3}" type="pres">
      <dgm:prSet presAssocID="{2AF6D13C-8376-49A0-AFBF-6867AB385D5C}" presName="parAndChTx" presStyleLbl="node1" presStyleIdx="2" presStyleCnt="3">
        <dgm:presLayoutVars>
          <dgm:bulletEnabled val="1"/>
        </dgm:presLayoutVars>
      </dgm:prSet>
      <dgm:spPr/>
    </dgm:pt>
  </dgm:ptLst>
  <dgm:cxnLst>
    <dgm:cxn modelId="{F0A18D00-39C4-464C-A922-58956F2D567A}" type="presOf" srcId="{2247DC36-85D9-4F64-AB76-1D88A2AFB54C}" destId="{26BAA4A7-9547-408D-8BC0-D47F0E1F68E3}" srcOrd="0" destOrd="1" presId="urn:microsoft.com/office/officeart/2005/8/layout/hChevron3"/>
    <dgm:cxn modelId="{66AADC17-DD3C-413E-8C31-46AF81FAC5AA}" srcId="{63F68FDB-F8A2-483A-B5C9-306D4E930464}" destId="{2AF6D13C-8376-49A0-AFBF-6867AB385D5C}" srcOrd="2" destOrd="0" parTransId="{CE6AF0D7-83BE-4DE1-849A-D3909861090A}" sibTransId="{C82CB0FF-0574-418A-9026-0E1E38FEF032}"/>
    <dgm:cxn modelId="{E922CD22-AF38-4C9D-A768-F47F38E30797}" srcId="{2AF6D13C-8376-49A0-AFBF-6867AB385D5C}" destId="{1B5DD44E-561A-4D74-A4FB-86092609C2E2}" srcOrd="1" destOrd="0" parTransId="{46C74938-EC8C-4361-9BDF-11F55FD7D808}" sibTransId="{EA07099E-1B54-4267-B267-3012914D87C2}"/>
    <dgm:cxn modelId="{BC247328-0978-4A72-94E2-2DD912E85C13}" type="presOf" srcId="{1B5DD44E-561A-4D74-A4FB-86092609C2E2}" destId="{26BAA4A7-9547-408D-8BC0-D47F0E1F68E3}" srcOrd="0" destOrd="2" presId="urn:microsoft.com/office/officeart/2005/8/layout/hChevron3"/>
    <dgm:cxn modelId="{B7D10F5C-8BB7-44C3-B3E4-5F849B9B7D73}" type="presOf" srcId="{2AF6D13C-8376-49A0-AFBF-6867AB385D5C}" destId="{26BAA4A7-9547-408D-8BC0-D47F0E1F68E3}" srcOrd="0" destOrd="0" presId="urn:microsoft.com/office/officeart/2005/8/layout/hChevron3"/>
    <dgm:cxn modelId="{A295FD7E-8594-40D9-8993-23A78748D064}" srcId="{63F68FDB-F8A2-483A-B5C9-306D4E930464}" destId="{93DBF28B-A242-471D-88EB-7838B4C3C302}" srcOrd="1" destOrd="0" parTransId="{62AEFC96-E6C9-4285-8F12-AB3AE7A25560}" sibTransId="{7ED25BCA-0906-4857-AB38-2AD29A9DEE86}"/>
    <dgm:cxn modelId="{1A13A699-4DBA-4B91-B4C5-FD591F7AD333}" type="presOf" srcId="{CBF77952-F1C5-41F3-A509-D620B5BD00DF}" destId="{F2232190-97BE-448C-9B9B-E0802084B112}" srcOrd="0" destOrd="0" presId="urn:microsoft.com/office/officeart/2005/8/layout/hChevron3"/>
    <dgm:cxn modelId="{FACDCF99-EAE7-44C4-BD48-F2386E216814}" srcId="{63F68FDB-F8A2-483A-B5C9-306D4E930464}" destId="{CBF77952-F1C5-41F3-A509-D620B5BD00DF}" srcOrd="0" destOrd="0" parTransId="{806D9152-856A-46B3-AEF5-4EA544ADDEE0}" sibTransId="{83EBEE7E-DDD7-467C-A9A5-CB5909C9BE33}"/>
    <dgm:cxn modelId="{BD9023AB-8130-4ACA-B749-61F1C5C8AD29}" srcId="{2AF6D13C-8376-49A0-AFBF-6867AB385D5C}" destId="{2247DC36-85D9-4F64-AB76-1D88A2AFB54C}" srcOrd="0" destOrd="0" parTransId="{3C9C8239-1240-4FCD-A594-A8381954B0A7}" sibTransId="{9B1EEB92-1161-43D4-B927-9AFE0E53E6CC}"/>
    <dgm:cxn modelId="{092323D1-8003-439F-B5AB-ECD41B3FE75D}" type="presOf" srcId="{93DBF28B-A242-471D-88EB-7838B4C3C302}" destId="{38D9C663-06B9-4D00-9CF5-9F7D0F35477A}" srcOrd="0" destOrd="0" presId="urn:microsoft.com/office/officeart/2005/8/layout/hChevron3"/>
    <dgm:cxn modelId="{943C25F0-1F22-40DA-8324-573FA14330A4}" type="presOf" srcId="{63F68FDB-F8A2-483A-B5C9-306D4E930464}" destId="{9AE22BDB-F7E7-4778-BBF4-2345BB42D26D}" srcOrd="0" destOrd="0" presId="urn:microsoft.com/office/officeart/2005/8/layout/hChevron3"/>
    <dgm:cxn modelId="{8E72E50A-FE13-40B8-AB12-EB6B207BDE32}" type="presParOf" srcId="{9AE22BDB-F7E7-4778-BBF4-2345BB42D26D}" destId="{F2232190-97BE-448C-9B9B-E0802084B112}" srcOrd="0" destOrd="0" presId="urn:microsoft.com/office/officeart/2005/8/layout/hChevron3"/>
    <dgm:cxn modelId="{BEE7ABAB-6FA1-42E0-92E7-56D5F59A28A7}" type="presParOf" srcId="{9AE22BDB-F7E7-4778-BBF4-2345BB42D26D}" destId="{EC444C69-99CC-4E72-8CDB-6917EC64473D}" srcOrd="1" destOrd="0" presId="urn:microsoft.com/office/officeart/2005/8/layout/hChevron3"/>
    <dgm:cxn modelId="{13AA6F85-6186-4ACE-B61D-DD1FBBA7F478}" type="presParOf" srcId="{9AE22BDB-F7E7-4778-BBF4-2345BB42D26D}" destId="{38D9C663-06B9-4D00-9CF5-9F7D0F35477A}" srcOrd="2" destOrd="0" presId="urn:microsoft.com/office/officeart/2005/8/layout/hChevron3"/>
    <dgm:cxn modelId="{2E5F45D1-C07C-45B6-99A4-337B0A477687}" type="presParOf" srcId="{9AE22BDB-F7E7-4778-BBF4-2345BB42D26D}" destId="{91ADA1DA-1BF9-4F18-AAA8-9142C7CED006}" srcOrd="3" destOrd="0" presId="urn:microsoft.com/office/officeart/2005/8/layout/hChevron3"/>
    <dgm:cxn modelId="{431DFD64-28BA-4D4F-BB82-10ADF0E87AF4}" type="presParOf" srcId="{9AE22BDB-F7E7-4778-BBF4-2345BB42D26D}" destId="{26BAA4A7-9547-408D-8BC0-D47F0E1F68E3}" srcOrd="4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63F68FDB-F8A2-483A-B5C9-306D4E930464}" type="doc">
      <dgm:prSet loTypeId="urn:microsoft.com/office/officeart/2005/8/layout/hChevron3" loCatId="process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93DBF28B-A242-471D-88EB-7838B4C3C302}">
      <dgm:prSet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r>
            <a:rPr lang="en-US" dirty="0"/>
            <a:t>Relocation to be completed within 5 days</a:t>
          </a:r>
        </a:p>
      </dgm:t>
    </dgm:pt>
    <dgm:pt modelId="{62AEFC96-E6C9-4285-8F12-AB3AE7A25560}" type="parTrans" cxnId="{A295FD7E-8594-40D9-8993-23A78748D064}">
      <dgm:prSet/>
      <dgm:spPr/>
      <dgm:t>
        <a:bodyPr/>
        <a:lstStyle/>
        <a:p>
          <a:endParaRPr lang="en-US"/>
        </a:p>
      </dgm:t>
    </dgm:pt>
    <dgm:pt modelId="{7ED25BCA-0906-4857-AB38-2AD29A9DEE86}" type="sibTrans" cxnId="{A295FD7E-8594-40D9-8993-23A78748D064}">
      <dgm:prSet/>
      <dgm:spPr/>
      <dgm:t>
        <a:bodyPr/>
        <a:lstStyle/>
        <a:p>
          <a:endParaRPr lang="en-US"/>
        </a:p>
      </dgm:t>
    </dgm:pt>
    <dgm:pt modelId="{2AF6D13C-8376-49A0-AFBF-6867AB385D5C}">
      <dgm:prSet/>
      <dgm:spPr>
        <a:solidFill>
          <a:schemeClr val="accent4">
            <a:lumMod val="75000"/>
          </a:schemeClr>
        </a:solidFill>
      </dgm:spPr>
      <dgm:t>
        <a:bodyPr anchor="ctr" anchorCtr="0"/>
        <a:lstStyle/>
        <a:p>
          <a:r>
            <a:rPr lang="en-US" dirty="0"/>
            <a:t>DOT review plan</a:t>
          </a:r>
        </a:p>
      </dgm:t>
    </dgm:pt>
    <dgm:pt modelId="{CE6AF0D7-83BE-4DE1-849A-D3909861090A}" type="parTrans" cxnId="{66AADC17-DD3C-413E-8C31-46AF81FAC5AA}">
      <dgm:prSet/>
      <dgm:spPr/>
      <dgm:t>
        <a:bodyPr/>
        <a:lstStyle/>
        <a:p>
          <a:endParaRPr lang="en-US"/>
        </a:p>
      </dgm:t>
    </dgm:pt>
    <dgm:pt modelId="{C82CB0FF-0574-418A-9026-0E1E38FEF032}" type="sibTrans" cxnId="{66AADC17-DD3C-413E-8C31-46AF81FAC5AA}">
      <dgm:prSet/>
      <dgm:spPr/>
      <dgm:t>
        <a:bodyPr/>
        <a:lstStyle/>
        <a:p>
          <a:endParaRPr lang="en-US"/>
        </a:p>
      </dgm:t>
    </dgm:pt>
    <dgm:pt modelId="{CBF77952-F1C5-41F3-A509-D620B5BD00DF}">
      <dgm:prSet/>
      <dgm:spPr>
        <a:solidFill>
          <a:schemeClr val="accent4">
            <a:lumMod val="40000"/>
            <a:lumOff val="60000"/>
          </a:schemeClr>
        </a:solidFill>
      </dgm:spPr>
      <dgm:t>
        <a:bodyPr/>
        <a:lstStyle/>
        <a:p>
          <a:r>
            <a:rPr lang="en-US" dirty="0"/>
            <a:t>RCE notifies utility company of obstruction</a:t>
          </a:r>
          <a:br>
            <a:rPr lang="en-US" dirty="0"/>
          </a:br>
          <a:r>
            <a:rPr lang="en-US" dirty="0"/>
            <a:t>(1 day to provide plan to resolve)</a:t>
          </a:r>
        </a:p>
      </dgm:t>
    </dgm:pt>
    <dgm:pt modelId="{83EBEE7E-DDD7-467C-A9A5-CB5909C9BE33}" type="sibTrans" cxnId="{FACDCF99-EAE7-44C4-BD48-F2386E216814}">
      <dgm:prSet/>
      <dgm:spPr/>
      <dgm:t>
        <a:bodyPr/>
        <a:lstStyle/>
        <a:p>
          <a:endParaRPr lang="en-US"/>
        </a:p>
      </dgm:t>
    </dgm:pt>
    <dgm:pt modelId="{806D9152-856A-46B3-AEF5-4EA544ADDEE0}" type="parTrans" cxnId="{FACDCF99-EAE7-44C4-BD48-F2386E216814}">
      <dgm:prSet/>
      <dgm:spPr/>
      <dgm:t>
        <a:bodyPr/>
        <a:lstStyle/>
        <a:p>
          <a:endParaRPr lang="en-US"/>
        </a:p>
      </dgm:t>
    </dgm:pt>
    <dgm:pt modelId="{2247DC36-85D9-4F64-AB76-1D88A2AFB54C}">
      <dgm:prSet/>
      <dgm:spPr>
        <a:solidFill>
          <a:schemeClr val="accent4">
            <a:lumMod val="75000"/>
          </a:schemeClr>
        </a:solidFill>
      </dgm:spPr>
      <dgm:t>
        <a:bodyPr anchor="ctr" anchorCtr="0"/>
        <a:lstStyle/>
        <a:p>
          <a:r>
            <a:rPr lang="en-US" dirty="0"/>
            <a:t>Approve</a:t>
          </a:r>
        </a:p>
      </dgm:t>
    </dgm:pt>
    <dgm:pt modelId="{9B1EEB92-1161-43D4-B927-9AFE0E53E6CC}" type="sibTrans" cxnId="{BD9023AB-8130-4ACA-B749-61F1C5C8AD29}">
      <dgm:prSet/>
      <dgm:spPr/>
      <dgm:t>
        <a:bodyPr/>
        <a:lstStyle/>
        <a:p>
          <a:endParaRPr lang="en-US"/>
        </a:p>
      </dgm:t>
    </dgm:pt>
    <dgm:pt modelId="{3C9C8239-1240-4FCD-A594-A8381954B0A7}" type="parTrans" cxnId="{BD9023AB-8130-4ACA-B749-61F1C5C8AD29}">
      <dgm:prSet/>
      <dgm:spPr/>
      <dgm:t>
        <a:bodyPr/>
        <a:lstStyle/>
        <a:p>
          <a:endParaRPr lang="en-US"/>
        </a:p>
      </dgm:t>
    </dgm:pt>
    <dgm:pt modelId="{0B28A94A-9555-4789-81CF-7EF7B0300181}">
      <dgm:prSet/>
      <dgm:spPr>
        <a:solidFill>
          <a:schemeClr val="accent4">
            <a:lumMod val="75000"/>
          </a:schemeClr>
        </a:solidFill>
      </dgm:spPr>
      <dgm:t>
        <a:bodyPr anchor="ctr" anchorCtr="0"/>
        <a:lstStyle/>
        <a:p>
          <a:r>
            <a:rPr lang="en-US" dirty="0"/>
            <a:t>1 day</a:t>
          </a:r>
        </a:p>
      </dgm:t>
    </dgm:pt>
    <dgm:pt modelId="{1C700ED8-97E7-4CBA-A8C7-62D856286918}" type="parTrans" cxnId="{FBCB3944-E1C3-47D6-8E07-9E43F35A222F}">
      <dgm:prSet/>
      <dgm:spPr/>
      <dgm:t>
        <a:bodyPr/>
        <a:lstStyle/>
        <a:p>
          <a:endParaRPr lang="en-US"/>
        </a:p>
      </dgm:t>
    </dgm:pt>
    <dgm:pt modelId="{044D871E-D0ED-4221-BA5C-F41559689F6A}" type="sibTrans" cxnId="{FBCB3944-E1C3-47D6-8E07-9E43F35A222F}">
      <dgm:prSet/>
      <dgm:spPr/>
      <dgm:t>
        <a:bodyPr/>
        <a:lstStyle/>
        <a:p>
          <a:endParaRPr lang="en-US"/>
        </a:p>
      </dgm:t>
    </dgm:pt>
    <dgm:pt modelId="{9AE22BDB-F7E7-4778-BBF4-2345BB42D26D}" type="pres">
      <dgm:prSet presAssocID="{63F68FDB-F8A2-483A-B5C9-306D4E930464}" presName="Name0" presStyleCnt="0">
        <dgm:presLayoutVars>
          <dgm:dir/>
          <dgm:resizeHandles val="exact"/>
        </dgm:presLayoutVars>
      </dgm:prSet>
      <dgm:spPr/>
    </dgm:pt>
    <dgm:pt modelId="{F2232190-97BE-448C-9B9B-E0802084B112}" type="pres">
      <dgm:prSet presAssocID="{CBF77952-F1C5-41F3-A509-D620B5BD00DF}" presName="parAndChTx" presStyleLbl="node1" presStyleIdx="0" presStyleCnt="3">
        <dgm:presLayoutVars>
          <dgm:bulletEnabled val="1"/>
        </dgm:presLayoutVars>
      </dgm:prSet>
      <dgm:spPr/>
    </dgm:pt>
    <dgm:pt modelId="{EC444C69-99CC-4E72-8CDB-6917EC64473D}" type="pres">
      <dgm:prSet presAssocID="{83EBEE7E-DDD7-467C-A9A5-CB5909C9BE33}" presName="parAndChSpace" presStyleCnt="0"/>
      <dgm:spPr/>
    </dgm:pt>
    <dgm:pt modelId="{38D9C663-06B9-4D00-9CF5-9F7D0F35477A}" type="pres">
      <dgm:prSet presAssocID="{93DBF28B-A242-471D-88EB-7838B4C3C302}" presName="parAndChTx" presStyleLbl="node1" presStyleIdx="1" presStyleCnt="3">
        <dgm:presLayoutVars>
          <dgm:bulletEnabled val="1"/>
        </dgm:presLayoutVars>
      </dgm:prSet>
      <dgm:spPr/>
    </dgm:pt>
    <dgm:pt modelId="{91ADA1DA-1BF9-4F18-AAA8-9142C7CED006}" type="pres">
      <dgm:prSet presAssocID="{7ED25BCA-0906-4857-AB38-2AD29A9DEE86}" presName="parAndChSpace" presStyleCnt="0"/>
      <dgm:spPr/>
    </dgm:pt>
    <dgm:pt modelId="{26BAA4A7-9547-408D-8BC0-D47F0E1F68E3}" type="pres">
      <dgm:prSet presAssocID="{2AF6D13C-8376-49A0-AFBF-6867AB385D5C}" presName="parAndChTx" presStyleLbl="node1" presStyleIdx="2" presStyleCnt="3">
        <dgm:presLayoutVars>
          <dgm:bulletEnabled val="1"/>
        </dgm:presLayoutVars>
      </dgm:prSet>
      <dgm:spPr/>
    </dgm:pt>
  </dgm:ptLst>
  <dgm:cxnLst>
    <dgm:cxn modelId="{F0A18D00-39C4-464C-A922-58956F2D567A}" type="presOf" srcId="{2247DC36-85D9-4F64-AB76-1D88A2AFB54C}" destId="{26BAA4A7-9547-408D-8BC0-D47F0E1F68E3}" srcOrd="0" destOrd="1" presId="urn:microsoft.com/office/officeart/2005/8/layout/hChevron3"/>
    <dgm:cxn modelId="{66AADC17-DD3C-413E-8C31-46AF81FAC5AA}" srcId="{63F68FDB-F8A2-483A-B5C9-306D4E930464}" destId="{2AF6D13C-8376-49A0-AFBF-6867AB385D5C}" srcOrd="2" destOrd="0" parTransId="{CE6AF0D7-83BE-4DE1-849A-D3909861090A}" sibTransId="{C82CB0FF-0574-418A-9026-0E1E38FEF032}"/>
    <dgm:cxn modelId="{B7D10F5C-8BB7-44C3-B3E4-5F849B9B7D73}" type="presOf" srcId="{2AF6D13C-8376-49A0-AFBF-6867AB385D5C}" destId="{26BAA4A7-9547-408D-8BC0-D47F0E1F68E3}" srcOrd="0" destOrd="0" presId="urn:microsoft.com/office/officeart/2005/8/layout/hChevron3"/>
    <dgm:cxn modelId="{FBCB3944-E1C3-47D6-8E07-9E43F35A222F}" srcId="{2AF6D13C-8376-49A0-AFBF-6867AB385D5C}" destId="{0B28A94A-9555-4789-81CF-7EF7B0300181}" srcOrd="1" destOrd="0" parTransId="{1C700ED8-97E7-4CBA-A8C7-62D856286918}" sibTransId="{044D871E-D0ED-4221-BA5C-F41559689F6A}"/>
    <dgm:cxn modelId="{A295FD7E-8594-40D9-8993-23A78748D064}" srcId="{63F68FDB-F8A2-483A-B5C9-306D4E930464}" destId="{93DBF28B-A242-471D-88EB-7838B4C3C302}" srcOrd="1" destOrd="0" parTransId="{62AEFC96-E6C9-4285-8F12-AB3AE7A25560}" sibTransId="{7ED25BCA-0906-4857-AB38-2AD29A9DEE86}"/>
    <dgm:cxn modelId="{EC3EC289-7150-4347-91D5-099ACDAD729A}" type="presOf" srcId="{0B28A94A-9555-4789-81CF-7EF7B0300181}" destId="{26BAA4A7-9547-408D-8BC0-D47F0E1F68E3}" srcOrd="0" destOrd="2" presId="urn:microsoft.com/office/officeart/2005/8/layout/hChevron3"/>
    <dgm:cxn modelId="{1A13A699-4DBA-4B91-B4C5-FD591F7AD333}" type="presOf" srcId="{CBF77952-F1C5-41F3-A509-D620B5BD00DF}" destId="{F2232190-97BE-448C-9B9B-E0802084B112}" srcOrd="0" destOrd="0" presId="urn:microsoft.com/office/officeart/2005/8/layout/hChevron3"/>
    <dgm:cxn modelId="{FACDCF99-EAE7-44C4-BD48-F2386E216814}" srcId="{63F68FDB-F8A2-483A-B5C9-306D4E930464}" destId="{CBF77952-F1C5-41F3-A509-D620B5BD00DF}" srcOrd="0" destOrd="0" parTransId="{806D9152-856A-46B3-AEF5-4EA544ADDEE0}" sibTransId="{83EBEE7E-DDD7-467C-A9A5-CB5909C9BE33}"/>
    <dgm:cxn modelId="{BD9023AB-8130-4ACA-B749-61F1C5C8AD29}" srcId="{2AF6D13C-8376-49A0-AFBF-6867AB385D5C}" destId="{2247DC36-85D9-4F64-AB76-1D88A2AFB54C}" srcOrd="0" destOrd="0" parTransId="{3C9C8239-1240-4FCD-A594-A8381954B0A7}" sibTransId="{9B1EEB92-1161-43D4-B927-9AFE0E53E6CC}"/>
    <dgm:cxn modelId="{092323D1-8003-439F-B5AB-ECD41B3FE75D}" type="presOf" srcId="{93DBF28B-A242-471D-88EB-7838B4C3C302}" destId="{38D9C663-06B9-4D00-9CF5-9F7D0F35477A}" srcOrd="0" destOrd="0" presId="urn:microsoft.com/office/officeart/2005/8/layout/hChevron3"/>
    <dgm:cxn modelId="{943C25F0-1F22-40DA-8324-573FA14330A4}" type="presOf" srcId="{63F68FDB-F8A2-483A-B5C9-306D4E930464}" destId="{9AE22BDB-F7E7-4778-BBF4-2345BB42D26D}" srcOrd="0" destOrd="0" presId="urn:microsoft.com/office/officeart/2005/8/layout/hChevron3"/>
    <dgm:cxn modelId="{8E72E50A-FE13-40B8-AB12-EB6B207BDE32}" type="presParOf" srcId="{9AE22BDB-F7E7-4778-BBF4-2345BB42D26D}" destId="{F2232190-97BE-448C-9B9B-E0802084B112}" srcOrd="0" destOrd="0" presId="urn:microsoft.com/office/officeart/2005/8/layout/hChevron3"/>
    <dgm:cxn modelId="{BEE7ABAB-6FA1-42E0-92E7-56D5F59A28A7}" type="presParOf" srcId="{9AE22BDB-F7E7-4778-BBF4-2345BB42D26D}" destId="{EC444C69-99CC-4E72-8CDB-6917EC64473D}" srcOrd="1" destOrd="0" presId="urn:microsoft.com/office/officeart/2005/8/layout/hChevron3"/>
    <dgm:cxn modelId="{13AA6F85-6186-4ACE-B61D-DD1FBBA7F478}" type="presParOf" srcId="{9AE22BDB-F7E7-4778-BBF4-2345BB42D26D}" destId="{38D9C663-06B9-4D00-9CF5-9F7D0F35477A}" srcOrd="2" destOrd="0" presId="urn:microsoft.com/office/officeart/2005/8/layout/hChevron3"/>
    <dgm:cxn modelId="{2E5F45D1-C07C-45B6-99A4-337B0A477687}" type="presParOf" srcId="{9AE22BDB-F7E7-4778-BBF4-2345BB42D26D}" destId="{91ADA1DA-1BF9-4F18-AAA8-9142C7CED006}" srcOrd="3" destOrd="0" presId="urn:microsoft.com/office/officeart/2005/8/layout/hChevron3"/>
    <dgm:cxn modelId="{431DFD64-28BA-4D4F-BB82-10ADF0E87AF4}" type="presParOf" srcId="{9AE22BDB-F7E7-4778-BBF4-2345BB42D26D}" destId="{26BAA4A7-9547-408D-8BC0-D47F0E1F68E3}" srcOrd="4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63F68FDB-F8A2-483A-B5C9-306D4E930464}" type="doc">
      <dgm:prSet loTypeId="urn:microsoft.com/office/officeart/2005/8/layout/hChevron3" loCatId="process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93DBF28B-A242-471D-88EB-7838B4C3C302}">
      <dgm:prSet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r>
            <a:rPr lang="en-US" dirty="0"/>
            <a:t>A new permit may be required</a:t>
          </a:r>
        </a:p>
      </dgm:t>
    </dgm:pt>
    <dgm:pt modelId="{62AEFC96-E6C9-4285-8F12-AB3AE7A25560}" type="parTrans" cxnId="{A295FD7E-8594-40D9-8993-23A78748D064}">
      <dgm:prSet/>
      <dgm:spPr/>
      <dgm:t>
        <a:bodyPr/>
        <a:lstStyle/>
        <a:p>
          <a:endParaRPr lang="en-US"/>
        </a:p>
      </dgm:t>
    </dgm:pt>
    <dgm:pt modelId="{7ED25BCA-0906-4857-AB38-2AD29A9DEE86}" type="sibTrans" cxnId="{A295FD7E-8594-40D9-8993-23A78748D064}">
      <dgm:prSet/>
      <dgm:spPr/>
      <dgm:t>
        <a:bodyPr/>
        <a:lstStyle/>
        <a:p>
          <a:endParaRPr lang="en-US"/>
        </a:p>
      </dgm:t>
    </dgm:pt>
    <dgm:pt modelId="{2AF6D13C-8376-49A0-AFBF-6867AB385D5C}">
      <dgm:prSet/>
      <dgm:spPr>
        <a:solidFill>
          <a:schemeClr val="accent4">
            <a:lumMod val="75000"/>
          </a:schemeClr>
        </a:solidFill>
      </dgm:spPr>
      <dgm:t>
        <a:bodyPr anchor="ctr" anchorCtr="0"/>
        <a:lstStyle/>
        <a:p>
          <a:r>
            <a:rPr lang="en-US" dirty="0"/>
            <a:t>Utility company performs resolution work</a:t>
          </a:r>
        </a:p>
      </dgm:t>
    </dgm:pt>
    <dgm:pt modelId="{CE6AF0D7-83BE-4DE1-849A-D3909861090A}" type="parTrans" cxnId="{66AADC17-DD3C-413E-8C31-46AF81FAC5AA}">
      <dgm:prSet/>
      <dgm:spPr/>
      <dgm:t>
        <a:bodyPr/>
        <a:lstStyle/>
        <a:p>
          <a:endParaRPr lang="en-US"/>
        </a:p>
      </dgm:t>
    </dgm:pt>
    <dgm:pt modelId="{C82CB0FF-0574-418A-9026-0E1E38FEF032}" type="sibTrans" cxnId="{66AADC17-DD3C-413E-8C31-46AF81FAC5AA}">
      <dgm:prSet/>
      <dgm:spPr/>
      <dgm:t>
        <a:bodyPr/>
        <a:lstStyle/>
        <a:p>
          <a:endParaRPr lang="en-US"/>
        </a:p>
      </dgm:t>
    </dgm:pt>
    <dgm:pt modelId="{CBF77952-F1C5-41F3-A509-D620B5BD00DF}">
      <dgm:prSet/>
      <dgm:spPr>
        <a:solidFill>
          <a:schemeClr val="accent4">
            <a:lumMod val="40000"/>
            <a:lumOff val="60000"/>
          </a:schemeClr>
        </a:solidFill>
      </dgm:spPr>
      <dgm:t>
        <a:bodyPr/>
        <a:lstStyle/>
        <a:p>
          <a:r>
            <a:rPr lang="en-US" dirty="0"/>
            <a:t>DOT approves utility company’s resolution plan</a:t>
          </a:r>
        </a:p>
      </dgm:t>
    </dgm:pt>
    <dgm:pt modelId="{83EBEE7E-DDD7-467C-A9A5-CB5909C9BE33}" type="sibTrans" cxnId="{FACDCF99-EAE7-44C4-BD48-F2386E216814}">
      <dgm:prSet/>
      <dgm:spPr/>
      <dgm:t>
        <a:bodyPr/>
        <a:lstStyle/>
        <a:p>
          <a:endParaRPr lang="en-US"/>
        </a:p>
      </dgm:t>
    </dgm:pt>
    <dgm:pt modelId="{806D9152-856A-46B3-AEF5-4EA544ADDEE0}" type="parTrans" cxnId="{FACDCF99-EAE7-44C4-BD48-F2386E216814}">
      <dgm:prSet/>
      <dgm:spPr/>
      <dgm:t>
        <a:bodyPr/>
        <a:lstStyle/>
        <a:p>
          <a:endParaRPr lang="en-US"/>
        </a:p>
      </dgm:t>
    </dgm:pt>
    <dgm:pt modelId="{2247DC36-85D9-4F64-AB76-1D88A2AFB54C}">
      <dgm:prSet/>
      <dgm:spPr>
        <a:solidFill>
          <a:schemeClr val="accent4">
            <a:lumMod val="75000"/>
          </a:schemeClr>
        </a:solidFill>
      </dgm:spPr>
      <dgm:t>
        <a:bodyPr anchor="ctr" anchorCtr="0"/>
        <a:lstStyle/>
        <a:p>
          <a:r>
            <a:rPr lang="en-US" dirty="0"/>
            <a:t>Notifies DOT when complete</a:t>
          </a:r>
        </a:p>
      </dgm:t>
    </dgm:pt>
    <dgm:pt modelId="{9B1EEB92-1161-43D4-B927-9AFE0E53E6CC}" type="sibTrans" cxnId="{BD9023AB-8130-4ACA-B749-61F1C5C8AD29}">
      <dgm:prSet/>
      <dgm:spPr/>
      <dgm:t>
        <a:bodyPr/>
        <a:lstStyle/>
        <a:p>
          <a:endParaRPr lang="en-US"/>
        </a:p>
      </dgm:t>
    </dgm:pt>
    <dgm:pt modelId="{3C9C8239-1240-4FCD-A594-A8381954B0A7}" type="parTrans" cxnId="{BD9023AB-8130-4ACA-B749-61F1C5C8AD29}">
      <dgm:prSet/>
      <dgm:spPr/>
      <dgm:t>
        <a:bodyPr/>
        <a:lstStyle/>
        <a:p>
          <a:endParaRPr lang="en-US"/>
        </a:p>
      </dgm:t>
    </dgm:pt>
    <dgm:pt modelId="{9AE22BDB-F7E7-4778-BBF4-2345BB42D26D}" type="pres">
      <dgm:prSet presAssocID="{63F68FDB-F8A2-483A-B5C9-306D4E930464}" presName="Name0" presStyleCnt="0">
        <dgm:presLayoutVars>
          <dgm:dir/>
          <dgm:resizeHandles val="exact"/>
        </dgm:presLayoutVars>
      </dgm:prSet>
      <dgm:spPr/>
    </dgm:pt>
    <dgm:pt modelId="{F2232190-97BE-448C-9B9B-E0802084B112}" type="pres">
      <dgm:prSet presAssocID="{CBF77952-F1C5-41F3-A509-D620B5BD00DF}" presName="parAndChTx" presStyleLbl="node1" presStyleIdx="0" presStyleCnt="3">
        <dgm:presLayoutVars>
          <dgm:bulletEnabled val="1"/>
        </dgm:presLayoutVars>
      </dgm:prSet>
      <dgm:spPr/>
    </dgm:pt>
    <dgm:pt modelId="{EC444C69-99CC-4E72-8CDB-6917EC64473D}" type="pres">
      <dgm:prSet presAssocID="{83EBEE7E-DDD7-467C-A9A5-CB5909C9BE33}" presName="parAndChSpace" presStyleCnt="0"/>
      <dgm:spPr/>
    </dgm:pt>
    <dgm:pt modelId="{38D9C663-06B9-4D00-9CF5-9F7D0F35477A}" type="pres">
      <dgm:prSet presAssocID="{93DBF28B-A242-471D-88EB-7838B4C3C302}" presName="parAndChTx" presStyleLbl="node1" presStyleIdx="1" presStyleCnt="3">
        <dgm:presLayoutVars>
          <dgm:bulletEnabled val="1"/>
        </dgm:presLayoutVars>
      </dgm:prSet>
      <dgm:spPr/>
    </dgm:pt>
    <dgm:pt modelId="{91ADA1DA-1BF9-4F18-AAA8-9142C7CED006}" type="pres">
      <dgm:prSet presAssocID="{7ED25BCA-0906-4857-AB38-2AD29A9DEE86}" presName="parAndChSpace" presStyleCnt="0"/>
      <dgm:spPr/>
    </dgm:pt>
    <dgm:pt modelId="{26BAA4A7-9547-408D-8BC0-D47F0E1F68E3}" type="pres">
      <dgm:prSet presAssocID="{2AF6D13C-8376-49A0-AFBF-6867AB385D5C}" presName="parAndChTx" presStyleLbl="node1" presStyleIdx="2" presStyleCnt="3">
        <dgm:presLayoutVars>
          <dgm:bulletEnabled val="1"/>
        </dgm:presLayoutVars>
      </dgm:prSet>
      <dgm:spPr/>
    </dgm:pt>
  </dgm:ptLst>
  <dgm:cxnLst>
    <dgm:cxn modelId="{F0A18D00-39C4-464C-A922-58956F2D567A}" type="presOf" srcId="{2247DC36-85D9-4F64-AB76-1D88A2AFB54C}" destId="{26BAA4A7-9547-408D-8BC0-D47F0E1F68E3}" srcOrd="0" destOrd="1" presId="urn:microsoft.com/office/officeart/2005/8/layout/hChevron3"/>
    <dgm:cxn modelId="{66AADC17-DD3C-413E-8C31-46AF81FAC5AA}" srcId="{63F68FDB-F8A2-483A-B5C9-306D4E930464}" destId="{2AF6D13C-8376-49A0-AFBF-6867AB385D5C}" srcOrd="2" destOrd="0" parTransId="{CE6AF0D7-83BE-4DE1-849A-D3909861090A}" sibTransId="{C82CB0FF-0574-418A-9026-0E1E38FEF032}"/>
    <dgm:cxn modelId="{B7D10F5C-8BB7-44C3-B3E4-5F849B9B7D73}" type="presOf" srcId="{2AF6D13C-8376-49A0-AFBF-6867AB385D5C}" destId="{26BAA4A7-9547-408D-8BC0-D47F0E1F68E3}" srcOrd="0" destOrd="0" presId="urn:microsoft.com/office/officeart/2005/8/layout/hChevron3"/>
    <dgm:cxn modelId="{A295FD7E-8594-40D9-8993-23A78748D064}" srcId="{63F68FDB-F8A2-483A-B5C9-306D4E930464}" destId="{93DBF28B-A242-471D-88EB-7838B4C3C302}" srcOrd="1" destOrd="0" parTransId="{62AEFC96-E6C9-4285-8F12-AB3AE7A25560}" sibTransId="{7ED25BCA-0906-4857-AB38-2AD29A9DEE86}"/>
    <dgm:cxn modelId="{1A13A699-4DBA-4B91-B4C5-FD591F7AD333}" type="presOf" srcId="{CBF77952-F1C5-41F3-A509-D620B5BD00DF}" destId="{F2232190-97BE-448C-9B9B-E0802084B112}" srcOrd="0" destOrd="0" presId="urn:microsoft.com/office/officeart/2005/8/layout/hChevron3"/>
    <dgm:cxn modelId="{FACDCF99-EAE7-44C4-BD48-F2386E216814}" srcId="{63F68FDB-F8A2-483A-B5C9-306D4E930464}" destId="{CBF77952-F1C5-41F3-A509-D620B5BD00DF}" srcOrd="0" destOrd="0" parTransId="{806D9152-856A-46B3-AEF5-4EA544ADDEE0}" sibTransId="{83EBEE7E-DDD7-467C-A9A5-CB5909C9BE33}"/>
    <dgm:cxn modelId="{BD9023AB-8130-4ACA-B749-61F1C5C8AD29}" srcId="{2AF6D13C-8376-49A0-AFBF-6867AB385D5C}" destId="{2247DC36-85D9-4F64-AB76-1D88A2AFB54C}" srcOrd="0" destOrd="0" parTransId="{3C9C8239-1240-4FCD-A594-A8381954B0A7}" sibTransId="{9B1EEB92-1161-43D4-B927-9AFE0E53E6CC}"/>
    <dgm:cxn modelId="{092323D1-8003-439F-B5AB-ECD41B3FE75D}" type="presOf" srcId="{93DBF28B-A242-471D-88EB-7838B4C3C302}" destId="{38D9C663-06B9-4D00-9CF5-9F7D0F35477A}" srcOrd="0" destOrd="0" presId="urn:microsoft.com/office/officeart/2005/8/layout/hChevron3"/>
    <dgm:cxn modelId="{943C25F0-1F22-40DA-8324-573FA14330A4}" type="presOf" srcId="{63F68FDB-F8A2-483A-B5C9-306D4E930464}" destId="{9AE22BDB-F7E7-4778-BBF4-2345BB42D26D}" srcOrd="0" destOrd="0" presId="urn:microsoft.com/office/officeart/2005/8/layout/hChevron3"/>
    <dgm:cxn modelId="{8E72E50A-FE13-40B8-AB12-EB6B207BDE32}" type="presParOf" srcId="{9AE22BDB-F7E7-4778-BBF4-2345BB42D26D}" destId="{F2232190-97BE-448C-9B9B-E0802084B112}" srcOrd="0" destOrd="0" presId="urn:microsoft.com/office/officeart/2005/8/layout/hChevron3"/>
    <dgm:cxn modelId="{BEE7ABAB-6FA1-42E0-92E7-56D5F59A28A7}" type="presParOf" srcId="{9AE22BDB-F7E7-4778-BBF4-2345BB42D26D}" destId="{EC444C69-99CC-4E72-8CDB-6917EC64473D}" srcOrd="1" destOrd="0" presId="urn:microsoft.com/office/officeart/2005/8/layout/hChevron3"/>
    <dgm:cxn modelId="{13AA6F85-6186-4ACE-B61D-DD1FBBA7F478}" type="presParOf" srcId="{9AE22BDB-F7E7-4778-BBF4-2345BB42D26D}" destId="{38D9C663-06B9-4D00-9CF5-9F7D0F35477A}" srcOrd="2" destOrd="0" presId="urn:microsoft.com/office/officeart/2005/8/layout/hChevron3"/>
    <dgm:cxn modelId="{2E5F45D1-C07C-45B6-99A4-337B0A477687}" type="presParOf" srcId="{9AE22BDB-F7E7-4778-BBF4-2345BB42D26D}" destId="{91ADA1DA-1BF9-4F18-AAA8-9142C7CED006}" srcOrd="3" destOrd="0" presId="urn:microsoft.com/office/officeart/2005/8/layout/hChevron3"/>
    <dgm:cxn modelId="{431DFD64-28BA-4D4F-BB82-10ADF0E87AF4}" type="presParOf" srcId="{9AE22BDB-F7E7-4778-BBF4-2345BB42D26D}" destId="{26BAA4A7-9547-408D-8BC0-D47F0E1F68E3}" srcOrd="4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63F68FDB-F8A2-483A-B5C9-306D4E930464}" type="doc">
      <dgm:prSet loTypeId="urn:microsoft.com/office/officeart/2005/8/layout/hChevron3" loCatId="process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93DBF28B-A242-471D-88EB-7838B4C3C302}">
      <dgm:prSet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r>
            <a:rPr lang="en-US" dirty="0"/>
            <a:t>Legally permitted?</a:t>
          </a:r>
        </a:p>
      </dgm:t>
    </dgm:pt>
    <dgm:pt modelId="{62AEFC96-E6C9-4285-8F12-AB3AE7A25560}" type="parTrans" cxnId="{A295FD7E-8594-40D9-8993-23A78748D064}">
      <dgm:prSet/>
      <dgm:spPr/>
      <dgm:t>
        <a:bodyPr/>
        <a:lstStyle/>
        <a:p>
          <a:endParaRPr lang="en-US"/>
        </a:p>
      </dgm:t>
    </dgm:pt>
    <dgm:pt modelId="{7ED25BCA-0906-4857-AB38-2AD29A9DEE86}" type="sibTrans" cxnId="{A295FD7E-8594-40D9-8993-23A78748D064}">
      <dgm:prSet/>
      <dgm:spPr/>
      <dgm:t>
        <a:bodyPr/>
        <a:lstStyle/>
        <a:p>
          <a:endParaRPr lang="en-US"/>
        </a:p>
      </dgm:t>
    </dgm:pt>
    <dgm:pt modelId="{2AF6D13C-8376-49A0-AFBF-6867AB385D5C}">
      <dgm:prSet/>
      <dgm:spPr>
        <a:solidFill>
          <a:schemeClr val="accent4">
            <a:lumMod val="75000"/>
          </a:schemeClr>
        </a:solidFill>
      </dgm:spPr>
      <dgm:t>
        <a:bodyPr anchor="ctr" anchorCtr="0"/>
        <a:lstStyle/>
        <a:p>
          <a:r>
            <a:rPr lang="en-US" dirty="0"/>
            <a:t>DOT contractor willing to remove?</a:t>
          </a:r>
        </a:p>
      </dgm:t>
    </dgm:pt>
    <dgm:pt modelId="{CE6AF0D7-83BE-4DE1-849A-D3909861090A}" type="parTrans" cxnId="{66AADC17-DD3C-413E-8C31-46AF81FAC5AA}">
      <dgm:prSet/>
      <dgm:spPr/>
      <dgm:t>
        <a:bodyPr/>
        <a:lstStyle/>
        <a:p>
          <a:endParaRPr lang="en-US"/>
        </a:p>
      </dgm:t>
    </dgm:pt>
    <dgm:pt modelId="{C82CB0FF-0574-418A-9026-0E1E38FEF032}" type="sibTrans" cxnId="{66AADC17-DD3C-413E-8C31-46AF81FAC5AA}">
      <dgm:prSet/>
      <dgm:spPr/>
      <dgm:t>
        <a:bodyPr/>
        <a:lstStyle/>
        <a:p>
          <a:endParaRPr lang="en-US"/>
        </a:p>
      </dgm:t>
    </dgm:pt>
    <dgm:pt modelId="{CBF77952-F1C5-41F3-A509-D620B5BD00DF}">
      <dgm:prSet/>
      <dgm:spPr>
        <a:solidFill>
          <a:schemeClr val="accent4">
            <a:lumMod val="40000"/>
            <a:lumOff val="60000"/>
          </a:schemeClr>
        </a:solidFill>
      </dgm:spPr>
      <dgm:t>
        <a:bodyPr/>
        <a:lstStyle/>
        <a:p>
          <a:r>
            <a:rPr lang="en-US" dirty="0"/>
            <a:t>Utility company doesn’t resolve</a:t>
          </a:r>
        </a:p>
      </dgm:t>
    </dgm:pt>
    <dgm:pt modelId="{83EBEE7E-DDD7-467C-A9A5-CB5909C9BE33}" type="sibTrans" cxnId="{FACDCF99-EAE7-44C4-BD48-F2386E216814}">
      <dgm:prSet/>
      <dgm:spPr/>
      <dgm:t>
        <a:bodyPr/>
        <a:lstStyle/>
        <a:p>
          <a:endParaRPr lang="en-US"/>
        </a:p>
      </dgm:t>
    </dgm:pt>
    <dgm:pt modelId="{806D9152-856A-46B3-AEF5-4EA544ADDEE0}" type="parTrans" cxnId="{FACDCF99-EAE7-44C4-BD48-F2386E216814}">
      <dgm:prSet/>
      <dgm:spPr/>
      <dgm:t>
        <a:bodyPr/>
        <a:lstStyle/>
        <a:p>
          <a:endParaRPr lang="en-US"/>
        </a:p>
      </dgm:t>
    </dgm:pt>
    <dgm:pt modelId="{2247DC36-85D9-4F64-AB76-1D88A2AFB54C}">
      <dgm:prSet/>
      <dgm:spPr>
        <a:solidFill>
          <a:schemeClr val="accent4">
            <a:lumMod val="75000"/>
          </a:schemeClr>
        </a:solidFill>
      </dgm:spPr>
      <dgm:t>
        <a:bodyPr anchor="ctr" anchorCtr="0"/>
        <a:lstStyle/>
        <a:p>
          <a:r>
            <a:rPr lang="en-US" dirty="0"/>
            <a:t>Performs work and bills DOT</a:t>
          </a:r>
        </a:p>
      </dgm:t>
    </dgm:pt>
    <dgm:pt modelId="{9B1EEB92-1161-43D4-B927-9AFE0E53E6CC}" type="sibTrans" cxnId="{BD9023AB-8130-4ACA-B749-61F1C5C8AD29}">
      <dgm:prSet/>
      <dgm:spPr/>
      <dgm:t>
        <a:bodyPr/>
        <a:lstStyle/>
        <a:p>
          <a:endParaRPr lang="en-US"/>
        </a:p>
      </dgm:t>
    </dgm:pt>
    <dgm:pt modelId="{3C9C8239-1240-4FCD-A594-A8381954B0A7}" type="parTrans" cxnId="{BD9023AB-8130-4ACA-B749-61F1C5C8AD29}">
      <dgm:prSet/>
      <dgm:spPr/>
      <dgm:t>
        <a:bodyPr/>
        <a:lstStyle/>
        <a:p>
          <a:endParaRPr lang="en-US"/>
        </a:p>
      </dgm:t>
    </dgm:pt>
    <dgm:pt modelId="{9AE22BDB-F7E7-4778-BBF4-2345BB42D26D}" type="pres">
      <dgm:prSet presAssocID="{63F68FDB-F8A2-483A-B5C9-306D4E930464}" presName="Name0" presStyleCnt="0">
        <dgm:presLayoutVars>
          <dgm:dir/>
          <dgm:resizeHandles val="exact"/>
        </dgm:presLayoutVars>
      </dgm:prSet>
      <dgm:spPr/>
    </dgm:pt>
    <dgm:pt modelId="{F2232190-97BE-448C-9B9B-E0802084B112}" type="pres">
      <dgm:prSet presAssocID="{CBF77952-F1C5-41F3-A509-D620B5BD00DF}" presName="parAndChTx" presStyleLbl="node1" presStyleIdx="0" presStyleCnt="3">
        <dgm:presLayoutVars>
          <dgm:bulletEnabled val="1"/>
        </dgm:presLayoutVars>
      </dgm:prSet>
      <dgm:spPr/>
    </dgm:pt>
    <dgm:pt modelId="{EC444C69-99CC-4E72-8CDB-6917EC64473D}" type="pres">
      <dgm:prSet presAssocID="{83EBEE7E-DDD7-467C-A9A5-CB5909C9BE33}" presName="parAndChSpace" presStyleCnt="0"/>
      <dgm:spPr/>
    </dgm:pt>
    <dgm:pt modelId="{38D9C663-06B9-4D00-9CF5-9F7D0F35477A}" type="pres">
      <dgm:prSet presAssocID="{93DBF28B-A242-471D-88EB-7838B4C3C302}" presName="parAndChTx" presStyleLbl="node1" presStyleIdx="1" presStyleCnt="3">
        <dgm:presLayoutVars>
          <dgm:bulletEnabled val="1"/>
        </dgm:presLayoutVars>
      </dgm:prSet>
      <dgm:spPr/>
    </dgm:pt>
    <dgm:pt modelId="{91ADA1DA-1BF9-4F18-AAA8-9142C7CED006}" type="pres">
      <dgm:prSet presAssocID="{7ED25BCA-0906-4857-AB38-2AD29A9DEE86}" presName="parAndChSpace" presStyleCnt="0"/>
      <dgm:spPr/>
    </dgm:pt>
    <dgm:pt modelId="{26BAA4A7-9547-408D-8BC0-D47F0E1F68E3}" type="pres">
      <dgm:prSet presAssocID="{2AF6D13C-8376-49A0-AFBF-6867AB385D5C}" presName="parAndChTx" presStyleLbl="node1" presStyleIdx="2" presStyleCnt="3">
        <dgm:presLayoutVars>
          <dgm:bulletEnabled val="1"/>
        </dgm:presLayoutVars>
      </dgm:prSet>
      <dgm:spPr/>
    </dgm:pt>
  </dgm:ptLst>
  <dgm:cxnLst>
    <dgm:cxn modelId="{F0A18D00-39C4-464C-A922-58956F2D567A}" type="presOf" srcId="{2247DC36-85D9-4F64-AB76-1D88A2AFB54C}" destId="{26BAA4A7-9547-408D-8BC0-D47F0E1F68E3}" srcOrd="0" destOrd="1" presId="urn:microsoft.com/office/officeart/2005/8/layout/hChevron3"/>
    <dgm:cxn modelId="{66AADC17-DD3C-413E-8C31-46AF81FAC5AA}" srcId="{63F68FDB-F8A2-483A-B5C9-306D4E930464}" destId="{2AF6D13C-8376-49A0-AFBF-6867AB385D5C}" srcOrd="2" destOrd="0" parTransId="{CE6AF0D7-83BE-4DE1-849A-D3909861090A}" sibTransId="{C82CB0FF-0574-418A-9026-0E1E38FEF032}"/>
    <dgm:cxn modelId="{B7D10F5C-8BB7-44C3-B3E4-5F849B9B7D73}" type="presOf" srcId="{2AF6D13C-8376-49A0-AFBF-6867AB385D5C}" destId="{26BAA4A7-9547-408D-8BC0-D47F0E1F68E3}" srcOrd="0" destOrd="0" presId="urn:microsoft.com/office/officeart/2005/8/layout/hChevron3"/>
    <dgm:cxn modelId="{A295FD7E-8594-40D9-8993-23A78748D064}" srcId="{63F68FDB-F8A2-483A-B5C9-306D4E930464}" destId="{93DBF28B-A242-471D-88EB-7838B4C3C302}" srcOrd="1" destOrd="0" parTransId="{62AEFC96-E6C9-4285-8F12-AB3AE7A25560}" sibTransId="{7ED25BCA-0906-4857-AB38-2AD29A9DEE86}"/>
    <dgm:cxn modelId="{1A13A699-4DBA-4B91-B4C5-FD591F7AD333}" type="presOf" srcId="{CBF77952-F1C5-41F3-A509-D620B5BD00DF}" destId="{F2232190-97BE-448C-9B9B-E0802084B112}" srcOrd="0" destOrd="0" presId="urn:microsoft.com/office/officeart/2005/8/layout/hChevron3"/>
    <dgm:cxn modelId="{FACDCF99-EAE7-44C4-BD48-F2386E216814}" srcId="{63F68FDB-F8A2-483A-B5C9-306D4E930464}" destId="{CBF77952-F1C5-41F3-A509-D620B5BD00DF}" srcOrd="0" destOrd="0" parTransId="{806D9152-856A-46B3-AEF5-4EA544ADDEE0}" sibTransId="{83EBEE7E-DDD7-467C-A9A5-CB5909C9BE33}"/>
    <dgm:cxn modelId="{BD9023AB-8130-4ACA-B749-61F1C5C8AD29}" srcId="{2AF6D13C-8376-49A0-AFBF-6867AB385D5C}" destId="{2247DC36-85D9-4F64-AB76-1D88A2AFB54C}" srcOrd="0" destOrd="0" parTransId="{3C9C8239-1240-4FCD-A594-A8381954B0A7}" sibTransId="{9B1EEB92-1161-43D4-B927-9AFE0E53E6CC}"/>
    <dgm:cxn modelId="{092323D1-8003-439F-B5AB-ECD41B3FE75D}" type="presOf" srcId="{93DBF28B-A242-471D-88EB-7838B4C3C302}" destId="{38D9C663-06B9-4D00-9CF5-9F7D0F35477A}" srcOrd="0" destOrd="0" presId="urn:microsoft.com/office/officeart/2005/8/layout/hChevron3"/>
    <dgm:cxn modelId="{943C25F0-1F22-40DA-8324-573FA14330A4}" type="presOf" srcId="{63F68FDB-F8A2-483A-B5C9-306D4E930464}" destId="{9AE22BDB-F7E7-4778-BBF4-2345BB42D26D}" srcOrd="0" destOrd="0" presId="urn:microsoft.com/office/officeart/2005/8/layout/hChevron3"/>
    <dgm:cxn modelId="{8E72E50A-FE13-40B8-AB12-EB6B207BDE32}" type="presParOf" srcId="{9AE22BDB-F7E7-4778-BBF4-2345BB42D26D}" destId="{F2232190-97BE-448C-9B9B-E0802084B112}" srcOrd="0" destOrd="0" presId="urn:microsoft.com/office/officeart/2005/8/layout/hChevron3"/>
    <dgm:cxn modelId="{BEE7ABAB-6FA1-42E0-92E7-56D5F59A28A7}" type="presParOf" srcId="{9AE22BDB-F7E7-4778-BBF4-2345BB42D26D}" destId="{EC444C69-99CC-4E72-8CDB-6917EC64473D}" srcOrd="1" destOrd="0" presId="urn:microsoft.com/office/officeart/2005/8/layout/hChevron3"/>
    <dgm:cxn modelId="{13AA6F85-6186-4ACE-B61D-DD1FBBA7F478}" type="presParOf" srcId="{9AE22BDB-F7E7-4778-BBF4-2345BB42D26D}" destId="{38D9C663-06B9-4D00-9CF5-9F7D0F35477A}" srcOrd="2" destOrd="0" presId="urn:microsoft.com/office/officeart/2005/8/layout/hChevron3"/>
    <dgm:cxn modelId="{2E5F45D1-C07C-45B6-99A4-337B0A477687}" type="presParOf" srcId="{9AE22BDB-F7E7-4778-BBF4-2345BB42D26D}" destId="{91ADA1DA-1BF9-4F18-AAA8-9142C7CED006}" srcOrd="3" destOrd="0" presId="urn:microsoft.com/office/officeart/2005/8/layout/hChevron3"/>
    <dgm:cxn modelId="{431DFD64-28BA-4D4F-BB82-10ADF0E87AF4}" type="presParOf" srcId="{9AE22BDB-F7E7-4778-BBF4-2345BB42D26D}" destId="{26BAA4A7-9547-408D-8BC0-D47F0E1F68E3}" srcOrd="4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63F68FDB-F8A2-483A-B5C9-306D4E930464}" type="doc">
      <dgm:prSet loTypeId="urn:microsoft.com/office/officeart/2005/8/layout/hChevron3" loCatId="process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93DBF28B-A242-471D-88EB-7838B4C3C302}">
      <dgm:prSet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r>
            <a:rPr lang="en-US" dirty="0"/>
            <a:t>Issue STOP order until utility resolves</a:t>
          </a:r>
        </a:p>
      </dgm:t>
    </dgm:pt>
    <dgm:pt modelId="{62AEFC96-E6C9-4285-8F12-AB3AE7A25560}" type="parTrans" cxnId="{A295FD7E-8594-40D9-8993-23A78748D064}">
      <dgm:prSet/>
      <dgm:spPr/>
      <dgm:t>
        <a:bodyPr/>
        <a:lstStyle/>
        <a:p>
          <a:endParaRPr lang="en-US"/>
        </a:p>
      </dgm:t>
    </dgm:pt>
    <dgm:pt modelId="{7ED25BCA-0906-4857-AB38-2AD29A9DEE86}" type="sibTrans" cxnId="{A295FD7E-8594-40D9-8993-23A78748D064}">
      <dgm:prSet/>
      <dgm:spPr/>
      <dgm:t>
        <a:bodyPr/>
        <a:lstStyle/>
        <a:p>
          <a:endParaRPr lang="en-US"/>
        </a:p>
      </dgm:t>
    </dgm:pt>
    <dgm:pt modelId="{2AF6D13C-8376-49A0-AFBF-6867AB385D5C}">
      <dgm:prSet/>
      <dgm:spPr>
        <a:solidFill>
          <a:schemeClr val="accent4">
            <a:lumMod val="75000"/>
          </a:schemeClr>
        </a:solidFill>
      </dgm:spPr>
      <dgm:t>
        <a:bodyPr anchor="ctr" anchorCtr="0"/>
        <a:lstStyle/>
        <a:p>
          <a:r>
            <a:rPr lang="en-US" dirty="0"/>
            <a:t>STOP ORDER</a:t>
          </a:r>
        </a:p>
      </dgm:t>
    </dgm:pt>
    <dgm:pt modelId="{CE6AF0D7-83BE-4DE1-849A-D3909861090A}" type="parTrans" cxnId="{66AADC17-DD3C-413E-8C31-46AF81FAC5AA}">
      <dgm:prSet/>
      <dgm:spPr/>
      <dgm:t>
        <a:bodyPr/>
        <a:lstStyle/>
        <a:p>
          <a:endParaRPr lang="en-US"/>
        </a:p>
      </dgm:t>
    </dgm:pt>
    <dgm:pt modelId="{C82CB0FF-0574-418A-9026-0E1E38FEF032}" type="sibTrans" cxnId="{66AADC17-DD3C-413E-8C31-46AF81FAC5AA}">
      <dgm:prSet/>
      <dgm:spPr/>
      <dgm:t>
        <a:bodyPr/>
        <a:lstStyle/>
        <a:p>
          <a:endParaRPr lang="en-US"/>
        </a:p>
      </dgm:t>
    </dgm:pt>
    <dgm:pt modelId="{CBF77952-F1C5-41F3-A509-D620B5BD00DF}">
      <dgm:prSet/>
      <dgm:spPr>
        <a:solidFill>
          <a:schemeClr val="accent4">
            <a:lumMod val="40000"/>
            <a:lumOff val="60000"/>
          </a:schemeClr>
        </a:solidFill>
      </dgm:spPr>
      <dgm:t>
        <a:bodyPr/>
        <a:lstStyle/>
        <a:p>
          <a:r>
            <a:rPr lang="en-US" dirty="0"/>
            <a:t>DOT contractor NOT willing to remove</a:t>
          </a:r>
        </a:p>
      </dgm:t>
    </dgm:pt>
    <dgm:pt modelId="{83EBEE7E-DDD7-467C-A9A5-CB5909C9BE33}" type="sibTrans" cxnId="{FACDCF99-EAE7-44C4-BD48-F2386E216814}">
      <dgm:prSet/>
      <dgm:spPr/>
      <dgm:t>
        <a:bodyPr/>
        <a:lstStyle/>
        <a:p>
          <a:endParaRPr lang="en-US"/>
        </a:p>
      </dgm:t>
    </dgm:pt>
    <dgm:pt modelId="{806D9152-856A-46B3-AEF5-4EA544ADDEE0}" type="parTrans" cxnId="{FACDCF99-EAE7-44C4-BD48-F2386E216814}">
      <dgm:prSet/>
      <dgm:spPr/>
      <dgm:t>
        <a:bodyPr/>
        <a:lstStyle/>
        <a:p>
          <a:endParaRPr lang="en-US"/>
        </a:p>
      </dgm:t>
    </dgm:pt>
    <dgm:pt modelId="{2247DC36-85D9-4F64-AB76-1D88A2AFB54C}">
      <dgm:prSet/>
      <dgm:spPr>
        <a:solidFill>
          <a:schemeClr val="accent4">
            <a:lumMod val="75000"/>
          </a:schemeClr>
        </a:solidFill>
      </dgm:spPr>
      <dgm:t>
        <a:bodyPr anchor="ctr" anchorCtr="0"/>
        <a:lstStyle/>
        <a:p>
          <a:r>
            <a:rPr lang="en-US" dirty="0"/>
            <a:t>DOT halts All permit processing by utility for entire state</a:t>
          </a:r>
        </a:p>
      </dgm:t>
    </dgm:pt>
    <dgm:pt modelId="{9B1EEB92-1161-43D4-B927-9AFE0E53E6CC}" type="sibTrans" cxnId="{BD9023AB-8130-4ACA-B749-61F1C5C8AD29}">
      <dgm:prSet/>
      <dgm:spPr/>
      <dgm:t>
        <a:bodyPr/>
        <a:lstStyle/>
        <a:p>
          <a:endParaRPr lang="en-US"/>
        </a:p>
      </dgm:t>
    </dgm:pt>
    <dgm:pt modelId="{3C9C8239-1240-4FCD-A594-A8381954B0A7}" type="parTrans" cxnId="{BD9023AB-8130-4ACA-B749-61F1C5C8AD29}">
      <dgm:prSet/>
      <dgm:spPr/>
      <dgm:t>
        <a:bodyPr/>
        <a:lstStyle/>
        <a:p>
          <a:endParaRPr lang="en-US"/>
        </a:p>
      </dgm:t>
    </dgm:pt>
    <dgm:pt modelId="{9AE22BDB-F7E7-4778-BBF4-2345BB42D26D}" type="pres">
      <dgm:prSet presAssocID="{63F68FDB-F8A2-483A-B5C9-306D4E930464}" presName="Name0" presStyleCnt="0">
        <dgm:presLayoutVars>
          <dgm:dir/>
          <dgm:resizeHandles val="exact"/>
        </dgm:presLayoutVars>
      </dgm:prSet>
      <dgm:spPr/>
    </dgm:pt>
    <dgm:pt modelId="{F2232190-97BE-448C-9B9B-E0802084B112}" type="pres">
      <dgm:prSet presAssocID="{CBF77952-F1C5-41F3-A509-D620B5BD00DF}" presName="parAndChTx" presStyleLbl="node1" presStyleIdx="0" presStyleCnt="3">
        <dgm:presLayoutVars>
          <dgm:bulletEnabled val="1"/>
        </dgm:presLayoutVars>
      </dgm:prSet>
      <dgm:spPr/>
    </dgm:pt>
    <dgm:pt modelId="{EC444C69-99CC-4E72-8CDB-6917EC64473D}" type="pres">
      <dgm:prSet presAssocID="{83EBEE7E-DDD7-467C-A9A5-CB5909C9BE33}" presName="parAndChSpace" presStyleCnt="0"/>
      <dgm:spPr/>
    </dgm:pt>
    <dgm:pt modelId="{38D9C663-06B9-4D00-9CF5-9F7D0F35477A}" type="pres">
      <dgm:prSet presAssocID="{93DBF28B-A242-471D-88EB-7838B4C3C302}" presName="parAndChTx" presStyleLbl="node1" presStyleIdx="1" presStyleCnt="3">
        <dgm:presLayoutVars>
          <dgm:bulletEnabled val="1"/>
        </dgm:presLayoutVars>
      </dgm:prSet>
      <dgm:spPr/>
    </dgm:pt>
    <dgm:pt modelId="{91ADA1DA-1BF9-4F18-AAA8-9142C7CED006}" type="pres">
      <dgm:prSet presAssocID="{7ED25BCA-0906-4857-AB38-2AD29A9DEE86}" presName="parAndChSpace" presStyleCnt="0"/>
      <dgm:spPr/>
    </dgm:pt>
    <dgm:pt modelId="{26BAA4A7-9547-408D-8BC0-D47F0E1F68E3}" type="pres">
      <dgm:prSet presAssocID="{2AF6D13C-8376-49A0-AFBF-6867AB385D5C}" presName="parAndChTx" presStyleLbl="node1" presStyleIdx="2" presStyleCnt="3">
        <dgm:presLayoutVars>
          <dgm:bulletEnabled val="1"/>
        </dgm:presLayoutVars>
      </dgm:prSet>
      <dgm:spPr/>
    </dgm:pt>
  </dgm:ptLst>
  <dgm:cxnLst>
    <dgm:cxn modelId="{F0A18D00-39C4-464C-A922-58956F2D567A}" type="presOf" srcId="{2247DC36-85D9-4F64-AB76-1D88A2AFB54C}" destId="{26BAA4A7-9547-408D-8BC0-D47F0E1F68E3}" srcOrd="0" destOrd="1" presId="urn:microsoft.com/office/officeart/2005/8/layout/hChevron3"/>
    <dgm:cxn modelId="{66AADC17-DD3C-413E-8C31-46AF81FAC5AA}" srcId="{63F68FDB-F8A2-483A-B5C9-306D4E930464}" destId="{2AF6D13C-8376-49A0-AFBF-6867AB385D5C}" srcOrd="2" destOrd="0" parTransId="{CE6AF0D7-83BE-4DE1-849A-D3909861090A}" sibTransId="{C82CB0FF-0574-418A-9026-0E1E38FEF032}"/>
    <dgm:cxn modelId="{B7D10F5C-8BB7-44C3-B3E4-5F849B9B7D73}" type="presOf" srcId="{2AF6D13C-8376-49A0-AFBF-6867AB385D5C}" destId="{26BAA4A7-9547-408D-8BC0-D47F0E1F68E3}" srcOrd="0" destOrd="0" presId="urn:microsoft.com/office/officeart/2005/8/layout/hChevron3"/>
    <dgm:cxn modelId="{A295FD7E-8594-40D9-8993-23A78748D064}" srcId="{63F68FDB-F8A2-483A-B5C9-306D4E930464}" destId="{93DBF28B-A242-471D-88EB-7838B4C3C302}" srcOrd="1" destOrd="0" parTransId="{62AEFC96-E6C9-4285-8F12-AB3AE7A25560}" sibTransId="{7ED25BCA-0906-4857-AB38-2AD29A9DEE86}"/>
    <dgm:cxn modelId="{1A13A699-4DBA-4B91-B4C5-FD591F7AD333}" type="presOf" srcId="{CBF77952-F1C5-41F3-A509-D620B5BD00DF}" destId="{F2232190-97BE-448C-9B9B-E0802084B112}" srcOrd="0" destOrd="0" presId="urn:microsoft.com/office/officeart/2005/8/layout/hChevron3"/>
    <dgm:cxn modelId="{FACDCF99-EAE7-44C4-BD48-F2386E216814}" srcId="{63F68FDB-F8A2-483A-B5C9-306D4E930464}" destId="{CBF77952-F1C5-41F3-A509-D620B5BD00DF}" srcOrd="0" destOrd="0" parTransId="{806D9152-856A-46B3-AEF5-4EA544ADDEE0}" sibTransId="{83EBEE7E-DDD7-467C-A9A5-CB5909C9BE33}"/>
    <dgm:cxn modelId="{BD9023AB-8130-4ACA-B749-61F1C5C8AD29}" srcId="{2AF6D13C-8376-49A0-AFBF-6867AB385D5C}" destId="{2247DC36-85D9-4F64-AB76-1D88A2AFB54C}" srcOrd="0" destOrd="0" parTransId="{3C9C8239-1240-4FCD-A594-A8381954B0A7}" sibTransId="{9B1EEB92-1161-43D4-B927-9AFE0E53E6CC}"/>
    <dgm:cxn modelId="{092323D1-8003-439F-B5AB-ECD41B3FE75D}" type="presOf" srcId="{93DBF28B-A242-471D-88EB-7838B4C3C302}" destId="{38D9C663-06B9-4D00-9CF5-9F7D0F35477A}" srcOrd="0" destOrd="0" presId="urn:microsoft.com/office/officeart/2005/8/layout/hChevron3"/>
    <dgm:cxn modelId="{943C25F0-1F22-40DA-8324-573FA14330A4}" type="presOf" srcId="{63F68FDB-F8A2-483A-B5C9-306D4E930464}" destId="{9AE22BDB-F7E7-4778-BBF4-2345BB42D26D}" srcOrd="0" destOrd="0" presId="urn:microsoft.com/office/officeart/2005/8/layout/hChevron3"/>
    <dgm:cxn modelId="{8E72E50A-FE13-40B8-AB12-EB6B207BDE32}" type="presParOf" srcId="{9AE22BDB-F7E7-4778-BBF4-2345BB42D26D}" destId="{F2232190-97BE-448C-9B9B-E0802084B112}" srcOrd="0" destOrd="0" presId="urn:microsoft.com/office/officeart/2005/8/layout/hChevron3"/>
    <dgm:cxn modelId="{BEE7ABAB-6FA1-42E0-92E7-56D5F59A28A7}" type="presParOf" srcId="{9AE22BDB-F7E7-4778-BBF4-2345BB42D26D}" destId="{EC444C69-99CC-4E72-8CDB-6917EC64473D}" srcOrd="1" destOrd="0" presId="urn:microsoft.com/office/officeart/2005/8/layout/hChevron3"/>
    <dgm:cxn modelId="{13AA6F85-6186-4ACE-B61D-DD1FBBA7F478}" type="presParOf" srcId="{9AE22BDB-F7E7-4778-BBF4-2345BB42D26D}" destId="{38D9C663-06B9-4D00-9CF5-9F7D0F35477A}" srcOrd="2" destOrd="0" presId="urn:microsoft.com/office/officeart/2005/8/layout/hChevron3"/>
    <dgm:cxn modelId="{2E5F45D1-C07C-45B6-99A4-337B0A477687}" type="presParOf" srcId="{9AE22BDB-F7E7-4778-BBF4-2345BB42D26D}" destId="{91ADA1DA-1BF9-4F18-AAA8-9142C7CED006}" srcOrd="3" destOrd="0" presId="urn:microsoft.com/office/officeart/2005/8/layout/hChevron3"/>
    <dgm:cxn modelId="{431DFD64-28BA-4D4F-BB82-10ADF0E87AF4}" type="presParOf" srcId="{9AE22BDB-F7E7-4778-BBF4-2345BB42D26D}" destId="{26BAA4A7-9547-408D-8BC0-D47F0E1F68E3}" srcOrd="4" destOrd="0" presId="urn:microsoft.com/office/officeart/2005/8/layout/hChevron3"/>
  </dgm:cxnLst>
  <dgm:bg>
    <a:noFill/>
  </dgm:bg>
  <dgm:whole>
    <a:ln>
      <a:solidFill>
        <a:srgbClr val="C00000"/>
      </a:solidFill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63F68FDB-F8A2-483A-B5C9-306D4E930464}" type="doc">
      <dgm:prSet loTypeId="urn:microsoft.com/office/officeart/2005/8/layout/hChevron3" loCatId="process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CBF77952-F1C5-41F3-A509-D620B5BD00DF}">
      <dgm:prSet/>
      <dgm:spPr/>
      <dgm:t>
        <a:bodyPr/>
        <a:lstStyle/>
        <a:p>
          <a:r>
            <a:rPr lang="en-US" dirty="0"/>
            <a:t>Any time a utility company plans to locate facilities within the highway right of way</a:t>
          </a:r>
        </a:p>
      </dgm:t>
    </dgm:pt>
    <dgm:pt modelId="{806D9152-856A-46B3-AEF5-4EA544ADDEE0}" type="parTrans" cxnId="{FACDCF99-EAE7-44C4-BD48-F2386E216814}">
      <dgm:prSet/>
      <dgm:spPr/>
      <dgm:t>
        <a:bodyPr/>
        <a:lstStyle/>
        <a:p>
          <a:endParaRPr lang="en-US"/>
        </a:p>
      </dgm:t>
    </dgm:pt>
    <dgm:pt modelId="{83EBEE7E-DDD7-467C-A9A5-CB5909C9BE33}" type="sibTrans" cxnId="{FACDCF99-EAE7-44C4-BD48-F2386E216814}">
      <dgm:prSet/>
      <dgm:spPr/>
      <dgm:t>
        <a:bodyPr/>
        <a:lstStyle/>
        <a:p>
          <a:endParaRPr lang="en-US"/>
        </a:p>
      </dgm:t>
    </dgm:pt>
    <dgm:pt modelId="{93DBF28B-A242-471D-88EB-7838B4C3C302}">
      <dgm:prSet/>
      <dgm:spPr/>
      <dgm:t>
        <a:bodyPr/>
        <a:lstStyle/>
        <a:p>
          <a:r>
            <a:rPr lang="en-US" dirty="0"/>
            <a:t>New installations</a:t>
          </a:r>
        </a:p>
      </dgm:t>
    </dgm:pt>
    <dgm:pt modelId="{62AEFC96-E6C9-4285-8F12-AB3AE7A25560}" type="parTrans" cxnId="{A295FD7E-8594-40D9-8993-23A78748D064}">
      <dgm:prSet/>
      <dgm:spPr/>
      <dgm:t>
        <a:bodyPr/>
        <a:lstStyle/>
        <a:p>
          <a:endParaRPr lang="en-US"/>
        </a:p>
      </dgm:t>
    </dgm:pt>
    <dgm:pt modelId="{7ED25BCA-0906-4857-AB38-2AD29A9DEE86}" type="sibTrans" cxnId="{A295FD7E-8594-40D9-8993-23A78748D064}">
      <dgm:prSet/>
      <dgm:spPr/>
      <dgm:t>
        <a:bodyPr/>
        <a:lstStyle/>
        <a:p>
          <a:endParaRPr lang="en-US"/>
        </a:p>
      </dgm:t>
    </dgm:pt>
    <dgm:pt modelId="{2AF6D13C-8376-49A0-AFBF-6867AB385D5C}">
      <dgm:prSet/>
      <dgm:spPr/>
      <dgm:t>
        <a:bodyPr anchor="ctr" anchorCtr="0"/>
        <a:lstStyle/>
        <a:p>
          <a:r>
            <a:rPr lang="en-US" dirty="0"/>
            <a:t>Upgrades</a:t>
          </a:r>
        </a:p>
      </dgm:t>
    </dgm:pt>
    <dgm:pt modelId="{CE6AF0D7-83BE-4DE1-849A-D3909861090A}" type="parTrans" cxnId="{66AADC17-DD3C-413E-8C31-46AF81FAC5AA}">
      <dgm:prSet/>
      <dgm:spPr/>
      <dgm:t>
        <a:bodyPr/>
        <a:lstStyle/>
        <a:p>
          <a:endParaRPr lang="en-US"/>
        </a:p>
      </dgm:t>
    </dgm:pt>
    <dgm:pt modelId="{C82CB0FF-0574-418A-9026-0E1E38FEF032}" type="sibTrans" cxnId="{66AADC17-DD3C-413E-8C31-46AF81FAC5AA}">
      <dgm:prSet/>
      <dgm:spPr/>
      <dgm:t>
        <a:bodyPr/>
        <a:lstStyle/>
        <a:p>
          <a:endParaRPr lang="en-US"/>
        </a:p>
      </dgm:t>
    </dgm:pt>
    <dgm:pt modelId="{6D2E10B7-B11B-4905-845B-CC027ED467BE}">
      <dgm:prSet/>
      <dgm:spPr/>
      <dgm:t>
        <a:bodyPr anchor="ctr" anchorCtr="0"/>
        <a:lstStyle/>
        <a:p>
          <a:r>
            <a:rPr lang="en-US" dirty="0"/>
            <a:t>overhead changed to underground</a:t>
          </a:r>
        </a:p>
      </dgm:t>
    </dgm:pt>
    <dgm:pt modelId="{7F3447E2-464B-4EA3-BB45-AB295529AA18}" type="parTrans" cxnId="{91B32217-53A3-41B8-9827-9FBA88FBBC43}">
      <dgm:prSet/>
      <dgm:spPr/>
      <dgm:t>
        <a:bodyPr/>
        <a:lstStyle/>
        <a:p>
          <a:endParaRPr lang="en-US"/>
        </a:p>
      </dgm:t>
    </dgm:pt>
    <dgm:pt modelId="{BC8FB514-AC60-4BE2-99BF-64FAC202C325}" type="sibTrans" cxnId="{91B32217-53A3-41B8-9827-9FBA88FBBC43}">
      <dgm:prSet/>
      <dgm:spPr/>
      <dgm:t>
        <a:bodyPr/>
        <a:lstStyle/>
        <a:p>
          <a:endParaRPr lang="en-US"/>
        </a:p>
      </dgm:t>
    </dgm:pt>
    <dgm:pt modelId="{9AE22BDB-F7E7-4778-BBF4-2345BB42D26D}" type="pres">
      <dgm:prSet presAssocID="{63F68FDB-F8A2-483A-B5C9-306D4E930464}" presName="Name0" presStyleCnt="0">
        <dgm:presLayoutVars>
          <dgm:dir/>
          <dgm:resizeHandles val="exact"/>
        </dgm:presLayoutVars>
      </dgm:prSet>
      <dgm:spPr/>
    </dgm:pt>
    <dgm:pt modelId="{F2232190-97BE-448C-9B9B-E0802084B112}" type="pres">
      <dgm:prSet presAssocID="{CBF77952-F1C5-41F3-A509-D620B5BD00DF}" presName="parAndChTx" presStyleLbl="node1" presStyleIdx="0" presStyleCnt="3">
        <dgm:presLayoutVars>
          <dgm:bulletEnabled val="1"/>
        </dgm:presLayoutVars>
      </dgm:prSet>
      <dgm:spPr/>
    </dgm:pt>
    <dgm:pt modelId="{EC444C69-99CC-4E72-8CDB-6917EC64473D}" type="pres">
      <dgm:prSet presAssocID="{83EBEE7E-DDD7-467C-A9A5-CB5909C9BE33}" presName="parAndChSpace" presStyleCnt="0"/>
      <dgm:spPr/>
    </dgm:pt>
    <dgm:pt modelId="{38D9C663-06B9-4D00-9CF5-9F7D0F35477A}" type="pres">
      <dgm:prSet presAssocID="{93DBF28B-A242-471D-88EB-7838B4C3C302}" presName="parAndChTx" presStyleLbl="node1" presStyleIdx="1" presStyleCnt="3">
        <dgm:presLayoutVars>
          <dgm:bulletEnabled val="1"/>
        </dgm:presLayoutVars>
      </dgm:prSet>
      <dgm:spPr/>
    </dgm:pt>
    <dgm:pt modelId="{91ADA1DA-1BF9-4F18-AAA8-9142C7CED006}" type="pres">
      <dgm:prSet presAssocID="{7ED25BCA-0906-4857-AB38-2AD29A9DEE86}" presName="parAndChSpace" presStyleCnt="0"/>
      <dgm:spPr/>
    </dgm:pt>
    <dgm:pt modelId="{26BAA4A7-9547-408D-8BC0-D47F0E1F68E3}" type="pres">
      <dgm:prSet presAssocID="{2AF6D13C-8376-49A0-AFBF-6867AB385D5C}" presName="parAndChTx" presStyleLbl="node1" presStyleIdx="2" presStyleCnt="3">
        <dgm:presLayoutVars>
          <dgm:bulletEnabled val="1"/>
        </dgm:presLayoutVars>
      </dgm:prSet>
      <dgm:spPr/>
    </dgm:pt>
  </dgm:ptLst>
  <dgm:cxnLst>
    <dgm:cxn modelId="{91B32217-53A3-41B8-9827-9FBA88FBBC43}" srcId="{2AF6D13C-8376-49A0-AFBF-6867AB385D5C}" destId="{6D2E10B7-B11B-4905-845B-CC027ED467BE}" srcOrd="0" destOrd="0" parTransId="{7F3447E2-464B-4EA3-BB45-AB295529AA18}" sibTransId="{BC8FB514-AC60-4BE2-99BF-64FAC202C325}"/>
    <dgm:cxn modelId="{66AADC17-DD3C-413E-8C31-46AF81FAC5AA}" srcId="{63F68FDB-F8A2-483A-B5C9-306D4E930464}" destId="{2AF6D13C-8376-49A0-AFBF-6867AB385D5C}" srcOrd="2" destOrd="0" parTransId="{CE6AF0D7-83BE-4DE1-849A-D3909861090A}" sibTransId="{C82CB0FF-0574-418A-9026-0E1E38FEF032}"/>
    <dgm:cxn modelId="{B7D10F5C-8BB7-44C3-B3E4-5F849B9B7D73}" type="presOf" srcId="{2AF6D13C-8376-49A0-AFBF-6867AB385D5C}" destId="{26BAA4A7-9547-408D-8BC0-D47F0E1F68E3}" srcOrd="0" destOrd="0" presId="urn:microsoft.com/office/officeart/2005/8/layout/hChevron3"/>
    <dgm:cxn modelId="{B784C760-F0A1-444A-8670-FB1702D57E14}" type="presOf" srcId="{6D2E10B7-B11B-4905-845B-CC027ED467BE}" destId="{26BAA4A7-9547-408D-8BC0-D47F0E1F68E3}" srcOrd="0" destOrd="1" presId="urn:microsoft.com/office/officeart/2005/8/layout/hChevron3"/>
    <dgm:cxn modelId="{A295FD7E-8594-40D9-8993-23A78748D064}" srcId="{63F68FDB-F8A2-483A-B5C9-306D4E930464}" destId="{93DBF28B-A242-471D-88EB-7838B4C3C302}" srcOrd="1" destOrd="0" parTransId="{62AEFC96-E6C9-4285-8F12-AB3AE7A25560}" sibTransId="{7ED25BCA-0906-4857-AB38-2AD29A9DEE86}"/>
    <dgm:cxn modelId="{1A13A699-4DBA-4B91-B4C5-FD591F7AD333}" type="presOf" srcId="{CBF77952-F1C5-41F3-A509-D620B5BD00DF}" destId="{F2232190-97BE-448C-9B9B-E0802084B112}" srcOrd="0" destOrd="0" presId="urn:microsoft.com/office/officeart/2005/8/layout/hChevron3"/>
    <dgm:cxn modelId="{FACDCF99-EAE7-44C4-BD48-F2386E216814}" srcId="{63F68FDB-F8A2-483A-B5C9-306D4E930464}" destId="{CBF77952-F1C5-41F3-A509-D620B5BD00DF}" srcOrd="0" destOrd="0" parTransId="{806D9152-856A-46B3-AEF5-4EA544ADDEE0}" sibTransId="{83EBEE7E-DDD7-467C-A9A5-CB5909C9BE33}"/>
    <dgm:cxn modelId="{092323D1-8003-439F-B5AB-ECD41B3FE75D}" type="presOf" srcId="{93DBF28B-A242-471D-88EB-7838B4C3C302}" destId="{38D9C663-06B9-4D00-9CF5-9F7D0F35477A}" srcOrd="0" destOrd="0" presId="urn:microsoft.com/office/officeart/2005/8/layout/hChevron3"/>
    <dgm:cxn modelId="{943C25F0-1F22-40DA-8324-573FA14330A4}" type="presOf" srcId="{63F68FDB-F8A2-483A-B5C9-306D4E930464}" destId="{9AE22BDB-F7E7-4778-BBF4-2345BB42D26D}" srcOrd="0" destOrd="0" presId="urn:microsoft.com/office/officeart/2005/8/layout/hChevron3"/>
    <dgm:cxn modelId="{8E72E50A-FE13-40B8-AB12-EB6B207BDE32}" type="presParOf" srcId="{9AE22BDB-F7E7-4778-BBF4-2345BB42D26D}" destId="{F2232190-97BE-448C-9B9B-E0802084B112}" srcOrd="0" destOrd="0" presId="urn:microsoft.com/office/officeart/2005/8/layout/hChevron3"/>
    <dgm:cxn modelId="{BEE7ABAB-6FA1-42E0-92E7-56D5F59A28A7}" type="presParOf" srcId="{9AE22BDB-F7E7-4778-BBF4-2345BB42D26D}" destId="{EC444C69-99CC-4E72-8CDB-6917EC64473D}" srcOrd="1" destOrd="0" presId="urn:microsoft.com/office/officeart/2005/8/layout/hChevron3"/>
    <dgm:cxn modelId="{13AA6F85-6186-4ACE-B61D-DD1FBBA7F478}" type="presParOf" srcId="{9AE22BDB-F7E7-4778-BBF4-2345BB42D26D}" destId="{38D9C663-06B9-4D00-9CF5-9F7D0F35477A}" srcOrd="2" destOrd="0" presId="urn:microsoft.com/office/officeart/2005/8/layout/hChevron3"/>
    <dgm:cxn modelId="{2E5F45D1-C07C-45B6-99A4-337B0A477687}" type="presParOf" srcId="{9AE22BDB-F7E7-4778-BBF4-2345BB42D26D}" destId="{91ADA1DA-1BF9-4F18-AAA8-9142C7CED006}" srcOrd="3" destOrd="0" presId="urn:microsoft.com/office/officeart/2005/8/layout/hChevron3"/>
    <dgm:cxn modelId="{431DFD64-28BA-4D4F-BB82-10ADF0E87AF4}" type="presParOf" srcId="{9AE22BDB-F7E7-4778-BBF4-2345BB42D26D}" destId="{26BAA4A7-9547-408D-8BC0-D47F0E1F68E3}" srcOrd="4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63F68FDB-F8A2-483A-B5C9-306D4E930464}" type="doc">
      <dgm:prSet loTypeId="urn:microsoft.com/office/officeart/2005/8/layout/hChevron3" loCatId="process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CBF77952-F1C5-41F3-A509-D620B5BD00DF}">
      <dgm:prSet/>
      <dgm:spPr/>
      <dgm:t>
        <a:bodyPr/>
        <a:lstStyle/>
        <a:p>
          <a:r>
            <a:rPr lang="en-US" dirty="0"/>
            <a:t>Any time someone wants to work within the highway right of way</a:t>
          </a:r>
        </a:p>
      </dgm:t>
    </dgm:pt>
    <dgm:pt modelId="{806D9152-856A-46B3-AEF5-4EA544ADDEE0}" type="parTrans" cxnId="{FACDCF99-EAE7-44C4-BD48-F2386E216814}">
      <dgm:prSet/>
      <dgm:spPr/>
      <dgm:t>
        <a:bodyPr/>
        <a:lstStyle/>
        <a:p>
          <a:endParaRPr lang="en-US"/>
        </a:p>
      </dgm:t>
    </dgm:pt>
    <dgm:pt modelId="{83EBEE7E-DDD7-467C-A9A5-CB5909C9BE33}" type="sibTrans" cxnId="{FACDCF99-EAE7-44C4-BD48-F2386E216814}">
      <dgm:prSet/>
      <dgm:spPr/>
      <dgm:t>
        <a:bodyPr/>
        <a:lstStyle/>
        <a:p>
          <a:endParaRPr lang="en-US"/>
        </a:p>
      </dgm:t>
    </dgm:pt>
    <dgm:pt modelId="{93DBF28B-A242-471D-88EB-7838B4C3C302}">
      <dgm:prSet/>
      <dgm:spPr/>
      <dgm:t>
        <a:bodyPr/>
        <a:lstStyle/>
        <a:p>
          <a:r>
            <a:rPr lang="en-US" dirty="0"/>
            <a:t>Traffic impacts; lane closures</a:t>
          </a:r>
        </a:p>
      </dgm:t>
    </dgm:pt>
    <dgm:pt modelId="{62AEFC96-E6C9-4285-8F12-AB3AE7A25560}" type="parTrans" cxnId="{A295FD7E-8594-40D9-8993-23A78748D064}">
      <dgm:prSet/>
      <dgm:spPr/>
      <dgm:t>
        <a:bodyPr/>
        <a:lstStyle/>
        <a:p>
          <a:endParaRPr lang="en-US"/>
        </a:p>
      </dgm:t>
    </dgm:pt>
    <dgm:pt modelId="{7ED25BCA-0906-4857-AB38-2AD29A9DEE86}" type="sibTrans" cxnId="{A295FD7E-8594-40D9-8993-23A78748D064}">
      <dgm:prSet/>
      <dgm:spPr/>
      <dgm:t>
        <a:bodyPr/>
        <a:lstStyle/>
        <a:p>
          <a:endParaRPr lang="en-US"/>
        </a:p>
      </dgm:t>
    </dgm:pt>
    <dgm:pt modelId="{2AF6D13C-8376-49A0-AFBF-6867AB385D5C}">
      <dgm:prSet/>
      <dgm:spPr/>
      <dgm:t>
        <a:bodyPr anchor="ctr" anchorCtr="0"/>
        <a:lstStyle/>
        <a:p>
          <a:r>
            <a:rPr lang="en-US" dirty="0"/>
            <a:t>Maintenance</a:t>
          </a:r>
        </a:p>
      </dgm:t>
    </dgm:pt>
    <dgm:pt modelId="{CE6AF0D7-83BE-4DE1-849A-D3909861090A}" type="parTrans" cxnId="{66AADC17-DD3C-413E-8C31-46AF81FAC5AA}">
      <dgm:prSet/>
      <dgm:spPr/>
      <dgm:t>
        <a:bodyPr/>
        <a:lstStyle/>
        <a:p>
          <a:endParaRPr lang="en-US"/>
        </a:p>
      </dgm:t>
    </dgm:pt>
    <dgm:pt modelId="{C82CB0FF-0574-418A-9026-0E1E38FEF032}" type="sibTrans" cxnId="{66AADC17-DD3C-413E-8C31-46AF81FAC5AA}">
      <dgm:prSet/>
      <dgm:spPr/>
      <dgm:t>
        <a:bodyPr/>
        <a:lstStyle/>
        <a:p>
          <a:endParaRPr lang="en-US"/>
        </a:p>
      </dgm:t>
    </dgm:pt>
    <dgm:pt modelId="{6D2E10B7-B11B-4905-845B-CC027ED467BE}">
      <dgm:prSet/>
      <dgm:spPr/>
      <dgm:t>
        <a:bodyPr anchor="ctr" anchorCtr="0"/>
        <a:lstStyle/>
        <a:p>
          <a:r>
            <a:rPr lang="en-US" dirty="0"/>
            <a:t>No upgrade to facility</a:t>
          </a:r>
        </a:p>
      </dgm:t>
    </dgm:pt>
    <dgm:pt modelId="{BC8FB514-AC60-4BE2-99BF-64FAC202C325}" type="sibTrans" cxnId="{91B32217-53A3-41B8-9827-9FBA88FBBC43}">
      <dgm:prSet/>
      <dgm:spPr/>
      <dgm:t>
        <a:bodyPr/>
        <a:lstStyle/>
        <a:p>
          <a:endParaRPr lang="en-US"/>
        </a:p>
      </dgm:t>
    </dgm:pt>
    <dgm:pt modelId="{7F3447E2-464B-4EA3-BB45-AB295529AA18}" type="parTrans" cxnId="{91B32217-53A3-41B8-9827-9FBA88FBBC43}">
      <dgm:prSet/>
      <dgm:spPr/>
      <dgm:t>
        <a:bodyPr/>
        <a:lstStyle/>
        <a:p>
          <a:endParaRPr lang="en-US"/>
        </a:p>
      </dgm:t>
    </dgm:pt>
    <dgm:pt modelId="{3EC9F235-42D1-4AFB-9B93-A2C4643E11C9}">
      <dgm:prSet/>
      <dgm:spPr/>
      <dgm:t>
        <a:bodyPr anchor="ctr" anchorCtr="0"/>
        <a:lstStyle/>
        <a:p>
          <a:r>
            <a:rPr lang="en-US" dirty="0"/>
            <a:t>Type or size</a:t>
          </a:r>
        </a:p>
      </dgm:t>
    </dgm:pt>
    <dgm:pt modelId="{328F0DC3-3A5D-4DE2-9C72-5FB934ADD9A0}" type="parTrans" cxnId="{D26E8308-93BB-4583-B544-5C13EC1E51E9}">
      <dgm:prSet/>
      <dgm:spPr/>
    </dgm:pt>
    <dgm:pt modelId="{E0266732-8984-4E17-B39B-A04D57ECF012}" type="sibTrans" cxnId="{D26E8308-93BB-4583-B544-5C13EC1E51E9}">
      <dgm:prSet/>
      <dgm:spPr/>
    </dgm:pt>
    <dgm:pt modelId="{9AE22BDB-F7E7-4778-BBF4-2345BB42D26D}" type="pres">
      <dgm:prSet presAssocID="{63F68FDB-F8A2-483A-B5C9-306D4E930464}" presName="Name0" presStyleCnt="0">
        <dgm:presLayoutVars>
          <dgm:dir/>
          <dgm:resizeHandles val="exact"/>
        </dgm:presLayoutVars>
      </dgm:prSet>
      <dgm:spPr/>
    </dgm:pt>
    <dgm:pt modelId="{F2232190-97BE-448C-9B9B-E0802084B112}" type="pres">
      <dgm:prSet presAssocID="{CBF77952-F1C5-41F3-A509-D620B5BD00DF}" presName="parAndChTx" presStyleLbl="node1" presStyleIdx="0" presStyleCnt="3">
        <dgm:presLayoutVars>
          <dgm:bulletEnabled val="1"/>
        </dgm:presLayoutVars>
      </dgm:prSet>
      <dgm:spPr/>
    </dgm:pt>
    <dgm:pt modelId="{EC444C69-99CC-4E72-8CDB-6917EC64473D}" type="pres">
      <dgm:prSet presAssocID="{83EBEE7E-DDD7-467C-A9A5-CB5909C9BE33}" presName="parAndChSpace" presStyleCnt="0"/>
      <dgm:spPr/>
    </dgm:pt>
    <dgm:pt modelId="{38D9C663-06B9-4D00-9CF5-9F7D0F35477A}" type="pres">
      <dgm:prSet presAssocID="{93DBF28B-A242-471D-88EB-7838B4C3C302}" presName="parAndChTx" presStyleLbl="node1" presStyleIdx="1" presStyleCnt="3">
        <dgm:presLayoutVars>
          <dgm:bulletEnabled val="1"/>
        </dgm:presLayoutVars>
      </dgm:prSet>
      <dgm:spPr/>
    </dgm:pt>
    <dgm:pt modelId="{91ADA1DA-1BF9-4F18-AAA8-9142C7CED006}" type="pres">
      <dgm:prSet presAssocID="{7ED25BCA-0906-4857-AB38-2AD29A9DEE86}" presName="parAndChSpace" presStyleCnt="0"/>
      <dgm:spPr/>
    </dgm:pt>
    <dgm:pt modelId="{26BAA4A7-9547-408D-8BC0-D47F0E1F68E3}" type="pres">
      <dgm:prSet presAssocID="{2AF6D13C-8376-49A0-AFBF-6867AB385D5C}" presName="parAndChTx" presStyleLbl="node1" presStyleIdx="2" presStyleCnt="3">
        <dgm:presLayoutVars>
          <dgm:bulletEnabled val="1"/>
        </dgm:presLayoutVars>
      </dgm:prSet>
      <dgm:spPr/>
    </dgm:pt>
  </dgm:ptLst>
  <dgm:cxnLst>
    <dgm:cxn modelId="{D26E8308-93BB-4583-B544-5C13EC1E51E9}" srcId="{2AF6D13C-8376-49A0-AFBF-6867AB385D5C}" destId="{3EC9F235-42D1-4AFB-9B93-A2C4643E11C9}" srcOrd="1" destOrd="0" parTransId="{328F0DC3-3A5D-4DE2-9C72-5FB934ADD9A0}" sibTransId="{E0266732-8984-4E17-B39B-A04D57ECF012}"/>
    <dgm:cxn modelId="{91B32217-53A3-41B8-9827-9FBA88FBBC43}" srcId="{2AF6D13C-8376-49A0-AFBF-6867AB385D5C}" destId="{6D2E10B7-B11B-4905-845B-CC027ED467BE}" srcOrd="0" destOrd="0" parTransId="{7F3447E2-464B-4EA3-BB45-AB295529AA18}" sibTransId="{BC8FB514-AC60-4BE2-99BF-64FAC202C325}"/>
    <dgm:cxn modelId="{66AADC17-DD3C-413E-8C31-46AF81FAC5AA}" srcId="{63F68FDB-F8A2-483A-B5C9-306D4E930464}" destId="{2AF6D13C-8376-49A0-AFBF-6867AB385D5C}" srcOrd="2" destOrd="0" parTransId="{CE6AF0D7-83BE-4DE1-849A-D3909861090A}" sibTransId="{C82CB0FF-0574-418A-9026-0E1E38FEF032}"/>
    <dgm:cxn modelId="{B7D10F5C-8BB7-44C3-B3E4-5F849B9B7D73}" type="presOf" srcId="{2AF6D13C-8376-49A0-AFBF-6867AB385D5C}" destId="{26BAA4A7-9547-408D-8BC0-D47F0E1F68E3}" srcOrd="0" destOrd="0" presId="urn:microsoft.com/office/officeart/2005/8/layout/hChevron3"/>
    <dgm:cxn modelId="{B784C760-F0A1-444A-8670-FB1702D57E14}" type="presOf" srcId="{6D2E10B7-B11B-4905-845B-CC027ED467BE}" destId="{26BAA4A7-9547-408D-8BC0-D47F0E1F68E3}" srcOrd="0" destOrd="1" presId="urn:microsoft.com/office/officeart/2005/8/layout/hChevron3"/>
    <dgm:cxn modelId="{A295FD7E-8594-40D9-8993-23A78748D064}" srcId="{63F68FDB-F8A2-483A-B5C9-306D4E930464}" destId="{93DBF28B-A242-471D-88EB-7838B4C3C302}" srcOrd="1" destOrd="0" parTransId="{62AEFC96-E6C9-4285-8F12-AB3AE7A25560}" sibTransId="{7ED25BCA-0906-4857-AB38-2AD29A9DEE86}"/>
    <dgm:cxn modelId="{1A13A699-4DBA-4B91-B4C5-FD591F7AD333}" type="presOf" srcId="{CBF77952-F1C5-41F3-A509-D620B5BD00DF}" destId="{F2232190-97BE-448C-9B9B-E0802084B112}" srcOrd="0" destOrd="0" presId="urn:microsoft.com/office/officeart/2005/8/layout/hChevron3"/>
    <dgm:cxn modelId="{FACDCF99-EAE7-44C4-BD48-F2386E216814}" srcId="{63F68FDB-F8A2-483A-B5C9-306D4E930464}" destId="{CBF77952-F1C5-41F3-A509-D620B5BD00DF}" srcOrd="0" destOrd="0" parTransId="{806D9152-856A-46B3-AEF5-4EA544ADDEE0}" sibTransId="{83EBEE7E-DDD7-467C-A9A5-CB5909C9BE33}"/>
    <dgm:cxn modelId="{092323D1-8003-439F-B5AB-ECD41B3FE75D}" type="presOf" srcId="{93DBF28B-A242-471D-88EB-7838B4C3C302}" destId="{38D9C663-06B9-4D00-9CF5-9F7D0F35477A}" srcOrd="0" destOrd="0" presId="urn:microsoft.com/office/officeart/2005/8/layout/hChevron3"/>
    <dgm:cxn modelId="{9E6FBAD9-58F3-4EDD-ABCE-D3B5B8CD02D0}" type="presOf" srcId="{3EC9F235-42D1-4AFB-9B93-A2C4643E11C9}" destId="{26BAA4A7-9547-408D-8BC0-D47F0E1F68E3}" srcOrd="0" destOrd="2" presId="urn:microsoft.com/office/officeart/2005/8/layout/hChevron3"/>
    <dgm:cxn modelId="{943C25F0-1F22-40DA-8324-573FA14330A4}" type="presOf" srcId="{63F68FDB-F8A2-483A-B5C9-306D4E930464}" destId="{9AE22BDB-F7E7-4778-BBF4-2345BB42D26D}" srcOrd="0" destOrd="0" presId="urn:microsoft.com/office/officeart/2005/8/layout/hChevron3"/>
    <dgm:cxn modelId="{8E72E50A-FE13-40B8-AB12-EB6B207BDE32}" type="presParOf" srcId="{9AE22BDB-F7E7-4778-BBF4-2345BB42D26D}" destId="{F2232190-97BE-448C-9B9B-E0802084B112}" srcOrd="0" destOrd="0" presId="urn:microsoft.com/office/officeart/2005/8/layout/hChevron3"/>
    <dgm:cxn modelId="{BEE7ABAB-6FA1-42E0-92E7-56D5F59A28A7}" type="presParOf" srcId="{9AE22BDB-F7E7-4778-BBF4-2345BB42D26D}" destId="{EC444C69-99CC-4E72-8CDB-6917EC64473D}" srcOrd="1" destOrd="0" presId="urn:microsoft.com/office/officeart/2005/8/layout/hChevron3"/>
    <dgm:cxn modelId="{13AA6F85-6186-4ACE-B61D-DD1FBBA7F478}" type="presParOf" srcId="{9AE22BDB-F7E7-4778-BBF4-2345BB42D26D}" destId="{38D9C663-06B9-4D00-9CF5-9F7D0F35477A}" srcOrd="2" destOrd="0" presId="urn:microsoft.com/office/officeart/2005/8/layout/hChevron3"/>
    <dgm:cxn modelId="{2E5F45D1-C07C-45B6-99A4-337B0A477687}" type="presParOf" srcId="{9AE22BDB-F7E7-4778-BBF4-2345BB42D26D}" destId="{91ADA1DA-1BF9-4F18-AAA8-9142C7CED006}" srcOrd="3" destOrd="0" presId="urn:microsoft.com/office/officeart/2005/8/layout/hChevron3"/>
    <dgm:cxn modelId="{431DFD64-28BA-4D4F-BB82-10ADF0E87AF4}" type="presParOf" srcId="{9AE22BDB-F7E7-4778-BBF4-2345BB42D26D}" destId="{26BAA4A7-9547-408D-8BC0-D47F0E1F68E3}" srcOrd="4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3F68FDB-F8A2-483A-B5C9-306D4E930464}" type="doc">
      <dgm:prSet loTypeId="urn:microsoft.com/office/officeart/2005/8/layout/hChevron3" loCatId="process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93DBF28B-A242-471D-88EB-7838B4C3C302}">
      <dgm:prSet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en-US" dirty="0"/>
            <a:t>History of performance problems</a:t>
          </a:r>
        </a:p>
      </dgm:t>
    </dgm:pt>
    <dgm:pt modelId="{62AEFC96-E6C9-4285-8F12-AB3AE7A25560}" type="parTrans" cxnId="{A295FD7E-8594-40D9-8993-23A78748D064}">
      <dgm:prSet/>
      <dgm:spPr/>
      <dgm:t>
        <a:bodyPr/>
        <a:lstStyle/>
        <a:p>
          <a:endParaRPr lang="en-US"/>
        </a:p>
      </dgm:t>
    </dgm:pt>
    <dgm:pt modelId="{7ED25BCA-0906-4857-AB38-2AD29A9DEE86}" type="sibTrans" cxnId="{A295FD7E-8594-40D9-8993-23A78748D064}">
      <dgm:prSet/>
      <dgm:spPr/>
      <dgm:t>
        <a:bodyPr/>
        <a:lstStyle/>
        <a:p>
          <a:endParaRPr lang="en-US"/>
        </a:p>
      </dgm:t>
    </dgm:pt>
    <dgm:pt modelId="{2AF6D13C-8376-49A0-AFBF-6867AB385D5C}">
      <dgm:prSet/>
      <dgm:spPr>
        <a:solidFill>
          <a:schemeClr val="accent3">
            <a:lumMod val="50000"/>
          </a:schemeClr>
        </a:solidFill>
      </dgm:spPr>
      <dgm:t>
        <a:bodyPr anchor="ctr" anchorCtr="0"/>
        <a:lstStyle/>
        <a:p>
          <a:r>
            <a:rPr lang="en-US" dirty="0"/>
            <a:t>Installation conditions</a:t>
          </a:r>
        </a:p>
      </dgm:t>
    </dgm:pt>
    <dgm:pt modelId="{CE6AF0D7-83BE-4DE1-849A-D3909861090A}" type="parTrans" cxnId="{66AADC17-DD3C-413E-8C31-46AF81FAC5AA}">
      <dgm:prSet/>
      <dgm:spPr/>
      <dgm:t>
        <a:bodyPr/>
        <a:lstStyle/>
        <a:p>
          <a:endParaRPr lang="en-US"/>
        </a:p>
      </dgm:t>
    </dgm:pt>
    <dgm:pt modelId="{C82CB0FF-0574-418A-9026-0E1E38FEF032}" type="sibTrans" cxnId="{66AADC17-DD3C-413E-8C31-46AF81FAC5AA}">
      <dgm:prSet/>
      <dgm:spPr/>
      <dgm:t>
        <a:bodyPr/>
        <a:lstStyle/>
        <a:p>
          <a:endParaRPr lang="en-US"/>
        </a:p>
      </dgm:t>
    </dgm:pt>
    <dgm:pt modelId="{6D2E10B7-B11B-4905-845B-CC027ED467BE}">
      <dgm:prSet/>
      <dgm:spPr>
        <a:solidFill>
          <a:schemeClr val="accent3">
            <a:lumMod val="50000"/>
          </a:schemeClr>
        </a:solidFill>
      </dgm:spPr>
      <dgm:t>
        <a:bodyPr anchor="ctr" anchorCtr="0"/>
        <a:lstStyle/>
        <a:p>
          <a:r>
            <a:rPr lang="en-US" dirty="0"/>
            <a:t>Unusual installation</a:t>
          </a:r>
        </a:p>
      </dgm:t>
    </dgm:pt>
    <dgm:pt modelId="{BC8FB514-AC60-4BE2-99BF-64FAC202C325}" type="sibTrans" cxnId="{91B32217-53A3-41B8-9827-9FBA88FBBC43}">
      <dgm:prSet/>
      <dgm:spPr/>
      <dgm:t>
        <a:bodyPr/>
        <a:lstStyle/>
        <a:p>
          <a:endParaRPr lang="en-US"/>
        </a:p>
      </dgm:t>
    </dgm:pt>
    <dgm:pt modelId="{7F3447E2-464B-4EA3-BB45-AB295529AA18}" type="parTrans" cxnId="{91B32217-53A3-41B8-9827-9FBA88FBBC43}">
      <dgm:prSet/>
      <dgm:spPr/>
      <dgm:t>
        <a:bodyPr/>
        <a:lstStyle/>
        <a:p>
          <a:endParaRPr lang="en-US"/>
        </a:p>
      </dgm:t>
    </dgm:pt>
    <dgm:pt modelId="{2247DC36-85D9-4F64-AB76-1D88A2AFB54C}">
      <dgm:prSet/>
      <dgm:spPr>
        <a:solidFill>
          <a:schemeClr val="accent3">
            <a:lumMod val="50000"/>
          </a:schemeClr>
        </a:solidFill>
      </dgm:spPr>
      <dgm:t>
        <a:bodyPr anchor="ctr" anchorCtr="0"/>
        <a:lstStyle/>
        <a:p>
          <a:r>
            <a:rPr lang="en-US" dirty="0"/>
            <a:t>Abnormal site</a:t>
          </a:r>
        </a:p>
      </dgm:t>
    </dgm:pt>
    <dgm:pt modelId="{3C9C8239-1240-4FCD-A594-A8381954B0A7}" type="parTrans" cxnId="{BD9023AB-8130-4ACA-B749-61F1C5C8AD29}">
      <dgm:prSet/>
      <dgm:spPr/>
      <dgm:t>
        <a:bodyPr/>
        <a:lstStyle/>
        <a:p>
          <a:endParaRPr lang="en-US"/>
        </a:p>
      </dgm:t>
    </dgm:pt>
    <dgm:pt modelId="{9B1EEB92-1161-43D4-B927-9AFE0E53E6CC}" type="sibTrans" cxnId="{BD9023AB-8130-4ACA-B749-61F1C5C8AD29}">
      <dgm:prSet/>
      <dgm:spPr/>
      <dgm:t>
        <a:bodyPr/>
        <a:lstStyle/>
        <a:p>
          <a:endParaRPr lang="en-US"/>
        </a:p>
      </dgm:t>
    </dgm:pt>
    <dgm:pt modelId="{C18EC019-EF16-407F-997F-F34A72ED5262}">
      <dgm:prSet/>
      <dgm:spPr>
        <a:solidFill>
          <a:schemeClr val="accent3">
            <a:lumMod val="50000"/>
          </a:schemeClr>
        </a:solidFill>
      </dgm:spPr>
      <dgm:t>
        <a:bodyPr anchor="ctr" anchorCtr="0"/>
        <a:lstStyle/>
        <a:p>
          <a:r>
            <a:rPr lang="en-US" dirty="0"/>
            <a:t>Freeway</a:t>
          </a:r>
        </a:p>
      </dgm:t>
    </dgm:pt>
    <dgm:pt modelId="{F29E6984-1697-4FA3-99CF-E2EDC07A94D2}" type="parTrans" cxnId="{20BCE1D9-9F72-45C6-845A-61DBDB9024B4}">
      <dgm:prSet/>
      <dgm:spPr/>
      <dgm:t>
        <a:bodyPr/>
        <a:lstStyle/>
        <a:p>
          <a:endParaRPr lang="en-US"/>
        </a:p>
      </dgm:t>
    </dgm:pt>
    <dgm:pt modelId="{52BDAB52-6D90-4B03-997D-254B775E2687}" type="sibTrans" cxnId="{20BCE1D9-9F72-45C6-845A-61DBDB9024B4}">
      <dgm:prSet/>
      <dgm:spPr/>
      <dgm:t>
        <a:bodyPr/>
        <a:lstStyle/>
        <a:p>
          <a:endParaRPr lang="en-US"/>
        </a:p>
      </dgm:t>
    </dgm:pt>
    <dgm:pt modelId="{CBF77952-F1C5-41F3-A509-D620B5BD00DF}">
      <dgm:prSet/>
      <dgm:spPr>
        <a:solidFill>
          <a:schemeClr val="accent3"/>
        </a:solidFill>
      </dgm:spPr>
      <dgm:t>
        <a:bodyPr/>
        <a:lstStyle/>
        <a:p>
          <a:r>
            <a:rPr lang="en-US" dirty="0"/>
            <a:t>Permitted work being done as part of a DOT project (relocation or adjustment)</a:t>
          </a:r>
        </a:p>
      </dgm:t>
    </dgm:pt>
    <dgm:pt modelId="{83EBEE7E-DDD7-467C-A9A5-CB5909C9BE33}" type="sibTrans" cxnId="{FACDCF99-EAE7-44C4-BD48-F2386E216814}">
      <dgm:prSet/>
      <dgm:spPr/>
      <dgm:t>
        <a:bodyPr/>
        <a:lstStyle/>
        <a:p>
          <a:endParaRPr lang="en-US"/>
        </a:p>
      </dgm:t>
    </dgm:pt>
    <dgm:pt modelId="{806D9152-856A-46B3-AEF5-4EA544ADDEE0}" type="parTrans" cxnId="{FACDCF99-EAE7-44C4-BD48-F2386E216814}">
      <dgm:prSet/>
      <dgm:spPr/>
      <dgm:t>
        <a:bodyPr/>
        <a:lstStyle/>
        <a:p>
          <a:endParaRPr lang="en-US"/>
        </a:p>
      </dgm:t>
    </dgm:pt>
    <dgm:pt modelId="{9AE22BDB-F7E7-4778-BBF4-2345BB42D26D}" type="pres">
      <dgm:prSet presAssocID="{63F68FDB-F8A2-483A-B5C9-306D4E930464}" presName="Name0" presStyleCnt="0">
        <dgm:presLayoutVars>
          <dgm:dir/>
          <dgm:resizeHandles val="exact"/>
        </dgm:presLayoutVars>
      </dgm:prSet>
      <dgm:spPr/>
    </dgm:pt>
    <dgm:pt modelId="{F2232190-97BE-448C-9B9B-E0802084B112}" type="pres">
      <dgm:prSet presAssocID="{CBF77952-F1C5-41F3-A509-D620B5BD00DF}" presName="parAndChTx" presStyleLbl="node1" presStyleIdx="0" presStyleCnt="3">
        <dgm:presLayoutVars>
          <dgm:bulletEnabled val="1"/>
        </dgm:presLayoutVars>
      </dgm:prSet>
      <dgm:spPr/>
    </dgm:pt>
    <dgm:pt modelId="{EC444C69-99CC-4E72-8CDB-6917EC64473D}" type="pres">
      <dgm:prSet presAssocID="{83EBEE7E-DDD7-467C-A9A5-CB5909C9BE33}" presName="parAndChSpace" presStyleCnt="0"/>
      <dgm:spPr/>
    </dgm:pt>
    <dgm:pt modelId="{38D9C663-06B9-4D00-9CF5-9F7D0F35477A}" type="pres">
      <dgm:prSet presAssocID="{93DBF28B-A242-471D-88EB-7838B4C3C302}" presName="parAndChTx" presStyleLbl="node1" presStyleIdx="1" presStyleCnt="3">
        <dgm:presLayoutVars>
          <dgm:bulletEnabled val="1"/>
        </dgm:presLayoutVars>
      </dgm:prSet>
      <dgm:spPr/>
    </dgm:pt>
    <dgm:pt modelId="{91ADA1DA-1BF9-4F18-AAA8-9142C7CED006}" type="pres">
      <dgm:prSet presAssocID="{7ED25BCA-0906-4857-AB38-2AD29A9DEE86}" presName="parAndChSpace" presStyleCnt="0"/>
      <dgm:spPr/>
    </dgm:pt>
    <dgm:pt modelId="{26BAA4A7-9547-408D-8BC0-D47F0E1F68E3}" type="pres">
      <dgm:prSet presAssocID="{2AF6D13C-8376-49A0-AFBF-6867AB385D5C}" presName="parAndChTx" presStyleLbl="node1" presStyleIdx="2" presStyleCnt="3">
        <dgm:presLayoutVars>
          <dgm:bulletEnabled val="1"/>
        </dgm:presLayoutVars>
      </dgm:prSet>
      <dgm:spPr/>
    </dgm:pt>
  </dgm:ptLst>
  <dgm:cxnLst>
    <dgm:cxn modelId="{F0A18D00-39C4-464C-A922-58956F2D567A}" type="presOf" srcId="{2247DC36-85D9-4F64-AB76-1D88A2AFB54C}" destId="{26BAA4A7-9547-408D-8BC0-D47F0E1F68E3}" srcOrd="0" destOrd="2" presId="urn:microsoft.com/office/officeart/2005/8/layout/hChevron3"/>
    <dgm:cxn modelId="{4227D400-15C2-438A-986C-D4781CA9E8F4}" type="presOf" srcId="{C18EC019-EF16-407F-997F-F34A72ED5262}" destId="{26BAA4A7-9547-408D-8BC0-D47F0E1F68E3}" srcOrd="0" destOrd="3" presId="urn:microsoft.com/office/officeart/2005/8/layout/hChevron3"/>
    <dgm:cxn modelId="{91B32217-53A3-41B8-9827-9FBA88FBBC43}" srcId="{2AF6D13C-8376-49A0-AFBF-6867AB385D5C}" destId="{6D2E10B7-B11B-4905-845B-CC027ED467BE}" srcOrd="0" destOrd="0" parTransId="{7F3447E2-464B-4EA3-BB45-AB295529AA18}" sibTransId="{BC8FB514-AC60-4BE2-99BF-64FAC202C325}"/>
    <dgm:cxn modelId="{66AADC17-DD3C-413E-8C31-46AF81FAC5AA}" srcId="{63F68FDB-F8A2-483A-B5C9-306D4E930464}" destId="{2AF6D13C-8376-49A0-AFBF-6867AB385D5C}" srcOrd="2" destOrd="0" parTransId="{CE6AF0D7-83BE-4DE1-849A-D3909861090A}" sibTransId="{C82CB0FF-0574-418A-9026-0E1E38FEF032}"/>
    <dgm:cxn modelId="{B7D10F5C-8BB7-44C3-B3E4-5F849B9B7D73}" type="presOf" srcId="{2AF6D13C-8376-49A0-AFBF-6867AB385D5C}" destId="{26BAA4A7-9547-408D-8BC0-D47F0E1F68E3}" srcOrd="0" destOrd="0" presId="urn:microsoft.com/office/officeart/2005/8/layout/hChevron3"/>
    <dgm:cxn modelId="{B784C760-F0A1-444A-8670-FB1702D57E14}" type="presOf" srcId="{6D2E10B7-B11B-4905-845B-CC027ED467BE}" destId="{26BAA4A7-9547-408D-8BC0-D47F0E1F68E3}" srcOrd="0" destOrd="1" presId="urn:microsoft.com/office/officeart/2005/8/layout/hChevron3"/>
    <dgm:cxn modelId="{A295FD7E-8594-40D9-8993-23A78748D064}" srcId="{63F68FDB-F8A2-483A-B5C9-306D4E930464}" destId="{93DBF28B-A242-471D-88EB-7838B4C3C302}" srcOrd="1" destOrd="0" parTransId="{62AEFC96-E6C9-4285-8F12-AB3AE7A25560}" sibTransId="{7ED25BCA-0906-4857-AB38-2AD29A9DEE86}"/>
    <dgm:cxn modelId="{1A13A699-4DBA-4B91-B4C5-FD591F7AD333}" type="presOf" srcId="{CBF77952-F1C5-41F3-A509-D620B5BD00DF}" destId="{F2232190-97BE-448C-9B9B-E0802084B112}" srcOrd="0" destOrd="0" presId="urn:microsoft.com/office/officeart/2005/8/layout/hChevron3"/>
    <dgm:cxn modelId="{FACDCF99-EAE7-44C4-BD48-F2386E216814}" srcId="{63F68FDB-F8A2-483A-B5C9-306D4E930464}" destId="{CBF77952-F1C5-41F3-A509-D620B5BD00DF}" srcOrd="0" destOrd="0" parTransId="{806D9152-856A-46B3-AEF5-4EA544ADDEE0}" sibTransId="{83EBEE7E-DDD7-467C-A9A5-CB5909C9BE33}"/>
    <dgm:cxn modelId="{BD9023AB-8130-4ACA-B749-61F1C5C8AD29}" srcId="{2AF6D13C-8376-49A0-AFBF-6867AB385D5C}" destId="{2247DC36-85D9-4F64-AB76-1D88A2AFB54C}" srcOrd="1" destOrd="0" parTransId="{3C9C8239-1240-4FCD-A594-A8381954B0A7}" sibTransId="{9B1EEB92-1161-43D4-B927-9AFE0E53E6CC}"/>
    <dgm:cxn modelId="{092323D1-8003-439F-B5AB-ECD41B3FE75D}" type="presOf" srcId="{93DBF28B-A242-471D-88EB-7838B4C3C302}" destId="{38D9C663-06B9-4D00-9CF5-9F7D0F35477A}" srcOrd="0" destOrd="0" presId="urn:microsoft.com/office/officeart/2005/8/layout/hChevron3"/>
    <dgm:cxn modelId="{20BCE1D9-9F72-45C6-845A-61DBDB9024B4}" srcId="{2AF6D13C-8376-49A0-AFBF-6867AB385D5C}" destId="{C18EC019-EF16-407F-997F-F34A72ED5262}" srcOrd="2" destOrd="0" parTransId="{F29E6984-1697-4FA3-99CF-E2EDC07A94D2}" sibTransId="{52BDAB52-6D90-4B03-997D-254B775E2687}"/>
    <dgm:cxn modelId="{943C25F0-1F22-40DA-8324-573FA14330A4}" type="presOf" srcId="{63F68FDB-F8A2-483A-B5C9-306D4E930464}" destId="{9AE22BDB-F7E7-4778-BBF4-2345BB42D26D}" srcOrd="0" destOrd="0" presId="urn:microsoft.com/office/officeart/2005/8/layout/hChevron3"/>
    <dgm:cxn modelId="{8E72E50A-FE13-40B8-AB12-EB6B207BDE32}" type="presParOf" srcId="{9AE22BDB-F7E7-4778-BBF4-2345BB42D26D}" destId="{F2232190-97BE-448C-9B9B-E0802084B112}" srcOrd="0" destOrd="0" presId="urn:microsoft.com/office/officeart/2005/8/layout/hChevron3"/>
    <dgm:cxn modelId="{BEE7ABAB-6FA1-42E0-92E7-56D5F59A28A7}" type="presParOf" srcId="{9AE22BDB-F7E7-4778-BBF4-2345BB42D26D}" destId="{EC444C69-99CC-4E72-8CDB-6917EC64473D}" srcOrd="1" destOrd="0" presId="urn:microsoft.com/office/officeart/2005/8/layout/hChevron3"/>
    <dgm:cxn modelId="{13AA6F85-6186-4ACE-B61D-DD1FBBA7F478}" type="presParOf" srcId="{9AE22BDB-F7E7-4778-BBF4-2345BB42D26D}" destId="{38D9C663-06B9-4D00-9CF5-9F7D0F35477A}" srcOrd="2" destOrd="0" presId="urn:microsoft.com/office/officeart/2005/8/layout/hChevron3"/>
    <dgm:cxn modelId="{2E5F45D1-C07C-45B6-99A4-337B0A477687}" type="presParOf" srcId="{9AE22BDB-F7E7-4778-BBF4-2345BB42D26D}" destId="{91ADA1DA-1BF9-4F18-AAA8-9142C7CED006}" srcOrd="3" destOrd="0" presId="urn:microsoft.com/office/officeart/2005/8/layout/hChevron3"/>
    <dgm:cxn modelId="{431DFD64-28BA-4D4F-BB82-10ADF0E87AF4}" type="presParOf" srcId="{9AE22BDB-F7E7-4778-BBF4-2345BB42D26D}" destId="{26BAA4A7-9547-408D-8BC0-D47F0E1F68E3}" srcOrd="4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3F68FDB-F8A2-483A-B5C9-306D4E930464}" type="doc">
      <dgm:prSet loTypeId="urn:microsoft.com/office/officeart/2005/8/layout/hChevron3" loCatId="process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93DBF28B-A242-471D-88EB-7838B4C3C302}">
      <dgm:prSet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en-US" dirty="0"/>
            <a:t>Utility company obtains bond from surety company</a:t>
          </a:r>
        </a:p>
      </dgm:t>
    </dgm:pt>
    <dgm:pt modelId="{62AEFC96-E6C9-4285-8F12-AB3AE7A25560}" type="parTrans" cxnId="{A295FD7E-8594-40D9-8993-23A78748D064}">
      <dgm:prSet/>
      <dgm:spPr/>
      <dgm:t>
        <a:bodyPr/>
        <a:lstStyle/>
        <a:p>
          <a:endParaRPr lang="en-US"/>
        </a:p>
      </dgm:t>
    </dgm:pt>
    <dgm:pt modelId="{7ED25BCA-0906-4857-AB38-2AD29A9DEE86}" type="sibTrans" cxnId="{A295FD7E-8594-40D9-8993-23A78748D064}">
      <dgm:prSet/>
      <dgm:spPr/>
      <dgm:t>
        <a:bodyPr/>
        <a:lstStyle/>
        <a:p>
          <a:endParaRPr lang="en-US"/>
        </a:p>
      </dgm:t>
    </dgm:pt>
    <dgm:pt modelId="{2AF6D13C-8376-49A0-AFBF-6867AB385D5C}">
      <dgm:prSet/>
      <dgm:spPr>
        <a:solidFill>
          <a:schemeClr val="accent3">
            <a:lumMod val="50000"/>
          </a:schemeClr>
        </a:solidFill>
      </dgm:spPr>
      <dgm:t>
        <a:bodyPr anchor="ctr" anchorCtr="0"/>
        <a:lstStyle/>
        <a:p>
          <a:r>
            <a:rPr lang="en-US" dirty="0"/>
            <a:t>Utility sends bond to EOT</a:t>
          </a:r>
        </a:p>
      </dgm:t>
    </dgm:pt>
    <dgm:pt modelId="{CE6AF0D7-83BE-4DE1-849A-D3909861090A}" type="parTrans" cxnId="{66AADC17-DD3C-413E-8C31-46AF81FAC5AA}">
      <dgm:prSet/>
      <dgm:spPr/>
      <dgm:t>
        <a:bodyPr/>
        <a:lstStyle/>
        <a:p>
          <a:endParaRPr lang="en-US"/>
        </a:p>
      </dgm:t>
    </dgm:pt>
    <dgm:pt modelId="{C82CB0FF-0574-418A-9026-0E1E38FEF032}" type="sibTrans" cxnId="{66AADC17-DD3C-413E-8C31-46AF81FAC5AA}">
      <dgm:prSet/>
      <dgm:spPr/>
      <dgm:t>
        <a:bodyPr/>
        <a:lstStyle/>
        <a:p>
          <a:endParaRPr lang="en-US"/>
        </a:p>
      </dgm:t>
    </dgm:pt>
    <dgm:pt modelId="{CBF77952-F1C5-41F3-A509-D620B5BD00DF}">
      <dgm:prSet/>
      <dgm:spPr>
        <a:solidFill>
          <a:schemeClr val="accent3"/>
        </a:solidFill>
      </dgm:spPr>
      <dgm:t>
        <a:bodyPr/>
        <a:lstStyle/>
        <a:p>
          <a:r>
            <a:rPr lang="en-US" dirty="0"/>
            <a:t>EOT informs utility company of bond requirements</a:t>
          </a:r>
        </a:p>
      </dgm:t>
    </dgm:pt>
    <dgm:pt modelId="{83EBEE7E-DDD7-467C-A9A5-CB5909C9BE33}" type="sibTrans" cxnId="{FACDCF99-EAE7-44C4-BD48-F2386E216814}">
      <dgm:prSet/>
      <dgm:spPr/>
      <dgm:t>
        <a:bodyPr/>
        <a:lstStyle/>
        <a:p>
          <a:endParaRPr lang="en-US"/>
        </a:p>
      </dgm:t>
    </dgm:pt>
    <dgm:pt modelId="{806D9152-856A-46B3-AEF5-4EA544ADDEE0}" type="parTrans" cxnId="{FACDCF99-EAE7-44C4-BD48-F2386E216814}">
      <dgm:prSet/>
      <dgm:spPr/>
      <dgm:t>
        <a:bodyPr/>
        <a:lstStyle/>
        <a:p>
          <a:endParaRPr lang="en-US"/>
        </a:p>
      </dgm:t>
    </dgm:pt>
    <dgm:pt modelId="{6D2E10B7-B11B-4905-845B-CC027ED467BE}">
      <dgm:prSet/>
      <dgm:spPr>
        <a:solidFill>
          <a:schemeClr val="accent3">
            <a:lumMod val="50000"/>
          </a:schemeClr>
        </a:solidFill>
      </dgm:spPr>
      <dgm:t>
        <a:bodyPr anchor="ctr" anchorCtr="0"/>
        <a:lstStyle/>
        <a:p>
          <a:r>
            <a:rPr lang="en-US" dirty="0"/>
            <a:t>Per installation</a:t>
          </a:r>
        </a:p>
      </dgm:t>
    </dgm:pt>
    <dgm:pt modelId="{BC8FB514-AC60-4BE2-99BF-64FAC202C325}" type="sibTrans" cxnId="{91B32217-53A3-41B8-9827-9FBA88FBBC43}">
      <dgm:prSet/>
      <dgm:spPr/>
      <dgm:t>
        <a:bodyPr/>
        <a:lstStyle/>
        <a:p>
          <a:endParaRPr lang="en-US"/>
        </a:p>
      </dgm:t>
    </dgm:pt>
    <dgm:pt modelId="{7F3447E2-464B-4EA3-BB45-AB295529AA18}" type="parTrans" cxnId="{91B32217-53A3-41B8-9827-9FBA88FBBC43}">
      <dgm:prSet/>
      <dgm:spPr/>
      <dgm:t>
        <a:bodyPr/>
        <a:lstStyle/>
        <a:p>
          <a:endParaRPr lang="en-US"/>
        </a:p>
      </dgm:t>
    </dgm:pt>
    <dgm:pt modelId="{C18EC019-EF16-407F-997F-F34A72ED5262}">
      <dgm:prSet/>
      <dgm:spPr>
        <a:solidFill>
          <a:schemeClr val="accent3">
            <a:lumMod val="50000"/>
          </a:schemeClr>
        </a:solidFill>
      </dgm:spPr>
      <dgm:t>
        <a:bodyPr anchor="ctr" anchorCtr="0"/>
        <a:lstStyle/>
        <a:p>
          <a:r>
            <a:rPr lang="en-US" dirty="0"/>
            <a:t>Statewide</a:t>
          </a:r>
        </a:p>
      </dgm:t>
    </dgm:pt>
    <dgm:pt modelId="{52BDAB52-6D90-4B03-997D-254B775E2687}" type="sibTrans" cxnId="{20BCE1D9-9F72-45C6-845A-61DBDB9024B4}">
      <dgm:prSet/>
      <dgm:spPr/>
      <dgm:t>
        <a:bodyPr/>
        <a:lstStyle/>
        <a:p>
          <a:endParaRPr lang="en-US"/>
        </a:p>
      </dgm:t>
    </dgm:pt>
    <dgm:pt modelId="{F29E6984-1697-4FA3-99CF-E2EDC07A94D2}" type="parTrans" cxnId="{20BCE1D9-9F72-45C6-845A-61DBDB9024B4}">
      <dgm:prSet/>
      <dgm:spPr/>
      <dgm:t>
        <a:bodyPr/>
        <a:lstStyle/>
        <a:p>
          <a:endParaRPr lang="en-US"/>
        </a:p>
      </dgm:t>
    </dgm:pt>
    <dgm:pt modelId="{9AE22BDB-F7E7-4778-BBF4-2345BB42D26D}" type="pres">
      <dgm:prSet presAssocID="{63F68FDB-F8A2-483A-B5C9-306D4E930464}" presName="Name0" presStyleCnt="0">
        <dgm:presLayoutVars>
          <dgm:dir/>
          <dgm:resizeHandles val="exact"/>
        </dgm:presLayoutVars>
      </dgm:prSet>
      <dgm:spPr/>
    </dgm:pt>
    <dgm:pt modelId="{F2232190-97BE-448C-9B9B-E0802084B112}" type="pres">
      <dgm:prSet presAssocID="{CBF77952-F1C5-41F3-A509-D620B5BD00DF}" presName="parAndChTx" presStyleLbl="node1" presStyleIdx="0" presStyleCnt="3">
        <dgm:presLayoutVars>
          <dgm:bulletEnabled val="1"/>
        </dgm:presLayoutVars>
      </dgm:prSet>
      <dgm:spPr/>
    </dgm:pt>
    <dgm:pt modelId="{EC444C69-99CC-4E72-8CDB-6917EC64473D}" type="pres">
      <dgm:prSet presAssocID="{83EBEE7E-DDD7-467C-A9A5-CB5909C9BE33}" presName="parAndChSpace" presStyleCnt="0"/>
      <dgm:spPr/>
    </dgm:pt>
    <dgm:pt modelId="{38D9C663-06B9-4D00-9CF5-9F7D0F35477A}" type="pres">
      <dgm:prSet presAssocID="{93DBF28B-A242-471D-88EB-7838B4C3C302}" presName="parAndChTx" presStyleLbl="node1" presStyleIdx="1" presStyleCnt="3">
        <dgm:presLayoutVars>
          <dgm:bulletEnabled val="1"/>
        </dgm:presLayoutVars>
      </dgm:prSet>
      <dgm:spPr/>
    </dgm:pt>
    <dgm:pt modelId="{91ADA1DA-1BF9-4F18-AAA8-9142C7CED006}" type="pres">
      <dgm:prSet presAssocID="{7ED25BCA-0906-4857-AB38-2AD29A9DEE86}" presName="parAndChSpace" presStyleCnt="0"/>
      <dgm:spPr/>
    </dgm:pt>
    <dgm:pt modelId="{26BAA4A7-9547-408D-8BC0-D47F0E1F68E3}" type="pres">
      <dgm:prSet presAssocID="{2AF6D13C-8376-49A0-AFBF-6867AB385D5C}" presName="parAndChTx" presStyleLbl="node1" presStyleIdx="2" presStyleCnt="3">
        <dgm:presLayoutVars>
          <dgm:bulletEnabled val="1"/>
        </dgm:presLayoutVars>
      </dgm:prSet>
      <dgm:spPr/>
    </dgm:pt>
  </dgm:ptLst>
  <dgm:cxnLst>
    <dgm:cxn modelId="{4227D400-15C2-438A-986C-D4781CA9E8F4}" type="presOf" srcId="{C18EC019-EF16-407F-997F-F34A72ED5262}" destId="{26BAA4A7-9547-408D-8BC0-D47F0E1F68E3}" srcOrd="0" destOrd="2" presId="urn:microsoft.com/office/officeart/2005/8/layout/hChevron3"/>
    <dgm:cxn modelId="{91B32217-53A3-41B8-9827-9FBA88FBBC43}" srcId="{2AF6D13C-8376-49A0-AFBF-6867AB385D5C}" destId="{6D2E10B7-B11B-4905-845B-CC027ED467BE}" srcOrd="0" destOrd="0" parTransId="{7F3447E2-464B-4EA3-BB45-AB295529AA18}" sibTransId="{BC8FB514-AC60-4BE2-99BF-64FAC202C325}"/>
    <dgm:cxn modelId="{66AADC17-DD3C-413E-8C31-46AF81FAC5AA}" srcId="{63F68FDB-F8A2-483A-B5C9-306D4E930464}" destId="{2AF6D13C-8376-49A0-AFBF-6867AB385D5C}" srcOrd="2" destOrd="0" parTransId="{CE6AF0D7-83BE-4DE1-849A-D3909861090A}" sibTransId="{C82CB0FF-0574-418A-9026-0E1E38FEF032}"/>
    <dgm:cxn modelId="{B7D10F5C-8BB7-44C3-B3E4-5F849B9B7D73}" type="presOf" srcId="{2AF6D13C-8376-49A0-AFBF-6867AB385D5C}" destId="{26BAA4A7-9547-408D-8BC0-D47F0E1F68E3}" srcOrd="0" destOrd="0" presId="urn:microsoft.com/office/officeart/2005/8/layout/hChevron3"/>
    <dgm:cxn modelId="{B784C760-F0A1-444A-8670-FB1702D57E14}" type="presOf" srcId="{6D2E10B7-B11B-4905-845B-CC027ED467BE}" destId="{26BAA4A7-9547-408D-8BC0-D47F0E1F68E3}" srcOrd="0" destOrd="1" presId="urn:microsoft.com/office/officeart/2005/8/layout/hChevron3"/>
    <dgm:cxn modelId="{A295FD7E-8594-40D9-8993-23A78748D064}" srcId="{63F68FDB-F8A2-483A-B5C9-306D4E930464}" destId="{93DBF28B-A242-471D-88EB-7838B4C3C302}" srcOrd="1" destOrd="0" parTransId="{62AEFC96-E6C9-4285-8F12-AB3AE7A25560}" sibTransId="{7ED25BCA-0906-4857-AB38-2AD29A9DEE86}"/>
    <dgm:cxn modelId="{1A13A699-4DBA-4B91-B4C5-FD591F7AD333}" type="presOf" srcId="{CBF77952-F1C5-41F3-A509-D620B5BD00DF}" destId="{F2232190-97BE-448C-9B9B-E0802084B112}" srcOrd="0" destOrd="0" presId="urn:microsoft.com/office/officeart/2005/8/layout/hChevron3"/>
    <dgm:cxn modelId="{FACDCF99-EAE7-44C4-BD48-F2386E216814}" srcId="{63F68FDB-F8A2-483A-B5C9-306D4E930464}" destId="{CBF77952-F1C5-41F3-A509-D620B5BD00DF}" srcOrd="0" destOrd="0" parTransId="{806D9152-856A-46B3-AEF5-4EA544ADDEE0}" sibTransId="{83EBEE7E-DDD7-467C-A9A5-CB5909C9BE33}"/>
    <dgm:cxn modelId="{092323D1-8003-439F-B5AB-ECD41B3FE75D}" type="presOf" srcId="{93DBF28B-A242-471D-88EB-7838B4C3C302}" destId="{38D9C663-06B9-4D00-9CF5-9F7D0F35477A}" srcOrd="0" destOrd="0" presId="urn:microsoft.com/office/officeart/2005/8/layout/hChevron3"/>
    <dgm:cxn modelId="{20BCE1D9-9F72-45C6-845A-61DBDB9024B4}" srcId="{2AF6D13C-8376-49A0-AFBF-6867AB385D5C}" destId="{C18EC019-EF16-407F-997F-F34A72ED5262}" srcOrd="1" destOrd="0" parTransId="{F29E6984-1697-4FA3-99CF-E2EDC07A94D2}" sibTransId="{52BDAB52-6D90-4B03-997D-254B775E2687}"/>
    <dgm:cxn modelId="{943C25F0-1F22-40DA-8324-573FA14330A4}" type="presOf" srcId="{63F68FDB-F8A2-483A-B5C9-306D4E930464}" destId="{9AE22BDB-F7E7-4778-BBF4-2345BB42D26D}" srcOrd="0" destOrd="0" presId="urn:microsoft.com/office/officeart/2005/8/layout/hChevron3"/>
    <dgm:cxn modelId="{8E72E50A-FE13-40B8-AB12-EB6B207BDE32}" type="presParOf" srcId="{9AE22BDB-F7E7-4778-BBF4-2345BB42D26D}" destId="{F2232190-97BE-448C-9B9B-E0802084B112}" srcOrd="0" destOrd="0" presId="urn:microsoft.com/office/officeart/2005/8/layout/hChevron3"/>
    <dgm:cxn modelId="{BEE7ABAB-6FA1-42E0-92E7-56D5F59A28A7}" type="presParOf" srcId="{9AE22BDB-F7E7-4778-BBF4-2345BB42D26D}" destId="{EC444C69-99CC-4E72-8CDB-6917EC64473D}" srcOrd="1" destOrd="0" presId="urn:microsoft.com/office/officeart/2005/8/layout/hChevron3"/>
    <dgm:cxn modelId="{13AA6F85-6186-4ACE-B61D-DD1FBBA7F478}" type="presParOf" srcId="{9AE22BDB-F7E7-4778-BBF4-2345BB42D26D}" destId="{38D9C663-06B9-4D00-9CF5-9F7D0F35477A}" srcOrd="2" destOrd="0" presId="urn:microsoft.com/office/officeart/2005/8/layout/hChevron3"/>
    <dgm:cxn modelId="{2E5F45D1-C07C-45B6-99A4-337B0A477687}" type="presParOf" srcId="{9AE22BDB-F7E7-4778-BBF4-2345BB42D26D}" destId="{91ADA1DA-1BF9-4F18-AAA8-9142C7CED006}" srcOrd="3" destOrd="0" presId="urn:microsoft.com/office/officeart/2005/8/layout/hChevron3"/>
    <dgm:cxn modelId="{431DFD64-28BA-4D4F-BB82-10ADF0E87AF4}" type="presParOf" srcId="{9AE22BDB-F7E7-4778-BBF4-2345BB42D26D}" destId="{26BAA4A7-9547-408D-8BC0-D47F0E1F68E3}" srcOrd="4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63F68FDB-F8A2-483A-B5C9-306D4E930464}" type="doc">
      <dgm:prSet loTypeId="urn:microsoft.com/office/officeart/2005/8/layout/hChevron3" loCatId="process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93DBF28B-A242-471D-88EB-7838B4C3C302}">
      <dgm:prSet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en-US" dirty="0"/>
            <a:t>Utility company notifies EOT when complete</a:t>
          </a:r>
        </a:p>
      </dgm:t>
    </dgm:pt>
    <dgm:pt modelId="{62AEFC96-E6C9-4285-8F12-AB3AE7A25560}" type="parTrans" cxnId="{A295FD7E-8594-40D9-8993-23A78748D064}">
      <dgm:prSet/>
      <dgm:spPr/>
      <dgm:t>
        <a:bodyPr/>
        <a:lstStyle/>
        <a:p>
          <a:endParaRPr lang="en-US"/>
        </a:p>
      </dgm:t>
    </dgm:pt>
    <dgm:pt modelId="{7ED25BCA-0906-4857-AB38-2AD29A9DEE86}" type="sibTrans" cxnId="{A295FD7E-8594-40D9-8993-23A78748D064}">
      <dgm:prSet/>
      <dgm:spPr/>
      <dgm:t>
        <a:bodyPr/>
        <a:lstStyle/>
        <a:p>
          <a:endParaRPr lang="en-US"/>
        </a:p>
      </dgm:t>
    </dgm:pt>
    <dgm:pt modelId="{2AF6D13C-8376-49A0-AFBF-6867AB385D5C}">
      <dgm:prSet/>
      <dgm:spPr>
        <a:solidFill>
          <a:schemeClr val="accent3">
            <a:lumMod val="50000"/>
          </a:schemeClr>
        </a:solidFill>
      </dgm:spPr>
      <dgm:t>
        <a:bodyPr anchor="ctr" anchorCtr="0"/>
        <a:lstStyle/>
        <a:p>
          <a:r>
            <a:rPr lang="en-US" dirty="0"/>
            <a:t>DOT</a:t>
          </a:r>
        </a:p>
      </dgm:t>
    </dgm:pt>
    <dgm:pt modelId="{CE6AF0D7-83BE-4DE1-849A-D3909861090A}" type="parTrans" cxnId="{66AADC17-DD3C-413E-8C31-46AF81FAC5AA}">
      <dgm:prSet/>
      <dgm:spPr/>
      <dgm:t>
        <a:bodyPr/>
        <a:lstStyle/>
        <a:p>
          <a:endParaRPr lang="en-US"/>
        </a:p>
      </dgm:t>
    </dgm:pt>
    <dgm:pt modelId="{C82CB0FF-0574-418A-9026-0E1E38FEF032}" type="sibTrans" cxnId="{66AADC17-DD3C-413E-8C31-46AF81FAC5AA}">
      <dgm:prSet/>
      <dgm:spPr/>
      <dgm:t>
        <a:bodyPr/>
        <a:lstStyle/>
        <a:p>
          <a:endParaRPr lang="en-US"/>
        </a:p>
      </dgm:t>
    </dgm:pt>
    <dgm:pt modelId="{CBF77952-F1C5-41F3-A509-D620B5BD00DF}">
      <dgm:prSet/>
      <dgm:spPr>
        <a:solidFill>
          <a:schemeClr val="accent3"/>
        </a:solidFill>
      </dgm:spPr>
      <dgm:t>
        <a:bodyPr/>
        <a:lstStyle/>
        <a:p>
          <a:r>
            <a:rPr lang="en-US" dirty="0"/>
            <a:t>Utility company performs work</a:t>
          </a:r>
        </a:p>
      </dgm:t>
    </dgm:pt>
    <dgm:pt modelId="{83EBEE7E-DDD7-467C-A9A5-CB5909C9BE33}" type="sibTrans" cxnId="{FACDCF99-EAE7-44C4-BD48-F2386E216814}">
      <dgm:prSet/>
      <dgm:spPr/>
      <dgm:t>
        <a:bodyPr/>
        <a:lstStyle/>
        <a:p>
          <a:endParaRPr lang="en-US"/>
        </a:p>
      </dgm:t>
    </dgm:pt>
    <dgm:pt modelId="{806D9152-856A-46B3-AEF5-4EA544ADDEE0}" type="parTrans" cxnId="{FACDCF99-EAE7-44C4-BD48-F2386E216814}">
      <dgm:prSet/>
      <dgm:spPr/>
      <dgm:t>
        <a:bodyPr/>
        <a:lstStyle/>
        <a:p>
          <a:endParaRPr lang="en-US"/>
        </a:p>
      </dgm:t>
    </dgm:pt>
    <dgm:pt modelId="{C18EC019-EF16-407F-997F-F34A72ED5262}">
      <dgm:prSet/>
      <dgm:spPr>
        <a:solidFill>
          <a:schemeClr val="accent3">
            <a:lumMod val="50000"/>
          </a:schemeClr>
        </a:solidFill>
      </dgm:spPr>
      <dgm:t>
        <a:bodyPr anchor="ctr" anchorCtr="0"/>
        <a:lstStyle/>
        <a:p>
          <a:r>
            <a:rPr lang="en-US" dirty="0"/>
            <a:t>Rework?</a:t>
          </a:r>
        </a:p>
      </dgm:t>
    </dgm:pt>
    <dgm:pt modelId="{52BDAB52-6D90-4B03-997D-254B775E2687}" type="sibTrans" cxnId="{20BCE1D9-9F72-45C6-845A-61DBDB9024B4}">
      <dgm:prSet/>
      <dgm:spPr/>
      <dgm:t>
        <a:bodyPr/>
        <a:lstStyle/>
        <a:p>
          <a:endParaRPr lang="en-US"/>
        </a:p>
      </dgm:t>
    </dgm:pt>
    <dgm:pt modelId="{F29E6984-1697-4FA3-99CF-E2EDC07A94D2}" type="parTrans" cxnId="{20BCE1D9-9F72-45C6-845A-61DBDB9024B4}">
      <dgm:prSet/>
      <dgm:spPr/>
      <dgm:t>
        <a:bodyPr/>
        <a:lstStyle/>
        <a:p>
          <a:endParaRPr lang="en-US"/>
        </a:p>
      </dgm:t>
    </dgm:pt>
    <dgm:pt modelId="{6D2E10B7-B11B-4905-845B-CC027ED467BE}">
      <dgm:prSet/>
      <dgm:spPr>
        <a:solidFill>
          <a:schemeClr val="accent3">
            <a:lumMod val="50000"/>
          </a:schemeClr>
        </a:solidFill>
      </dgm:spPr>
      <dgm:t>
        <a:bodyPr anchor="ctr" anchorCtr="0"/>
        <a:lstStyle/>
        <a:p>
          <a:r>
            <a:rPr lang="en-US" dirty="0"/>
            <a:t>Inspects as necessary</a:t>
          </a:r>
        </a:p>
      </dgm:t>
    </dgm:pt>
    <dgm:pt modelId="{BC8FB514-AC60-4BE2-99BF-64FAC202C325}" type="sibTrans" cxnId="{91B32217-53A3-41B8-9827-9FBA88FBBC43}">
      <dgm:prSet/>
      <dgm:spPr/>
      <dgm:t>
        <a:bodyPr/>
        <a:lstStyle/>
        <a:p>
          <a:endParaRPr lang="en-US"/>
        </a:p>
      </dgm:t>
    </dgm:pt>
    <dgm:pt modelId="{7F3447E2-464B-4EA3-BB45-AB295529AA18}" type="parTrans" cxnId="{91B32217-53A3-41B8-9827-9FBA88FBBC43}">
      <dgm:prSet/>
      <dgm:spPr/>
      <dgm:t>
        <a:bodyPr/>
        <a:lstStyle/>
        <a:p>
          <a:endParaRPr lang="en-US"/>
        </a:p>
      </dgm:t>
    </dgm:pt>
    <dgm:pt modelId="{BA925B84-9840-488A-B28B-BC06D47F654B}">
      <dgm:prSet/>
      <dgm:spPr>
        <a:solidFill>
          <a:schemeClr val="accent3">
            <a:lumMod val="50000"/>
          </a:schemeClr>
        </a:solidFill>
      </dgm:spPr>
      <dgm:t>
        <a:bodyPr anchor="ctr" anchorCtr="0"/>
        <a:lstStyle/>
        <a:p>
          <a:r>
            <a:rPr lang="en-US" dirty="0"/>
            <a:t>Claim/Release</a:t>
          </a:r>
        </a:p>
      </dgm:t>
    </dgm:pt>
    <dgm:pt modelId="{2DE4D85D-E79D-4B70-8CCB-83CF381C50A0}" type="parTrans" cxnId="{236EFF48-4C68-43DE-928A-E4F4E981E302}">
      <dgm:prSet/>
      <dgm:spPr/>
      <dgm:t>
        <a:bodyPr/>
        <a:lstStyle/>
        <a:p>
          <a:endParaRPr lang="en-US"/>
        </a:p>
      </dgm:t>
    </dgm:pt>
    <dgm:pt modelId="{2C45C514-BEEE-48CB-A49C-569F2BB0E329}" type="sibTrans" cxnId="{236EFF48-4C68-43DE-928A-E4F4E981E302}">
      <dgm:prSet/>
      <dgm:spPr/>
      <dgm:t>
        <a:bodyPr/>
        <a:lstStyle/>
        <a:p>
          <a:endParaRPr lang="en-US"/>
        </a:p>
      </dgm:t>
    </dgm:pt>
    <dgm:pt modelId="{9AE22BDB-F7E7-4778-BBF4-2345BB42D26D}" type="pres">
      <dgm:prSet presAssocID="{63F68FDB-F8A2-483A-B5C9-306D4E930464}" presName="Name0" presStyleCnt="0">
        <dgm:presLayoutVars>
          <dgm:dir/>
          <dgm:resizeHandles val="exact"/>
        </dgm:presLayoutVars>
      </dgm:prSet>
      <dgm:spPr/>
    </dgm:pt>
    <dgm:pt modelId="{F2232190-97BE-448C-9B9B-E0802084B112}" type="pres">
      <dgm:prSet presAssocID="{CBF77952-F1C5-41F3-A509-D620B5BD00DF}" presName="parAndChTx" presStyleLbl="node1" presStyleIdx="0" presStyleCnt="3">
        <dgm:presLayoutVars>
          <dgm:bulletEnabled val="1"/>
        </dgm:presLayoutVars>
      </dgm:prSet>
      <dgm:spPr/>
    </dgm:pt>
    <dgm:pt modelId="{EC444C69-99CC-4E72-8CDB-6917EC64473D}" type="pres">
      <dgm:prSet presAssocID="{83EBEE7E-DDD7-467C-A9A5-CB5909C9BE33}" presName="parAndChSpace" presStyleCnt="0"/>
      <dgm:spPr/>
    </dgm:pt>
    <dgm:pt modelId="{38D9C663-06B9-4D00-9CF5-9F7D0F35477A}" type="pres">
      <dgm:prSet presAssocID="{93DBF28B-A242-471D-88EB-7838B4C3C302}" presName="parAndChTx" presStyleLbl="node1" presStyleIdx="1" presStyleCnt="3">
        <dgm:presLayoutVars>
          <dgm:bulletEnabled val="1"/>
        </dgm:presLayoutVars>
      </dgm:prSet>
      <dgm:spPr/>
    </dgm:pt>
    <dgm:pt modelId="{91ADA1DA-1BF9-4F18-AAA8-9142C7CED006}" type="pres">
      <dgm:prSet presAssocID="{7ED25BCA-0906-4857-AB38-2AD29A9DEE86}" presName="parAndChSpace" presStyleCnt="0"/>
      <dgm:spPr/>
    </dgm:pt>
    <dgm:pt modelId="{26BAA4A7-9547-408D-8BC0-D47F0E1F68E3}" type="pres">
      <dgm:prSet presAssocID="{2AF6D13C-8376-49A0-AFBF-6867AB385D5C}" presName="parAndChTx" presStyleLbl="node1" presStyleIdx="2" presStyleCnt="3">
        <dgm:presLayoutVars>
          <dgm:bulletEnabled val="1"/>
        </dgm:presLayoutVars>
      </dgm:prSet>
      <dgm:spPr/>
    </dgm:pt>
  </dgm:ptLst>
  <dgm:cxnLst>
    <dgm:cxn modelId="{4227D400-15C2-438A-986C-D4781CA9E8F4}" type="presOf" srcId="{C18EC019-EF16-407F-997F-F34A72ED5262}" destId="{26BAA4A7-9547-408D-8BC0-D47F0E1F68E3}" srcOrd="0" destOrd="2" presId="urn:microsoft.com/office/officeart/2005/8/layout/hChevron3"/>
    <dgm:cxn modelId="{91B32217-53A3-41B8-9827-9FBA88FBBC43}" srcId="{2AF6D13C-8376-49A0-AFBF-6867AB385D5C}" destId="{6D2E10B7-B11B-4905-845B-CC027ED467BE}" srcOrd="0" destOrd="0" parTransId="{7F3447E2-464B-4EA3-BB45-AB295529AA18}" sibTransId="{BC8FB514-AC60-4BE2-99BF-64FAC202C325}"/>
    <dgm:cxn modelId="{66AADC17-DD3C-413E-8C31-46AF81FAC5AA}" srcId="{63F68FDB-F8A2-483A-B5C9-306D4E930464}" destId="{2AF6D13C-8376-49A0-AFBF-6867AB385D5C}" srcOrd="2" destOrd="0" parTransId="{CE6AF0D7-83BE-4DE1-849A-D3909861090A}" sibTransId="{C82CB0FF-0574-418A-9026-0E1E38FEF032}"/>
    <dgm:cxn modelId="{32084D2D-A14C-4B73-A976-B8F34EBD422E}" type="presOf" srcId="{BA925B84-9840-488A-B28B-BC06D47F654B}" destId="{26BAA4A7-9547-408D-8BC0-D47F0E1F68E3}" srcOrd="0" destOrd="3" presId="urn:microsoft.com/office/officeart/2005/8/layout/hChevron3"/>
    <dgm:cxn modelId="{B7D10F5C-8BB7-44C3-B3E4-5F849B9B7D73}" type="presOf" srcId="{2AF6D13C-8376-49A0-AFBF-6867AB385D5C}" destId="{26BAA4A7-9547-408D-8BC0-D47F0E1F68E3}" srcOrd="0" destOrd="0" presId="urn:microsoft.com/office/officeart/2005/8/layout/hChevron3"/>
    <dgm:cxn modelId="{B784C760-F0A1-444A-8670-FB1702D57E14}" type="presOf" srcId="{6D2E10B7-B11B-4905-845B-CC027ED467BE}" destId="{26BAA4A7-9547-408D-8BC0-D47F0E1F68E3}" srcOrd="0" destOrd="1" presId="urn:microsoft.com/office/officeart/2005/8/layout/hChevron3"/>
    <dgm:cxn modelId="{236EFF48-4C68-43DE-928A-E4F4E981E302}" srcId="{2AF6D13C-8376-49A0-AFBF-6867AB385D5C}" destId="{BA925B84-9840-488A-B28B-BC06D47F654B}" srcOrd="2" destOrd="0" parTransId="{2DE4D85D-E79D-4B70-8CCB-83CF381C50A0}" sibTransId="{2C45C514-BEEE-48CB-A49C-569F2BB0E329}"/>
    <dgm:cxn modelId="{A295FD7E-8594-40D9-8993-23A78748D064}" srcId="{63F68FDB-F8A2-483A-B5C9-306D4E930464}" destId="{93DBF28B-A242-471D-88EB-7838B4C3C302}" srcOrd="1" destOrd="0" parTransId="{62AEFC96-E6C9-4285-8F12-AB3AE7A25560}" sibTransId="{7ED25BCA-0906-4857-AB38-2AD29A9DEE86}"/>
    <dgm:cxn modelId="{1A13A699-4DBA-4B91-B4C5-FD591F7AD333}" type="presOf" srcId="{CBF77952-F1C5-41F3-A509-D620B5BD00DF}" destId="{F2232190-97BE-448C-9B9B-E0802084B112}" srcOrd="0" destOrd="0" presId="urn:microsoft.com/office/officeart/2005/8/layout/hChevron3"/>
    <dgm:cxn modelId="{FACDCF99-EAE7-44C4-BD48-F2386E216814}" srcId="{63F68FDB-F8A2-483A-B5C9-306D4E930464}" destId="{CBF77952-F1C5-41F3-A509-D620B5BD00DF}" srcOrd="0" destOrd="0" parTransId="{806D9152-856A-46B3-AEF5-4EA544ADDEE0}" sibTransId="{83EBEE7E-DDD7-467C-A9A5-CB5909C9BE33}"/>
    <dgm:cxn modelId="{092323D1-8003-439F-B5AB-ECD41B3FE75D}" type="presOf" srcId="{93DBF28B-A242-471D-88EB-7838B4C3C302}" destId="{38D9C663-06B9-4D00-9CF5-9F7D0F35477A}" srcOrd="0" destOrd="0" presId="urn:microsoft.com/office/officeart/2005/8/layout/hChevron3"/>
    <dgm:cxn modelId="{20BCE1D9-9F72-45C6-845A-61DBDB9024B4}" srcId="{2AF6D13C-8376-49A0-AFBF-6867AB385D5C}" destId="{C18EC019-EF16-407F-997F-F34A72ED5262}" srcOrd="1" destOrd="0" parTransId="{F29E6984-1697-4FA3-99CF-E2EDC07A94D2}" sibTransId="{52BDAB52-6D90-4B03-997D-254B775E2687}"/>
    <dgm:cxn modelId="{943C25F0-1F22-40DA-8324-573FA14330A4}" type="presOf" srcId="{63F68FDB-F8A2-483A-B5C9-306D4E930464}" destId="{9AE22BDB-F7E7-4778-BBF4-2345BB42D26D}" srcOrd="0" destOrd="0" presId="urn:microsoft.com/office/officeart/2005/8/layout/hChevron3"/>
    <dgm:cxn modelId="{8E72E50A-FE13-40B8-AB12-EB6B207BDE32}" type="presParOf" srcId="{9AE22BDB-F7E7-4778-BBF4-2345BB42D26D}" destId="{F2232190-97BE-448C-9B9B-E0802084B112}" srcOrd="0" destOrd="0" presId="urn:microsoft.com/office/officeart/2005/8/layout/hChevron3"/>
    <dgm:cxn modelId="{BEE7ABAB-6FA1-42E0-92E7-56D5F59A28A7}" type="presParOf" srcId="{9AE22BDB-F7E7-4778-BBF4-2345BB42D26D}" destId="{EC444C69-99CC-4E72-8CDB-6917EC64473D}" srcOrd="1" destOrd="0" presId="urn:microsoft.com/office/officeart/2005/8/layout/hChevron3"/>
    <dgm:cxn modelId="{13AA6F85-6186-4ACE-B61D-DD1FBBA7F478}" type="presParOf" srcId="{9AE22BDB-F7E7-4778-BBF4-2345BB42D26D}" destId="{38D9C663-06B9-4D00-9CF5-9F7D0F35477A}" srcOrd="2" destOrd="0" presId="urn:microsoft.com/office/officeart/2005/8/layout/hChevron3"/>
    <dgm:cxn modelId="{2E5F45D1-C07C-45B6-99A4-337B0A477687}" type="presParOf" srcId="{9AE22BDB-F7E7-4778-BBF4-2345BB42D26D}" destId="{91ADA1DA-1BF9-4F18-AAA8-9142C7CED006}" srcOrd="3" destOrd="0" presId="urn:microsoft.com/office/officeart/2005/8/layout/hChevron3"/>
    <dgm:cxn modelId="{431DFD64-28BA-4D4F-BB82-10ADF0E87AF4}" type="presParOf" srcId="{9AE22BDB-F7E7-4778-BBF4-2345BB42D26D}" destId="{26BAA4A7-9547-408D-8BC0-D47F0E1F68E3}" srcOrd="4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63F68FDB-F8A2-483A-B5C9-306D4E930464}" type="doc">
      <dgm:prSet loTypeId="urn:microsoft.com/office/officeart/2005/8/layout/hChevron3" loCatId="process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93DBF28B-A242-471D-88EB-7838B4C3C302}">
      <dgm:prSet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en-US" dirty="0"/>
            <a:t>All permitting requirements</a:t>
          </a:r>
        </a:p>
      </dgm:t>
    </dgm:pt>
    <dgm:pt modelId="{62AEFC96-E6C9-4285-8F12-AB3AE7A25560}" type="parTrans" cxnId="{A295FD7E-8594-40D9-8993-23A78748D064}">
      <dgm:prSet/>
      <dgm:spPr/>
      <dgm:t>
        <a:bodyPr/>
        <a:lstStyle/>
        <a:p>
          <a:endParaRPr lang="en-US"/>
        </a:p>
      </dgm:t>
    </dgm:pt>
    <dgm:pt modelId="{7ED25BCA-0906-4857-AB38-2AD29A9DEE86}" type="sibTrans" cxnId="{A295FD7E-8594-40D9-8993-23A78748D064}">
      <dgm:prSet/>
      <dgm:spPr/>
      <dgm:t>
        <a:bodyPr/>
        <a:lstStyle/>
        <a:p>
          <a:endParaRPr lang="en-US"/>
        </a:p>
      </dgm:t>
    </dgm:pt>
    <dgm:pt modelId="{2AF6D13C-8376-49A0-AFBF-6867AB385D5C}">
      <dgm:prSet/>
      <dgm:spPr>
        <a:solidFill>
          <a:schemeClr val="accent2">
            <a:lumMod val="50000"/>
          </a:schemeClr>
        </a:solidFill>
      </dgm:spPr>
      <dgm:t>
        <a:bodyPr anchor="ctr" anchorCtr="0"/>
        <a:lstStyle/>
        <a:p>
          <a:r>
            <a:rPr lang="en-US" dirty="0"/>
            <a:t>Project relocations</a:t>
          </a:r>
        </a:p>
      </dgm:t>
    </dgm:pt>
    <dgm:pt modelId="{CE6AF0D7-83BE-4DE1-849A-D3909861090A}" type="parTrans" cxnId="{66AADC17-DD3C-413E-8C31-46AF81FAC5AA}">
      <dgm:prSet/>
      <dgm:spPr/>
      <dgm:t>
        <a:bodyPr/>
        <a:lstStyle/>
        <a:p>
          <a:endParaRPr lang="en-US"/>
        </a:p>
      </dgm:t>
    </dgm:pt>
    <dgm:pt modelId="{C82CB0FF-0574-418A-9026-0E1E38FEF032}" type="sibTrans" cxnId="{66AADC17-DD3C-413E-8C31-46AF81FAC5AA}">
      <dgm:prSet/>
      <dgm:spPr/>
      <dgm:t>
        <a:bodyPr/>
        <a:lstStyle/>
        <a:p>
          <a:endParaRPr lang="en-US"/>
        </a:p>
      </dgm:t>
    </dgm:pt>
    <dgm:pt modelId="{CBF77952-F1C5-41F3-A509-D620B5BD00DF}">
      <dgm:prSet/>
      <dgm:spPr>
        <a:solidFill>
          <a:schemeClr val="accent2"/>
        </a:solidFill>
      </dgm:spPr>
      <dgm:t>
        <a:bodyPr/>
        <a:lstStyle/>
        <a:p>
          <a:r>
            <a:rPr lang="en-US" dirty="0"/>
            <a:t>Failure to comply with rules;</a:t>
          </a:r>
        </a:p>
        <a:p>
          <a:r>
            <a:rPr lang="en-US" dirty="0"/>
            <a:t>761 IAC 115</a:t>
          </a:r>
        </a:p>
      </dgm:t>
    </dgm:pt>
    <dgm:pt modelId="{83EBEE7E-DDD7-467C-A9A5-CB5909C9BE33}" type="sibTrans" cxnId="{FACDCF99-EAE7-44C4-BD48-F2386E216814}">
      <dgm:prSet/>
      <dgm:spPr/>
      <dgm:t>
        <a:bodyPr/>
        <a:lstStyle/>
        <a:p>
          <a:endParaRPr lang="en-US"/>
        </a:p>
      </dgm:t>
    </dgm:pt>
    <dgm:pt modelId="{806D9152-856A-46B3-AEF5-4EA544ADDEE0}" type="parTrans" cxnId="{FACDCF99-EAE7-44C4-BD48-F2386E216814}">
      <dgm:prSet/>
      <dgm:spPr/>
      <dgm:t>
        <a:bodyPr/>
        <a:lstStyle/>
        <a:p>
          <a:endParaRPr lang="en-US"/>
        </a:p>
      </dgm:t>
    </dgm:pt>
    <dgm:pt modelId="{2247DC36-85D9-4F64-AB76-1D88A2AFB54C}">
      <dgm:prSet/>
      <dgm:spPr>
        <a:solidFill>
          <a:schemeClr val="accent2">
            <a:lumMod val="50000"/>
          </a:schemeClr>
        </a:solidFill>
      </dgm:spPr>
      <dgm:t>
        <a:bodyPr anchor="ctr" anchorCtr="0"/>
        <a:lstStyle/>
        <a:p>
          <a:r>
            <a:rPr lang="en-US" dirty="0"/>
            <a:t>Non-response</a:t>
          </a:r>
        </a:p>
      </dgm:t>
    </dgm:pt>
    <dgm:pt modelId="{9B1EEB92-1161-43D4-B927-9AFE0E53E6CC}" type="sibTrans" cxnId="{BD9023AB-8130-4ACA-B749-61F1C5C8AD29}">
      <dgm:prSet/>
      <dgm:spPr/>
      <dgm:t>
        <a:bodyPr/>
        <a:lstStyle/>
        <a:p>
          <a:endParaRPr lang="en-US"/>
        </a:p>
      </dgm:t>
    </dgm:pt>
    <dgm:pt modelId="{3C9C8239-1240-4FCD-A594-A8381954B0A7}" type="parTrans" cxnId="{BD9023AB-8130-4ACA-B749-61F1C5C8AD29}">
      <dgm:prSet/>
      <dgm:spPr/>
      <dgm:t>
        <a:bodyPr/>
        <a:lstStyle/>
        <a:p>
          <a:endParaRPr lang="en-US"/>
        </a:p>
      </dgm:t>
    </dgm:pt>
    <dgm:pt modelId="{B8F7C6FC-C1D7-4831-B48A-9735EED446D3}">
      <dgm:prSet/>
      <dgm:spPr>
        <a:solidFill>
          <a:schemeClr val="accent2">
            <a:lumMod val="50000"/>
          </a:schemeClr>
        </a:solidFill>
      </dgm:spPr>
      <dgm:t>
        <a:bodyPr anchor="ctr" anchorCtr="0"/>
        <a:lstStyle/>
        <a:p>
          <a:r>
            <a:rPr lang="en-US" dirty="0"/>
            <a:t>No work plan</a:t>
          </a:r>
        </a:p>
      </dgm:t>
    </dgm:pt>
    <dgm:pt modelId="{C4EB50C4-27DA-4341-A7E0-6798721C3BEA}" type="parTrans" cxnId="{0BCF8852-F508-48E7-8E20-F9088DDAC9F5}">
      <dgm:prSet/>
      <dgm:spPr/>
      <dgm:t>
        <a:bodyPr/>
        <a:lstStyle/>
        <a:p>
          <a:endParaRPr lang="en-US"/>
        </a:p>
      </dgm:t>
    </dgm:pt>
    <dgm:pt modelId="{E30E1738-BB32-45F5-8D5F-C96CA1A217C5}" type="sibTrans" cxnId="{0BCF8852-F508-48E7-8E20-F9088DDAC9F5}">
      <dgm:prSet/>
      <dgm:spPr/>
      <dgm:t>
        <a:bodyPr/>
        <a:lstStyle/>
        <a:p>
          <a:endParaRPr lang="en-US"/>
        </a:p>
      </dgm:t>
    </dgm:pt>
    <dgm:pt modelId="{61FD9B8A-824C-47C4-B8F9-445333BB7A71}">
      <dgm:prSet/>
      <dgm:spPr>
        <a:solidFill>
          <a:schemeClr val="accent2">
            <a:lumMod val="50000"/>
          </a:schemeClr>
        </a:solidFill>
      </dgm:spPr>
      <dgm:t>
        <a:bodyPr anchor="ctr" anchorCtr="0"/>
        <a:lstStyle/>
        <a:p>
          <a:r>
            <a:rPr lang="en-US" dirty="0"/>
            <a:t>Not following accepted work plan</a:t>
          </a:r>
        </a:p>
      </dgm:t>
    </dgm:pt>
    <dgm:pt modelId="{F575F16C-A3A3-43CF-B346-FE3596BC9CA3}" type="parTrans" cxnId="{50837AD6-F7C8-4C43-86DD-4294CDB1CE18}">
      <dgm:prSet/>
      <dgm:spPr/>
      <dgm:t>
        <a:bodyPr/>
        <a:lstStyle/>
        <a:p>
          <a:endParaRPr lang="en-US"/>
        </a:p>
      </dgm:t>
    </dgm:pt>
    <dgm:pt modelId="{BDB17D06-1CA0-4159-B732-D32BA68D0276}" type="sibTrans" cxnId="{50837AD6-F7C8-4C43-86DD-4294CDB1CE18}">
      <dgm:prSet/>
      <dgm:spPr/>
      <dgm:t>
        <a:bodyPr/>
        <a:lstStyle/>
        <a:p>
          <a:endParaRPr lang="en-US"/>
        </a:p>
      </dgm:t>
    </dgm:pt>
    <dgm:pt modelId="{9AE22BDB-F7E7-4778-BBF4-2345BB42D26D}" type="pres">
      <dgm:prSet presAssocID="{63F68FDB-F8A2-483A-B5C9-306D4E930464}" presName="Name0" presStyleCnt="0">
        <dgm:presLayoutVars>
          <dgm:dir/>
          <dgm:resizeHandles val="exact"/>
        </dgm:presLayoutVars>
      </dgm:prSet>
      <dgm:spPr/>
    </dgm:pt>
    <dgm:pt modelId="{F2232190-97BE-448C-9B9B-E0802084B112}" type="pres">
      <dgm:prSet presAssocID="{CBF77952-F1C5-41F3-A509-D620B5BD00DF}" presName="parAndChTx" presStyleLbl="node1" presStyleIdx="0" presStyleCnt="3">
        <dgm:presLayoutVars>
          <dgm:bulletEnabled val="1"/>
        </dgm:presLayoutVars>
      </dgm:prSet>
      <dgm:spPr/>
    </dgm:pt>
    <dgm:pt modelId="{EC444C69-99CC-4E72-8CDB-6917EC64473D}" type="pres">
      <dgm:prSet presAssocID="{83EBEE7E-DDD7-467C-A9A5-CB5909C9BE33}" presName="parAndChSpace" presStyleCnt="0"/>
      <dgm:spPr/>
    </dgm:pt>
    <dgm:pt modelId="{38D9C663-06B9-4D00-9CF5-9F7D0F35477A}" type="pres">
      <dgm:prSet presAssocID="{93DBF28B-A242-471D-88EB-7838B4C3C302}" presName="parAndChTx" presStyleLbl="node1" presStyleIdx="1" presStyleCnt="3">
        <dgm:presLayoutVars>
          <dgm:bulletEnabled val="1"/>
        </dgm:presLayoutVars>
      </dgm:prSet>
      <dgm:spPr/>
    </dgm:pt>
    <dgm:pt modelId="{91ADA1DA-1BF9-4F18-AAA8-9142C7CED006}" type="pres">
      <dgm:prSet presAssocID="{7ED25BCA-0906-4857-AB38-2AD29A9DEE86}" presName="parAndChSpace" presStyleCnt="0"/>
      <dgm:spPr/>
    </dgm:pt>
    <dgm:pt modelId="{26BAA4A7-9547-408D-8BC0-D47F0E1F68E3}" type="pres">
      <dgm:prSet presAssocID="{2AF6D13C-8376-49A0-AFBF-6867AB385D5C}" presName="parAndChTx" presStyleLbl="node1" presStyleIdx="2" presStyleCnt="3">
        <dgm:presLayoutVars>
          <dgm:bulletEnabled val="1"/>
        </dgm:presLayoutVars>
      </dgm:prSet>
      <dgm:spPr/>
    </dgm:pt>
  </dgm:ptLst>
  <dgm:cxnLst>
    <dgm:cxn modelId="{F0A18D00-39C4-464C-A922-58956F2D567A}" type="presOf" srcId="{2247DC36-85D9-4F64-AB76-1D88A2AFB54C}" destId="{26BAA4A7-9547-408D-8BC0-D47F0E1F68E3}" srcOrd="0" destOrd="1" presId="urn:microsoft.com/office/officeart/2005/8/layout/hChevron3"/>
    <dgm:cxn modelId="{66AADC17-DD3C-413E-8C31-46AF81FAC5AA}" srcId="{63F68FDB-F8A2-483A-B5C9-306D4E930464}" destId="{2AF6D13C-8376-49A0-AFBF-6867AB385D5C}" srcOrd="2" destOrd="0" parTransId="{CE6AF0D7-83BE-4DE1-849A-D3909861090A}" sibTransId="{C82CB0FF-0574-418A-9026-0E1E38FEF032}"/>
    <dgm:cxn modelId="{B7D10F5C-8BB7-44C3-B3E4-5F849B9B7D73}" type="presOf" srcId="{2AF6D13C-8376-49A0-AFBF-6867AB385D5C}" destId="{26BAA4A7-9547-408D-8BC0-D47F0E1F68E3}" srcOrd="0" destOrd="0" presId="urn:microsoft.com/office/officeart/2005/8/layout/hChevron3"/>
    <dgm:cxn modelId="{0BCF8852-F508-48E7-8E20-F9088DDAC9F5}" srcId="{2AF6D13C-8376-49A0-AFBF-6867AB385D5C}" destId="{B8F7C6FC-C1D7-4831-B48A-9735EED446D3}" srcOrd="1" destOrd="0" parTransId="{C4EB50C4-27DA-4341-A7E0-6798721C3BEA}" sibTransId="{E30E1738-BB32-45F5-8D5F-C96CA1A217C5}"/>
    <dgm:cxn modelId="{34430678-A1A9-4FB4-9E65-92493A5AE77B}" type="presOf" srcId="{B8F7C6FC-C1D7-4831-B48A-9735EED446D3}" destId="{26BAA4A7-9547-408D-8BC0-D47F0E1F68E3}" srcOrd="0" destOrd="2" presId="urn:microsoft.com/office/officeart/2005/8/layout/hChevron3"/>
    <dgm:cxn modelId="{A295FD7E-8594-40D9-8993-23A78748D064}" srcId="{63F68FDB-F8A2-483A-B5C9-306D4E930464}" destId="{93DBF28B-A242-471D-88EB-7838B4C3C302}" srcOrd="1" destOrd="0" parTransId="{62AEFC96-E6C9-4285-8F12-AB3AE7A25560}" sibTransId="{7ED25BCA-0906-4857-AB38-2AD29A9DEE86}"/>
    <dgm:cxn modelId="{1A13A699-4DBA-4B91-B4C5-FD591F7AD333}" type="presOf" srcId="{CBF77952-F1C5-41F3-A509-D620B5BD00DF}" destId="{F2232190-97BE-448C-9B9B-E0802084B112}" srcOrd="0" destOrd="0" presId="urn:microsoft.com/office/officeart/2005/8/layout/hChevron3"/>
    <dgm:cxn modelId="{FACDCF99-EAE7-44C4-BD48-F2386E216814}" srcId="{63F68FDB-F8A2-483A-B5C9-306D4E930464}" destId="{CBF77952-F1C5-41F3-A509-D620B5BD00DF}" srcOrd="0" destOrd="0" parTransId="{806D9152-856A-46B3-AEF5-4EA544ADDEE0}" sibTransId="{83EBEE7E-DDD7-467C-A9A5-CB5909C9BE33}"/>
    <dgm:cxn modelId="{BD9023AB-8130-4ACA-B749-61F1C5C8AD29}" srcId="{2AF6D13C-8376-49A0-AFBF-6867AB385D5C}" destId="{2247DC36-85D9-4F64-AB76-1D88A2AFB54C}" srcOrd="0" destOrd="0" parTransId="{3C9C8239-1240-4FCD-A594-A8381954B0A7}" sibTransId="{9B1EEB92-1161-43D4-B927-9AFE0E53E6CC}"/>
    <dgm:cxn modelId="{93C53FD0-4998-408C-BB91-92EF2DE21659}" type="presOf" srcId="{61FD9B8A-824C-47C4-B8F9-445333BB7A71}" destId="{26BAA4A7-9547-408D-8BC0-D47F0E1F68E3}" srcOrd="0" destOrd="3" presId="urn:microsoft.com/office/officeart/2005/8/layout/hChevron3"/>
    <dgm:cxn modelId="{092323D1-8003-439F-B5AB-ECD41B3FE75D}" type="presOf" srcId="{93DBF28B-A242-471D-88EB-7838B4C3C302}" destId="{38D9C663-06B9-4D00-9CF5-9F7D0F35477A}" srcOrd="0" destOrd="0" presId="urn:microsoft.com/office/officeart/2005/8/layout/hChevron3"/>
    <dgm:cxn modelId="{50837AD6-F7C8-4C43-86DD-4294CDB1CE18}" srcId="{2AF6D13C-8376-49A0-AFBF-6867AB385D5C}" destId="{61FD9B8A-824C-47C4-B8F9-445333BB7A71}" srcOrd="2" destOrd="0" parTransId="{F575F16C-A3A3-43CF-B346-FE3596BC9CA3}" sibTransId="{BDB17D06-1CA0-4159-B732-D32BA68D0276}"/>
    <dgm:cxn modelId="{943C25F0-1F22-40DA-8324-573FA14330A4}" type="presOf" srcId="{63F68FDB-F8A2-483A-B5C9-306D4E930464}" destId="{9AE22BDB-F7E7-4778-BBF4-2345BB42D26D}" srcOrd="0" destOrd="0" presId="urn:microsoft.com/office/officeart/2005/8/layout/hChevron3"/>
    <dgm:cxn modelId="{8E72E50A-FE13-40B8-AB12-EB6B207BDE32}" type="presParOf" srcId="{9AE22BDB-F7E7-4778-BBF4-2345BB42D26D}" destId="{F2232190-97BE-448C-9B9B-E0802084B112}" srcOrd="0" destOrd="0" presId="urn:microsoft.com/office/officeart/2005/8/layout/hChevron3"/>
    <dgm:cxn modelId="{BEE7ABAB-6FA1-42E0-92E7-56D5F59A28A7}" type="presParOf" srcId="{9AE22BDB-F7E7-4778-BBF4-2345BB42D26D}" destId="{EC444C69-99CC-4E72-8CDB-6917EC64473D}" srcOrd="1" destOrd="0" presId="urn:microsoft.com/office/officeart/2005/8/layout/hChevron3"/>
    <dgm:cxn modelId="{13AA6F85-6186-4ACE-B61D-DD1FBBA7F478}" type="presParOf" srcId="{9AE22BDB-F7E7-4778-BBF4-2345BB42D26D}" destId="{38D9C663-06B9-4D00-9CF5-9F7D0F35477A}" srcOrd="2" destOrd="0" presId="urn:microsoft.com/office/officeart/2005/8/layout/hChevron3"/>
    <dgm:cxn modelId="{2E5F45D1-C07C-45B6-99A4-337B0A477687}" type="presParOf" srcId="{9AE22BDB-F7E7-4778-BBF4-2345BB42D26D}" destId="{91ADA1DA-1BF9-4F18-AAA8-9142C7CED006}" srcOrd="3" destOrd="0" presId="urn:microsoft.com/office/officeart/2005/8/layout/hChevron3"/>
    <dgm:cxn modelId="{431DFD64-28BA-4D4F-BB82-10ADF0E87AF4}" type="presParOf" srcId="{9AE22BDB-F7E7-4778-BBF4-2345BB42D26D}" destId="{26BAA4A7-9547-408D-8BC0-D47F0E1F68E3}" srcOrd="4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63F68FDB-F8A2-483A-B5C9-306D4E930464}" type="doc">
      <dgm:prSet loTypeId="urn:microsoft.com/office/officeart/2005/8/layout/hChevron3" loCatId="process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93DBF28B-A242-471D-88EB-7838B4C3C302}">
      <dgm:prSet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en-US" dirty="0"/>
            <a:t>Non-responsive</a:t>
          </a:r>
        </a:p>
        <a:p>
          <a:r>
            <a:rPr lang="en-US" dirty="0"/>
            <a:t>Improper procedures</a:t>
          </a:r>
        </a:p>
      </dgm:t>
    </dgm:pt>
    <dgm:pt modelId="{62AEFC96-E6C9-4285-8F12-AB3AE7A25560}" type="parTrans" cxnId="{A295FD7E-8594-40D9-8993-23A78748D064}">
      <dgm:prSet/>
      <dgm:spPr/>
      <dgm:t>
        <a:bodyPr/>
        <a:lstStyle/>
        <a:p>
          <a:endParaRPr lang="en-US"/>
        </a:p>
      </dgm:t>
    </dgm:pt>
    <dgm:pt modelId="{7ED25BCA-0906-4857-AB38-2AD29A9DEE86}" type="sibTrans" cxnId="{A295FD7E-8594-40D9-8993-23A78748D064}">
      <dgm:prSet/>
      <dgm:spPr/>
      <dgm:t>
        <a:bodyPr/>
        <a:lstStyle/>
        <a:p>
          <a:endParaRPr lang="en-US"/>
        </a:p>
      </dgm:t>
    </dgm:pt>
    <dgm:pt modelId="{2AF6D13C-8376-49A0-AFBF-6867AB385D5C}">
      <dgm:prSet/>
      <dgm:spPr>
        <a:solidFill>
          <a:schemeClr val="accent2">
            <a:lumMod val="50000"/>
          </a:schemeClr>
        </a:solidFill>
      </dgm:spPr>
      <dgm:t>
        <a:bodyPr anchor="ctr" anchorCtr="0"/>
        <a:lstStyle/>
        <a:p>
          <a:r>
            <a:rPr lang="en-US" dirty="0"/>
            <a:t>If project related</a:t>
          </a:r>
        </a:p>
      </dgm:t>
    </dgm:pt>
    <dgm:pt modelId="{CE6AF0D7-83BE-4DE1-849A-D3909861090A}" type="parTrans" cxnId="{66AADC17-DD3C-413E-8C31-46AF81FAC5AA}">
      <dgm:prSet/>
      <dgm:spPr/>
      <dgm:t>
        <a:bodyPr/>
        <a:lstStyle/>
        <a:p>
          <a:endParaRPr lang="en-US"/>
        </a:p>
      </dgm:t>
    </dgm:pt>
    <dgm:pt modelId="{C82CB0FF-0574-418A-9026-0E1E38FEF032}" type="sibTrans" cxnId="{66AADC17-DD3C-413E-8C31-46AF81FAC5AA}">
      <dgm:prSet/>
      <dgm:spPr/>
      <dgm:t>
        <a:bodyPr/>
        <a:lstStyle/>
        <a:p>
          <a:endParaRPr lang="en-US"/>
        </a:p>
      </dgm:t>
    </dgm:pt>
    <dgm:pt modelId="{CBF77952-F1C5-41F3-A509-D620B5BD00DF}">
      <dgm:prSet/>
      <dgm:spPr>
        <a:solidFill>
          <a:schemeClr val="accent2"/>
        </a:solidFill>
      </dgm:spPr>
      <dgm:t>
        <a:bodyPr/>
        <a:lstStyle/>
        <a:p>
          <a:r>
            <a:rPr lang="en-US" dirty="0"/>
            <a:t>Non-compliance with rules;</a:t>
          </a:r>
        </a:p>
        <a:p>
          <a:r>
            <a:rPr lang="en-US" dirty="0"/>
            <a:t>761 IAC 115</a:t>
          </a:r>
        </a:p>
      </dgm:t>
    </dgm:pt>
    <dgm:pt modelId="{83EBEE7E-DDD7-467C-A9A5-CB5909C9BE33}" type="sibTrans" cxnId="{FACDCF99-EAE7-44C4-BD48-F2386E216814}">
      <dgm:prSet/>
      <dgm:spPr/>
      <dgm:t>
        <a:bodyPr/>
        <a:lstStyle/>
        <a:p>
          <a:endParaRPr lang="en-US"/>
        </a:p>
      </dgm:t>
    </dgm:pt>
    <dgm:pt modelId="{806D9152-856A-46B3-AEF5-4EA544ADDEE0}" type="parTrans" cxnId="{FACDCF99-EAE7-44C4-BD48-F2386E216814}">
      <dgm:prSet/>
      <dgm:spPr/>
      <dgm:t>
        <a:bodyPr/>
        <a:lstStyle/>
        <a:p>
          <a:endParaRPr lang="en-US"/>
        </a:p>
      </dgm:t>
    </dgm:pt>
    <dgm:pt modelId="{2247DC36-85D9-4F64-AB76-1D88A2AFB54C}">
      <dgm:prSet/>
      <dgm:spPr>
        <a:solidFill>
          <a:schemeClr val="accent2">
            <a:lumMod val="50000"/>
          </a:schemeClr>
        </a:solidFill>
      </dgm:spPr>
      <dgm:t>
        <a:bodyPr anchor="ctr" anchorCtr="0"/>
        <a:lstStyle/>
        <a:p>
          <a:r>
            <a:rPr lang="en-US" dirty="0"/>
            <a:t>Has NOT stopped construction</a:t>
          </a:r>
        </a:p>
      </dgm:t>
    </dgm:pt>
    <dgm:pt modelId="{9B1EEB92-1161-43D4-B927-9AFE0E53E6CC}" type="sibTrans" cxnId="{BD9023AB-8130-4ACA-B749-61F1C5C8AD29}">
      <dgm:prSet/>
      <dgm:spPr/>
      <dgm:t>
        <a:bodyPr/>
        <a:lstStyle/>
        <a:p>
          <a:endParaRPr lang="en-US"/>
        </a:p>
      </dgm:t>
    </dgm:pt>
    <dgm:pt modelId="{3C9C8239-1240-4FCD-A594-A8381954B0A7}" type="parTrans" cxnId="{BD9023AB-8130-4ACA-B749-61F1C5C8AD29}">
      <dgm:prSet/>
      <dgm:spPr/>
      <dgm:t>
        <a:bodyPr/>
        <a:lstStyle/>
        <a:p>
          <a:endParaRPr lang="en-US"/>
        </a:p>
      </dgm:t>
    </dgm:pt>
    <dgm:pt modelId="{9AE22BDB-F7E7-4778-BBF4-2345BB42D26D}" type="pres">
      <dgm:prSet presAssocID="{63F68FDB-F8A2-483A-B5C9-306D4E930464}" presName="Name0" presStyleCnt="0">
        <dgm:presLayoutVars>
          <dgm:dir/>
          <dgm:resizeHandles val="exact"/>
        </dgm:presLayoutVars>
      </dgm:prSet>
      <dgm:spPr/>
    </dgm:pt>
    <dgm:pt modelId="{F2232190-97BE-448C-9B9B-E0802084B112}" type="pres">
      <dgm:prSet presAssocID="{CBF77952-F1C5-41F3-A509-D620B5BD00DF}" presName="parAndChTx" presStyleLbl="node1" presStyleIdx="0" presStyleCnt="3">
        <dgm:presLayoutVars>
          <dgm:bulletEnabled val="1"/>
        </dgm:presLayoutVars>
      </dgm:prSet>
      <dgm:spPr/>
    </dgm:pt>
    <dgm:pt modelId="{EC444C69-99CC-4E72-8CDB-6917EC64473D}" type="pres">
      <dgm:prSet presAssocID="{83EBEE7E-DDD7-467C-A9A5-CB5909C9BE33}" presName="parAndChSpace" presStyleCnt="0"/>
      <dgm:spPr/>
    </dgm:pt>
    <dgm:pt modelId="{38D9C663-06B9-4D00-9CF5-9F7D0F35477A}" type="pres">
      <dgm:prSet presAssocID="{93DBF28B-A242-471D-88EB-7838B4C3C302}" presName="parAndChTx" presStyleLbl="node1" presStyleIdx="1" presStyleCnt="3">
        <dgm:presLayoutVars>
          <dgm:bulletEnabled val="1"/>
        </dgm:presLayoutVars>
      </dgm:prSet>
      <dgm:spPr/>
    </dgm:pt>
    <dgm:pt modelId="{91ADA1DA-1BF9-4F18-AAA8-9142C7CED006}" type="pres">
      <dgm:prSet presAssocID="{7ED25BCA-0906-4857-AB38-2AD29A9DEE86}" presName="parAndChSpace" presStyleCnt="0"/>
      <dgm:spPr/>
    </dgm:pt>
    <dgm:pt modelId="{26BAA4A7-9547-408D-8BC0-D47F0E1F68E3}" type="pres">
      <dgm:prSet presAssocID="{2AF6D13C-8376-49A0-AFBF-6867AB385D5C}" presName="parAndChTx" presStyleLbl="node1" presStyleIdx="2" presStyleCnt="3">
        <dgm:presLayoutVars>
          <dgm:bulletEnabled val="1"/>
        </dgm:presLayoutVars>
      </dgm:prSet>
      <dgm:spPr/>
    </dgm:pt>
  </dgm:ptLst>
  <dgm:cxnLst>
    <dgm:cxn modelId="{F0A18D00-39C4-464C-A922-58956F2D567A}" type="presOf" srcId="{2247DC36-85D9-4F64-AB76-1D88A2AFB54C}" destId="{26BAA4A7-9547-408D-8BC0-D47F0E1F68E3}" srcOrd="0" destOrd="1" presId="urn:microsoft.com/office/officeart/2005/8/layout/hChevron3"/>
    <dgm:cxn modelId="{66AADC17-DD3C-413E-8C31-46AF81FAC5AA}" srcId="{63F68FDB-F8A2-483A-B5C9-306D4E930464}" destId="{2AF6D13C-8376-49A0-AFBF-6867AB385D5C}" srcOrd="2" destOrd="0" parTransId="{CE6AF0D7-83BE-4DE1-849A-D3909861090A}" sibTransId="{C82CB0FF-0574-418A-9026-0E1E38FEF032}"/>
    <dgm:cxn modelId="{B7D10F5C-8BB7-44C3-B3E4-5F849B9B7D73}" type="presOf" srcId="{2AF6D13C-8376-49A0-AFBF-6867AB385D5C}" destId="{26BAA4A7-9547-408D-8BC0-D47F0E1F68E3}" srcOrd="0" destOrd="0" presId="urn:microsoft.com/office/officeart/2005/8/layout/hChevron3"/>
    <dgm:cxn modelId="{A295FD7E-8594-40D9-8993-23A78748D064}" srcId="{63F68FDB-F8A2-483A-B5C9-306D4E930464}" destId="{93DBF28B-A242-471D-88EB-7838B4C3C302}" srcOrd="1" destOrd="0" parTransId="{62AEFC96-E6C9-4285-8F12-AB3AE7A25560}" sibTransId="{7ED25BCA-0906-4857-AB38-2AD29A9DEE86}"/>
    <dgm:cxn modelId="{1A13A699-4DBA-4B91-B4C5-FD591F7AD333}" type="presOf" srcId="{CBF77952-F1C5-41F3-A509-D620B5BD00DF}" destId="{F2232190-97BE-448C-9B9B-E0802084B112}" srcOrd="0" destOrd="0" presId="urn:microsoft.com/office/officeart/2005/8/layout/hChevron3"/>
    <dgm:cxn modelId="{FACDCF99-EAE7-44C4-BD48-F2386E216814}" srcId="{63F68FDB-F8A2-483A-B5C9-306D4E930464}" destId="{CBF77952-F1C5-41F3-A509-D620B5BD00DF}" srcOrd="0" destOrd="0" parTransId="{806D9152-856A-46B3-AEF5-4EA544ADDEE0}" sibTransId="{83EBEE7E-DDD7-467C-A9A5-CB5909C9BE33}"/>
    <dgm:cxn modelId="{BD9023AB-8130-4ACA-B749-61F1C5C8AD29}" srcId="{2AF6D13C-8376-49A0-AFBF-6867AB385D5C}" destId="{2247DC36-85D9-4F64-AB76-1D88A2AFB54C}" srcOrd="0" destOrd="0" parTransId="{3C9C8239-1240-4FCD-A594-A8381954B0A7}" sibTransId="{9B1EEB92-1161-43D4-B927-9AFE0E53E6CC}"/>
    <dgm:cxn modelId="{092323D1-8003-439F-B5AB-ECD41B3FE75D}" type="presOf" srcId="{93DBF28B-A242-471D-88EB-7838B4C3C302}" destId="{38D9C663-06B9-4D00-9CF5-9F7D0F35477A}" srcOrd="0" destOrd="0" presId="urn:microsoft.com/office/officeart/2005/8/layout/hChevron3"/>
    <dgm:cxn modelId="{943C25F0-1F22-40DA-8324-573FA14330A4}" type="presOf" srcId="{63F68FDB-F8A2-483A-B5C9-306D4E930464}" destId="{9AE22BDB-F7E7-4778-BBF4-2345BB42D26D}" srcOrd="0" destOrd="0" presId="urn:microsoft.com/office/officeart/2005/8/layout/hChevron3"/>
    <dgm:cxn modelId="{8E72E50A-FE13-40B8-AB12-EB6B207BDE32}" type="presParOf" srcId="{9AE22BDB-F7E7-4778-BBF4-2345BB42D26D}" destId="{F2232190-97BE-448C-9B9B-E0802084B112}" srcOrd="0" destOrd="0" presId="urn:microsoft.com/office/officeart/2005/8/layout/hChevron3"/>
    <dgm:cxn modelId="{BEE7ABAB-6FA1-42E0-92E7-56D5F59A28A7}" type="presParOf" srcId="{9AE22BDB-F7E7-4778-BBF4-2345BB42D26D}" destId="{EC444C69-99CC-4E72-8CDB-6917EC64473D}" srcOrd="1" destOrd="0" presId="urn:microsoft.com/office/officeart/2005/8/layout/hChevron3"/>
    <dgm:cxn modelId="{13AA6F85-6186-4ACE-B61D-DD1FBBA7F478}" type="presParOf" srcId="{9AE22BDB-F7E7-4778-BBF4-2345BB42D26D}" destId="{38D9C663-06B9-4D00-9CF5-9F7D0F35477A}" srcOrd="2" destOrd="0" presId="urn:microsoft.com/office/officeart/2005/8/layout/hChevron3"/>
    <dgm:cxn modelId="{2E5F45D1-C07C-45B6-99A4-337B0A477687}" type="presParOf" srcId="{9AE22BDB-F7E7-4778-BBF4-2345BB42D26D}" destId="{91ADA1DA-1BF9-4F18-AAA8-9142C7CED006}" srcOrd="3" destOrd="0" presId="urn:microsoft.com/office/officeart/2005/8/layout/hChevron3"/>
    <dgm:cxn modelId="{431DFD64-28BA-4D4F-BB82-10ADF0E87AF4}" type="presParOf" srcId="{9AE22BDB-F7E7-4778-BBF4-2345BB42D26D}" destId="{26BAA4A7-9547-408D-8BC0-D47F0E1F68E3}" srcOrd="4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63F68FDB-F8A2-483A-B5C9-306D4E930464}" type="doc">
      <dgm:prSet loTypeId="urn:microsoft.com/office/officeart/2005/8/layout/hChevron3" loCatId="process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93DBF28B-A242-471D-88EB-7838B4C3C302}">
      <dgm:prSet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en-US" dirty="0"/>
            <a:t>Utility company responds (with resolution plan within # days)</a:t>
          </a:r>
        </a:p>
      </dgm:t>
    </dgm:pt>
    <dgm:pt modelId="{62AEFC96-E6C9-4285-8F12-AB3AE7A25560}" type="parTrans" cxnId="{A295FD7E-8594-40D9-8993-23A78748D064}">
      <dgm:prSet/>
      <dgm:spPr/>
      <dgm:t>
        <a:bodyPr/>
        <a:lstStyle/>
        <a:p>
          <a:endParaRPr lang="en-US"/>
        </a:p>
      </dgm:t>
    </dgm:pt>
    <dgm:pt modelId="{7ED25BCA-0906-4857-AB38-2AD29A9DEE86}" type="sibTrans" cxnId="{A295FD7E-8594-40D9-8993-23A78748D064}">
      <dgm:prSet/>
      <dgm:spPr/>
      <dgm:t>
        <a:bodyPr/>
        <a:lstStyle/>
        <a:p>
          <a:endParaRPr lang="en-US"/>
        </a:p>
      </dgm:t>
    </dgm:pt>
    <dgm:pt modelId="{2AF6D13C-8376-49A0-AFBF-6867AB385D5C}">
      <dgm:prSet/>
      <dgm:spPr>
        <a:solidFill>
          <a:schemeClr val="accent2">
            <a:lumMod val="50000"/>
          </a:schemeClr>
        </a:solidFill>
      </dgm:spPr>
      <dgm:t>
        <a:bodyPr anchor="ctr" anchorCtr="0"/>
        <a:lstStyle/>
        <a:p>
          <a:r>
            <a:rPr lang="en-US" dirty="0"/>
            <a:t>Resolution</a:t>
          </a:r>
        </a:p>
      </dgm:t>
    </dgm:pt>
    <dgm:pt modelId="{CE6AF0D7-83BE-4DE1-849A-D3909861090A}" type="parTrans" cxnId="{66AADC17-DD3C-413E-8C31-46AF81FAC5AA}">
      <dgm:prSet/>
      <dgm:spPr/>
      <dgm:t>
        <a:bodyPr/>
        <a:lstStyle/>
        <a:p>
          <a:endParaRPr lang="en-US"/>
        </a:p>
      </dgm:t>
    </dgm:pt>
    <dgm:pt modelId="{C82CB0FF-0574-418A-9026-0E1E38FEF032}" type="sibTrans" cxnId="{66AADC17-DD3C-413E-8C31-46AF81FAC5AA}">
      <dgm:prSet/>
      <dgm:spPr/>
      <dgm:t>
        <a:bodyPr/>
        <a:lstStyle/>
        <a:p>
          <a:endParaRPr lang="en-US"/>
        </a:p>
      </dgm:t>
    </dgm:pt>
    <dgm:pt modelId="{CBF77952-F1C5-41F3-A509-D620B5BD00DF}">
      <dgm:prSet/>
      <dgm:spPr>
        <a:solidFill>
          <a:schemeClr val="accent2"/>
        </a:solidFill>
      </dgm:spPr>
      <dgm:t>
        <a:bodyPr/>
        <a:lstStyle/>
        <a:p>
          <a:r>
            <a:rPr lang="en-US" dirty="0"/>
            <a:t>District sends Non-compliance notice to utility company (requests resolution plan within # days)</a:t>
          </a:r>
        </a:p>
      </dgm:t>
    </dgm:pt>
    <dgm:pt modelId="{83EBEE7E-DDD7-467C-A9A5-CB5909C9BE33}" type="sibTrans" cxnId="{FACDCF99-EAE7-44C4-BD48-F2386E216814}">
      <dgm:prSet/>
      <dgm:spPr/>
      <dgm:t>
        <a:bodyPr/>
        <a:lstStyle/>
        <a:p>
          <a:endParaRPr lang="en-US"/>
        </a:p>
      </dgm:t>
    </dgm:pt>
    <dgm:pt modelId="{806D9152-856A-46B3-AEF5-4EA544ADDEE0}" type="parTrans" cxnId="{FACDCF99-EAE7-44C4-BD48-F2386E216814}">
      <dgm:prSet/>
      <dgm:spPr/>
      <dgm:t>
        <a:bodyPr/>
        <a:lstStyle/>
        <a:p>
          <a:endParaRPr lang="en-US"/>
        </a:p>
      </dgm:t>
    </dgm:pt>
    <dgm:pt modelId="{2247DC36-85D9-4F64-AB76-1D88A2AFB54C}">
      <dgm:prSet/>
      <dgm:spPr>
        <a:solidFill>
          <a:schemeClr val="accent2">
            <a:lumMod val="50000"/>
          </a:schemeClr>
        </a:solidFill>
      </dgm:spPr>
      <dgm:t>
        <a:bodyPr anchor="ctr" anchorCtr="0"/>
        <a:lstStyle/>
        <a:p>
          <a:r>
            <a:rPr lang="en-US" dirty="0"/>
            <a:t>Acceptable?</a:t>
          </a:r>
        </a:p>
      </dgm:t>
    </dgm:pt>
    <dgm:pt modelId="{9B1EEB92-1161-43D4-B927-9AFE0E53E6CC}" type="sibTrans" cxnId="{BD9023AB-8130-4ACA-B749-61F1C5C8AD29}">
      <dgm:prSet/>
      <dgm:spPr/>
      <dgm:t>
        <a:bodyPr/>
        <a:lstStyle/>
        <a:p>
          <a:endParaRPr lang="en-US"/>
        </a:p>
      </dgm:t>
    </dgm:pt>
    <dgm:pt modelId="{3C9C8239-1240-4FCD-A594-A8381954B0A7}" type="parTrans" cxnId="{BD9023AB-8130-4ACA-B749-61F1C5C8AD29}">
      <dgm:prSet/>
      <dgm:spPr/>
      <dgm:t>
        <a:bodyPr/>
        <a:lstStyle/>
        <a:p>
          <a:endParaRPr lang="en-US"/>
        </a:p>
      </dgm:t>
    </dgm:pt>
    <dgm:pt modelId="{81EC985F-373F-43FE-B6A2-4843FC586591}">
      <dgm:prSet/>
      <dgm:spPr>
        <a:solidFill>
          <a:schemeClr val="accent2">
            <a:lumMod val="50000"/>
          </a:schemeClr>
        </a:solidFill>
      </dgm:spPr>
      <dgm:t>
        <a:bodyPr anchor="ctr" anchorCtr="0"/>
        <a:lstStyle/>
        <a:p>
          <a:r>
            <a:rPr lang="en-US" dirty="0"/>
            <a:t>Result in an obstruction in the ROW?</a:t>
          </a:r>
        </a:p>
      </dgm:t>
    </dgm:pt>
    <dgm:pt modelId="{A180FF83-3125-4558-B6E2-5CD22FBE008F}" type="parTrans" cxnId="{928BAE70-1437-4514-8781-941BDCBBC8E6}">
      <dgm:prSet/>
      <dgm:spPr/>
      <dgm:t>
        <a:bodyPr/>
        <a:lstStyle/>
        <a:p>
          <a:endParaRPr lang="en-US"/>
        </a:p>
      </dgm:t>
    </dgm:pt>
    <dgm:pt modelId="{0FCFE0EA-EADC-4DD4-A67F-FB3E5D3B232A}" type="sibTrans" cxnId="{928BAE70-1437-4514-8781-941BDCBBC8E6}">
      <dgm:prSet/>
      <dgm:spPr/>
      <dgm:t>
        <a:bodyPr/>
        <a:lstStyle/>
        <a:p>
          <a:endParaRPr lang="en-US"/>
        </a:p>
      </dgm:t>
    </dgm:pt>
    <dgm:pt modelId="{9AE22BDB-F7E7-4778-BBF4-2345BB42D26D}" type="pres">
      <dgm:prSet presAssocID="{63F68FDB-F8A2-483A-B5C9-306D4E930464}" presName="Name0" presStyleCnt="0">
        <dgm:presLayoutVars>
          <dgm:dir/>
          <dgm:resizeHandles val="exact"/>
        </dgm:presLayoutVars>
      </dgm:prSet>
      <dgm:spPr/>
    </dgm:pt>
    <dgm:pt modelId="{F2232190-97BE-448C-9B9B-E0802084B112}" type="pres">
      <dgm:prSet presAssocID="{CBF77952-F1C5-41F3-A509-D620B5BD00DF}" presName="parAndChTx" presStyleLbl="node1" presStyleIdx="0" presStyleCnt="3">
        <dgm:presLayoutVars>
          <dgm:bulletEnabled val="1"/>
        </dgm:presLayoutVars>
      </dgm:prSet>
      <dgm:spPr/>
    </dgm:pt>
    <dgm:pt modelId="{EC444C69-99CC-4E72-8CDB-6917EC64473D}" type="pres">
      <dgm:prSet presAssocID="{83EBEE7E-DDD7-467C-A9A5-CB5909C9BE33}" presName="parAndChSpace" presStyleCnt="0"/>
      <dgm:spPr/>
    </dgm:pt>
    <dgm:pt modelId="{38D9C663-06B9-4D00-9CF5-9F7D0F35477A}" type="pres">
      <dgm:prSet presAssocID="{93DBF28B-A242-471D-88EB-7838B4C3C302}" presName="parAndChTx" presStyleLbl="node1" presStyleIdx="1" presStyleCnt="3">
        <dgm:presLayoutVars>
          <dgm:bulletEnabled val="1"/>
        </dgm:presLayoutVars>
      </dgm:prSet>
      <dgm:spPr/>
    </dgm:pt>
    <dgm:pt modelId="{91ADA1DA-1BF9-4F18-AAA8-9142C7CED006}" type="pres">
      <dgm:prSet presAssocID="{7ED25BCA-0906-4857-AB38-2AD29A9DEE86}" presName="parAndChSpace" presStyleCnt="0"/>
      <dgm:spPr/>
    </dgm:pt>
    <dgm:pt modelId="{26BAA4A7-9547-408D-8BC0-D47F0E1F68E3}" type="pres">
      <dgm:prSet presAssocID="{2AF6D13C-8376-49A0-AFBF-6867AB385D5C}" presName="parAndChTx" presStyleLbl="node1" presStyleIdx="2" presStyleCnt="3">
        <dgm:presLayoutVars>
          <dgm:bulletEnabled val="1"/>
        </dgm:presLayoutVars>
      </dgm:prSet>
      <dgm:spPr/>
    </dgm:pt>
  </dgm:ptLst>
  <dgm:cxnLst>
    <dgm:cxn modelId="{F0A18D00-39C4-464C-A922-58956F2D567A}" type="presOf" srcId="{2247DC36-85D9-4F64-AB76-1D88A2AFB54C}" destId="{26BAA4A7-9547-408D-8BC0-D47F0E1F68E3}" srcOrd="0" destOrd="1" presId="urn:microsoft.com/office/officeart/2005/8/layout/hChevron3"/>
    <dgm:cxn modelId="{66AADC17-DD3C-413E-8C31-46AF81FAC5AA}" srcId="{63F68FDB-F8A2-483A-B5C9-306D4E930464}" destId="{2AF6D13C-8376-49A0-AFBF-6867AB385D5C}" srcOrd="2" destOrd="0" parTransId="{CE6AF0D7-83BE-4DE1-849A-D3909861090A}" sibTransId="{C82CB0FF-0574-418A-9026-0E1E38FEF032}"/>
    <dgm:cxn modelId="{B7D10F5C-8BB7-44C3-B3E4-5F849B9B7D73}" type="presOf" srcId="{2AF6D13C-8376-49A0-AFBF-6867AB385D5C}" destId="{26BAA4A7-9547-408D-8BC0-D47F0E1F68E3}" srcOrd="0" destOrd="0" presId="urn:microsoft.com/office/officeart/2005/8/layout/hChevron3"/>
    <dgm:cxn modelId="{928BAE70-1437-4514-8781-941BDCBBC8E6}" srcId="{2AF6D13C-8376-49A0-AFBF-6867AB385D5C}" destId="{81EC985F-373F-43FE-B6A2-4843FC586591}" srcOrd="1" destOrd="0" parTransId="{A180FF83-3125-4558-B6E2-5CD22FBE008F}" sibTransId="{0FCFE0EA-EADC-4DD4-A67F-FB3E5D3B232A}"/>
    <dgm:cxn modelId="{A295FD7E-8594-40D9-8993-23A78748D064}" srcId="{63F68FDB-F8A2-483A-B5C9-306D4E930464}" destId="{93DBF28B-A242-471D-88EB-7838B4C3C302}" srcOrd="1" destOrd="0" parTransId="{62AEFC96-E6C9-4285-8F12-AB3AE7A25560}" sibTransId="{7ED25BCA-0906-4857-AB38-2AD29A9DEE86}"/>
    <dgm:cxn modelId="{1A13A699-4DBA-4B91-B4C5-FD591F7AD333}" type="presOf" srcId="{CBF77952-F1C5-41F3-A509-D620B5BD00DF}" destId="{F2232190-97BE-448C-9B9B-E0802084B112}" srcOrd="0" destOrd="0" presId="urn:microsoft.com/office/officeart/2005/8/layout/hChevron3"/>
    <dgm:cxn modelId="{FACDCF99-EAE7-44C4-BD48-F2386E216814}" srcId="{63F68FDB-F8A2-483A-B5C9-306D4E930464}" destId="{CBF77952-F1C5-41F3-A509-D620B5BD00DF}" srcOrd="0" destOrd="0" parTransId="{806D9152-856A-46B3-AEF5-4EA544ADDEE0}" sibTransId="{83EBEE7E-DDD7-467C-A9A5-CB5909C9BE33}"/>
    <dgm:cxn modelId="{BD9023AB-8130-4ACA-B749-61F1C5C8AD29}" srcId="{2AF6D13C-8376-49A0-AFBF-6867AB385D5C}" destId="{2247DC36-85D9-4F64-AB76-1D88A2AFB54C}" srcOrd="0" destOrd="0" parTransId="{3C9C8239-1240-4FCD-A594-A8381954B0A7}" sibTransId="{9B1EEB92-1161-43D4-B927-9AFE0E53E6CC}"/>
    <dgm:cxn modelId="{092323D1-8003-439F-B5AB-ECD41B3FE75D}" type="presOf" srcId="{93DBF28B-A242-471D-88EB-7838B4C3C302}" destId="{38D9C663-06B9-4D00-9CF5-9F7D0F35477A}" srcOrd="0" destOrd="0" presId="urn:microsoft.com/office/officeart/2005/8/layout/hChevron3"/>
    <dgm:cxn modelId="{943C25F0-1F22-40DA-8324-573FA14330A4}" type="presOf" srcId="{63F68FDB-F8A2-483A-B5C9-306D4E930464}" destId="{9AE22BDB-F7E7-4778-BBF4-2345BB42D26D}" srcOrd="0" destOrd="0" presId="urn:microsoft.com/office/officeart/2005/8/layout/hChevron3"/>
    <dgm:cxn modelId="{BDD251FF-54A6-4C50-BC96-5CDAA086B62A}" type="presOf" srcId="{81EC985F-373F-43FE-B6A2-4843FC586591}" destId="{26BAA4A7-9547-408D-8BC0-D47F0E1F68E3}" srcOrd="0" destOrd="2" presId="urn:microsoft.com/office/officeart/2005/8/layout/hChevron3"/>
    <dgm:cxn modelId="{8E72E50A-FE13-40B8-AB12-EB6B207BDE32}" type="presParOf" srcId="{9AE22BDB-F7E7-4778-BBF4-2345BB42D26D}" destId="{F2232190-97BE-448C-9B9B-E0802084B112}" srcOrd="0" destOrd="0" presId="urn:microsoft.com/office/officeart/2005/8/layout/hChevron3"/>
    <dgm:cxn modelId="{BEE7ABAB-6FA1-42E0-92E7-56D5F59A28A7}" type="presParOf" srcId="{9AE22BDB-F7E7-4778-BBF4-2345BB42D26D}" destId="{EC444C69-99CC-4E72-8CDB-6917EC64473D}" srcOrd="1" destOrd="0" presId="urn:microsoft.com/office/officeart/2005/8/layout/hChevron3"/>
    <dgm:cxn modelId="{13AA6F85-6186-4ACE-B61D-DD1FBBA7F478}" type="presParOf" srcId="{9AE22BDB-F7E7-4778-BBF4-2345BB42D26D}" destId="{38D9C663-06B9-4D00-9CF5-9F7D0F35477A}" srcOrd="2" destOrd="0" presId="urn:microsoft.com/office/officeart/2005/8/layout/hChevron3"/>
    <dgm:cxn modelId="{2E5F45D1-C07C-45B6-99A4-337B0A477687}" type="presParOf" srcId="{9AE22BDB-F7E7-4778-BBF4-2345BB42D26D}" destId="{91ADA1DA-1BF9-4F18-AAA8-9142C7CED006}" srcOrd="3" destOrd="0" presId="urn:microsoft.com/office/officeart/2005/8/layout/hChevron3"/>
    <dgm:cxn modelId="{431DFD64-28BA-4D4F-BB82-10ADF0E87AF4}" type="presParOf" srcId="{9AE22BDB-F7E7-4778-BBF4-2345BB42D26D}" destId="{26BAA4A7-9547-408D-8BC0-D47F0E1F68E3}" srcOrd="4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63F68FDB-F8A2-483A-B5C9-306D4E930464}" type="doc">
      <dgm:prSet loTypeId="urn:microsoft.com/office/officeart/2005/8/layout/hChevron3" loCatId="process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93DBF28B-A242-471D-88EB-7838B4C3C302}">
      <dgm:prSet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en-US" dirty="0"/>
            <a:t>Yes: Revocation of permit/notice to remove obstruction</a:t>
          </a:r>
        </a:p>
        <a:p>
          <a:r>
            <a:rPr lang="en-US" dirty="0"/>
            <a:t>No: Notice to remove obstruction</a:t>
          </a:r>
        </a:p>
      </dgm:t>
    </dgm:pt>
    <dgm:pt modelId="{62AEFC96-E6C9-4285-8F12-AB3AE7A25560}" type="parTrans" cxnId="{A295FD7E-8594-40D9-8993-23A78748D064}">
      <dgm:prSet/>
      <dgm:spPr/>
      <dgm:t>
        <a:bodyPr/>
        <a:lstStyle/>
        <a:p>
          <a:endParaRPr lang="en-US"/>
        </a:p>
      </dgm:t>
    </dgm:pt>
    <dgm:pt modelId="{7ED25BCA-0906-4857-AB38-2AD29A9DEE86}" type="sibTrans" cxnId="{A295FD7E-8594-40D9-8993-23A78748D064}">
      <dgm:prSet/>
      <dgm:spPr/>
      <dgm:t>
        <a:bodyPr/>
        <a:lstStyle/>
        <a:p>
          <a:endParaRPr lang="en-US"/>
        </a:p>
      </dgm:t>
    </dgm:pt>
    <dgm:pt modelId="{2AF6D13C-8376-49A0-AFBF-6867AB385D5C}">
      <dgm:prSet/>
      <dgm:spPr>
        <a:solidFill>
          <a:schemeClr val="accent2">
            <a:lumMod val="50000"/>
          </a:schemeClr>
        </a:solidFill>
      </dgm:spPr>
      <dgm:t>
        <a:bodyPr anchor="ctr" anchorCtr="0"/>
        <a:lstStyle/>
        <a:p>
          <a:r>
            <a:rPr lang="en-US" dirty="0"/>
            <a:t>Require a new permit?</a:t>
          </a:r>
        </a:p>
      </dgm:t>
    </dgm:pt>
    <dgm:pt modelId="{CE6AF0D7-83BE-4DE1-849A-D3909861090A}" type="parTrans" cxnId="{66AADC17-DD3C-413E-8C31-46AF81FAC5AA}">
      <dgm:prSet/>
      <dgm:spPr/>
      <dgm:t>
        <a:bodyPr/>
        <a:lstStyle/>
        <a:p>
          <a:endParaRPr lang="en-US"/>
        </a:p>
      </dgm:t>
    </dgm:pt>
    <dgm:pt modelId="{C82CB0FF-0574-418A-9026-0E1E38FEF032}" type="sibTrans" cxnId="{66AADC17-DD3C-413E-8C31-46AF81FAC5AA}">
      <dgm:prSet/>
      <dgm:spPr/>
      <dgm:t>
        <a:bodyPr/>
        <a:lstStyle/>
        <a:p>
          <a:endParaRPr lang="en-US"/>
        </a:p>
      </dgm:t>
    </dgm:pt>
    <dgm:pt modelId="{CBF77952-F1C5-41F3-A509-D620B5BD00DF}">
      <dgm:prSet/>
      <dgm:spPr>
        <a:solidFill>
          <a:schemeClr val="accent2"/>
        </a:solidFill>
      </dgm:spPr>
      <dgm:t>
        <a:bodyPr/>
        <a:lstStyle/>
        <a:p>
          <a:r>
            <a:rPr lang="en-US" dirty="0"/>
            <a:t>Was this a legally permitted occupancy?</a:t>
          </a:r>
        </a:p>
      </dgm:t>
    </dgm:pt>
    <dgm:pt modelId="{83EBEE7E-DDD7-467C-A9A5-CB5909C9BE33}" type="sibTrans" cxnId="{FACDCF99-EAE7-44C4-BD48-F2386E216814}">
      <dgm:prSet/>
      <dgm:spPr/>
      <dgm:t>
        <a:bodyPr/>
        <a:lstStyle/>
        <a:p>
          <a:endParaRPr lang="en-US"/>
        </a:p>
      </dgm:t>
    </dgm:pt>
    <dgm:pt modelId="{806D9152-856A-46B3-AEF5-4EA544ADDEE0}" type="parTrans" cxnId="{FACDCF99-EAE7-44C4-BD48-F2386E216814}">
      <dgm:prSet/>
      <dgm:spPr/>
      <dgm:t>
        <a:bodyPr/>
        <a:lstStyle/>
        <a:p>
          <a:endParaRPr lang="en-US"/>
        </a:p>
      </dgm:t>
    </dgm:pt>
    <dgm:pt modelId="{2247DC36-85D9-4F64-AB76-1D88A2AFB54C}">
      <dgm:prSet/>
      <dgm:spPr>
        <a:solidFill>
          <a:schemeClr val="accent2">
            <a:lumMod val="50000"/>
          </a:schemeClr>
        </a:solidFill>
      </dgm:spPr>
      <dgm:t>
        <a:bodyPr anchor="ctr" anchorCtr="0"/>
        <a:lstStyle/>
        <a:p>
          <a:r>
            <a:rPr lang="en-US" dirty="0"/>
            <a:t>Utility requests new permit</a:t>
          </a:r>
        </a:p>
      </dgm:t>
    </dgm:pt>
    <dgm:pt modelId="{9B1EEB92-1161-43D4-B927-9AFE0E53E6CC}" type="sibTrans" cxnId="{BD9023AB-8130-4ACA-B749-61F1C5C8AD29}">
      <dgm:prSet/>
      <dgm:spPr/>
      <dgm:t>
        <a:bodyPr/>
        <a:lstStyle/>
        <a:p>
          <a:endParaRPr lang="en-US"/>
        </a:p>
      </dgm:t>
    </dgm:pt>
    <dgm:pt modelId="{3C9C8239-1240-4FCD-A594-A8381954B0A7}" type="parTrans" cxnId="{BD9023AB-8130-4ACA-B749-61F1C5C8AD29}">
      <dgm:prSet/>
      <dgm:spPr/>
      <dgm:t>
        <a:bodyPr/>
        <a:lstStyle/>
        <a:p>
          <a:endParaRPr lang="en-US"/>
        </a:p>
      </dgm:t>
    </dgm:pt>
    <dgm:pt modelId="{81EC985F-373F-43FE-B6A2-4843FC586591}">
      <dgm:prSet/>
      <dgm:spPr>
        <a:solidFill>
          <a:schemeClr val="accent2">
            <a:lumMod val="50000"/>
          </a:schemeClr>
        </a:solidFill>
      </dgm:spPr>
      <dgm:t>
        <a:bodyPr anchor="ctr" anchorCtr="0"/>
        <a:lstStyle/>
        <a:p>
          <a:r>
            <a:rPr lang="en-US" dirty="0"/>
            <a:t>Utility proceeds with resolution within # days</a:t>
          </a:r>
        </a:p>
      </dgm:t>
    </dgm:pt>
    <dgm:pt modelId="{A180FF83-3125-4558-B6E2-5CD22FBE008F}" type="parTrans" cxnId="{928BAE70-1437-4514-8781-941BDCBBC8E6}">
      <dgm:prSet/>
      <dgm:spPr/>
      <dgm:t>
        <a:bodyPr/>
        <a:lstStyle/>
        <a:p>
          <a:endParaRPr lang="en-US"/>
        </a:p>
      </dgm:t>
    </dgm:pt>
    <dgm:pt modelId="{0FCFE0EA-EADC-4DD4-A67F-FB3E5D3B232A}" type="sibTrans" cxnId="{928BAE70-1437-4514-8781-941BDCBBC8E6}">
      <dgm:prSet/>
      <dgm:spPr/>
      <dgm:t>
        <a:bodyPr/>
        <a:lstStyle/>
        <a:p>
          <a:endParaRPr lang="en-US"/>
        </a:p>
      </dgm:t>
    </dgm:pt>
    <dgm:pt modelId="{9AE22BDB-F7E7-4778-BBF4-2345BB42D26D}" type="pres">
      <dgm:prSet presAssocID="{63F68FDB-F8A2-483A-B5C9-306D4E930464}" presName="Name0" presStyleCnt="0">
        <dgm:presLayoutVars>
          <dgm:dir/>
          <dgm:resizeHandles val="exact"/>
        </dgm:presLayoutVars>
      </dgm:prSet>
      <dgm:spPr/>
    </dgm:pt>
    <dgm:pt modelId="{F2232190-97BE-448C-9B9B-E0802084B112}" type="pres">
      <dgm:prSet presAssocID="{CBF77952-F1C5-41F3-A509-D620B5BD00DF}" presName="parAndChTx" presStyleLbl="node1" presStyleIdx="0" presStyleCnt="3">
        <dgm:presLayoutVars>
          <dgm:bulletEnabled val="1"/>
        </dgm:presLayoutVars>
      </dgm:prSet>
      <dgm:spPr/>
    </dgm:pt>
    <dgm:pt modelId="{EC444C69-99CC-4E72-8CDB-6917EC64473D}" type="pres">
      <dgm:prSet presAssocID="{83EBEE7E-DDD7-467C-A9A5-CB5909C9BE33}" presName="parAndChSpace" presStyleCnt="0"/>
      <dgm:spPr/>
    </dgm:pt>
    <dgm:pt modelId="{38D9C663-06B9-4D00-9CF5-9F7D0F35477A}" type="pres">
      <dgm:prSet presAssocID="{93DBF28B-A242-471D-88EB-7838B4C3C302}" presName="parAndChTx" presStyleLbl="node1" presStyleIdx="1" presStyleCnt="3">
        <dgm:presLayoutVars>
          <dgm:bulletEnabled val="1"/>
        </dgm:presLayoutVars>
      </dgm:prSet>
      <dgm:spPr/>
    </dgm:pt>
    <dgm:pt modelId="{91ADA1DA-1BF9-4F18-AAA8-9142C7CED006}" type="pres">
      <dgm:prSet presAssocID="{7ED25BCA-0906-4857-AB38-2AD29A9DEE86}" presName="parAndChSpace" presStyleCnt="0"/>
      <dgm:spPr/>
    </dgm:pt>
    <dgm:pt modelId="{26BAA4A7-9547-408D-8BC0-D47F0E1F68E3}" type="pres">
      <dgm:prSet presAssocID="{2AF6D13C-8376-49A0-AFBF-6867AB385D5C}" presName="parAndChTx" presStyleLbl="node1" presStyleIdx="2" presStyleCnt="3">
        <dgm:presLayoutVars>
          <dgm:bulletEnabled val="1"/>
        </dgm:presLayoutVars>
      </dgm:prSet>
      <dgm:spPr/>
    </dgm:pt>
  </dgm:ptLst>
  <dgm:cxnLst>
    <dgm:cxn modelId="{F0A18D00-39C4-464C-A922-58956F2D567A}" type="presOf" srcId="{2247DC36-85D9-4F64-AB76-1D88A2AFB54C}" destId="{26BAA4A7-9547-408D-8BC0-D47F0E1F68E3}" srcOrd="0" destOrd="1" presId="urn:microsoft.com/office/officeart/2005/8/layout/hChevron3"/>
    <dgm:cxn modelId="{66AADC17-DD3C-413E-8C31-46AF81FAC5AA}" srcId="{63F68FDB-F8A2-483A-B5C9-306D4E930464}" destId="{2AF6D13C-8376-49A0-AFBF-6867AB385D5C}" srcOrd="2" destOrd="0" parTransId="{CE6AF0D7-83BE-4DE1-849A-D3909861090A}" sibTransId="{C82CB0FF-0574-418A-9026-0E1E38FEF032}"/>
    <dgm:cxn modelId="{B7D10F5C-8BB7-44C3-B3E4-5F849B9B7D73}" type="presOf" srcId="{2AF6D13C-8376-49A0-AFBF-6867AB385D5C}" destId="{26BAA4A7-9547-408D-8BC0-D47F0E1F68E3}" srcOrd="0" destOrd="0" presId="urn:microsoft.com/office/officeart/2005/8/layout/hChevron3"/>
    <dgm:cxn modelId="{928BAE70-1437-4514-8781-941BDCBBC8E6}" srcId="{2AF6D13C-8376-49A0-AFBF-6867AB385D5C}" destId="{81EC985F-373F-43FE-B6A2-4843FC586591}" srcOrd="1" destOrd="0" parTransId="{A180FF83-3125-4558-B6E2-5CD22FBE008F}" sibTransId="{0FCFE0EA-EADC-4DD4-A67F-FB3E5D3B232A}"/>
    <dgm:cxn modelId="{A295FD7E-8594-40D9-8993-23A78748D064}" srcId="{63F68FDB-F8A2-483A-B5C9-306D4E930464}" destId="{93DBF28B-A242-471D-88EB-7838B4C3C302}" srcOrd="1" destOrd="0" parTransId="{62AEFC96-E6C9-4285-8F12-AB3AE7A25560}" sibTransId="{7ED25BCA-0906-4857-AB38-2AD29A9DEE86}"/>
    <dgm:cxn modelId="{1A13A699-4DBA-4B91-B4C5-FD591F7AD333}" type="presOf" srcId="{CBF77952-F1C5-41F3-A509-D620B5BD00DF}" destId="{F2232190-97BE-448C-9B9B-E0802084B112}" srcOrd="0" destOrd="0" presId="urn:microsoft.com/office/officeart/2005/8/layout/hChevron3"/>
    <dgm:cxn modelId="{FACDCF99-EAE7-44C4-BD48-F2386E216814}" srcId="{63F68FDB-F8A2-483A-B5C9-306D4E930464}" destId="{CBF77952-F1C5-41F3-A509-D620B5BD00DF}" srcOrd="0" destOrd="0" parTransId="{806D9152-856A-46B3-AEF5-4EA544ADDEE0}" sibTransId="{83EBEE7E-DDD7-467C-A9A5-CB5909C9BE33}"/>
    <dgm:cxn modelId="{BD9023AB-8130-4ACA-B749-61F1C5C8AD29}" srcId="{2AF6D13C-8376-49A0-AFBF-6867AB385D5C}" destId="{2247DC36-85D9-4F64-AB76-1D88A2AFB54C}" srcOrd="0" destOrd="0" parTransId="{3C9C8239-1240-4FCD-A594-A8381954B0A7}" sibTransId="{9B1EEB92-1161-43D4-B927-9AFE0E53E6CC}"/>
    <dgm:cxn modelId="{092323D1-8003-439F-B5AB-ECD41B3FE75D}" type="presOf" srcId="{93DBF28B-A242-471D-88EB-7838B4C3C302}" destId="{38D9C663-06B9-4D00-9CF5-9F7D0F35477A}" srcOrd="0" destOrd="0" presId="urn:microsoft.com/office/officeart/2005/8/layout/hChevron3"/>
    <dgm:cxn modelId="{943C25F0-1F22-40DA-8324-573FA14330A4}" type="presOf" srcId="{63F68FDB-F8A2-483A-B5C9-306D4E930464}" destId="{9AE22BDB-F7E7-4778-BBF4-2345BB42D26D}" srcOrd="0" destOrd="0" presId="urn:microsoft.com/office/officeart/2005/8/layout/hChevron3"/>
    <dgm:cxn modelId="{BDD251FF-54A6-4C50-BC96-5CDAA086B62A}" type="presOf" srcId="{81EC985F-373F-43FE-B6A2-4843FC586591}" destId="{26BAA4A7-9547-408D-8BC0-D47F0E1F68E3}" srcOrd="0" destOrd="2" presId="urn:microsoft.com/office/officeart/2005/8/layout/hChevron3"/>
    <dgm:cxn modelId="{8E72E50A-FE13-40B8-AB12-EB6B207BDE32}" type="presParOf" srcId="{9AE22BDB-F7E7-4778-BBF4-2345BB42D26D}" destId="{F2232190-97BE-448C-9B9B-E0802084B112}" srcOrd="0" destOrd="0" presId="urn:microsoft.com/office/officeart/2005/8/layout/hChevron3"/>
    <dgm:cxn modelId="{BEE7ABAB-6FA1-42E0-92E7-56D5F59A28A7}" type="presParOf" srcId="{9AE22BDB-F7E7-4778-BBF4-2345BB42D26D}" destId="{EC444C69-99CC-4E72-8CDB-6917EC64473D}" srcOrd="1" destOrd="0" presId="urn:microsoft.com/office/officeart/2005/8/layout/hChevron3"/>
    <dgm:cxn modelId="{13AA6F85-6186-4ACE-B61D-DD1FBBA7F478}" type="presParOf" srcId="{9AE22BDB-F7E7-4778-BBF4-2345BB42D26D}" destId="{38D9C663-06B9-4D00-9CF5-9F7D0F35477A}" srcOrd="2" destOrd="0" presId="urn:microsoft.com/office/officeart/2005/8/layout/hChevron3"/>
    <dgm:cxn modelId="{2E5F45D1-C07C-45B6-99A4-337B0A477687}" type="presParOf" srcId="{9AE22BDB-F7E7-4778-BBF4-2345BB42D26D}" destId="{91ADA1DA-1BF9-4F18-AAA8-9142C7CED006}" srcOrd="3" destOrd="0" presId="urn:microsoft.com/office/officeart/2005/8/layout/hChevron3"/>
    <dgm:cxn modelId="{431DFD64-28BA-4D4F-BB82-10ADF0E87AF4}" type="presParOf" srcId="{9AE22BDB-F7E7-4778-BBF4-2345BB42D26D}" destId="{26BAA4A7-9547-408D-8BC0-D47F0E1F68E3}" srcOrd="4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63F68FDB-F8A2-483A-B5C9-306D4E930464}" type="doc">
      <dgm:prSet loTypeId="urn:microsoft.com/office/officeart/2005/8/layout/hChevron3" loCatId="process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93DBF28B-A242-471D-88EB-7838B4C3C302}">
      <dgm:prSet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en-US" dirty="0"/>
            <a:t>Utility company doesn’t remove obstruction</a:t>
          </a:r>
        </a:p>
      </dgm:t>
    </dgm:pt>
    <dgm:pt modelId="{62AEFC96-E6C9-4285-8F12-AB3AE7A25560}" type="parTrans" cxnId="{A295FD7E-8594-40D9-8993-23A78748D064}">
      <dgm:prSet/>
      <dgm:spPr/>
      <dgm:t>
        <a:bodyPr/>
        <a:lstStyle/>
        <a:p>
          <a:endParaRPr lang="en-US"/>
        </a:p>
      </dgm:t>
    </dgm:pt>
    <dgm:pt modelId="{7ED25BCA-0906-4857-AB38-2AD29A9DEE86}" type="sibTrans" cxnId="{A295FD7E-8594-40D9-8993-23A78748D064}">
      <dgm:prSet/>
      <dgm:spPr/>
      <dgm:t>
        <a:bodyPr/>
        <a:lstStyle/>
        <a:p>
          <a:endParaRPr lang="en-US"/>
        </a:p>
      </dgm:t>
    </dgm:pt>
    <dgm:pt modelId="{2AF6D13C-8376-49A0-AFBF-6867AB385D5C}">
      <dgm:prSet/>
      <dgm:spPr>
        <a:solidFill>
          <a:schemeClr val="accent2">
            <a:lumMod val="50000"/>
          </a:schemeClr>
        </a:solidFill>
      </dgm:spPr>
      <dgm:t>
        <a:bodyPr anchor="ctr" anchorCtr="0"/>
        <a:lstStyle/>
        <a:p>
          <a:r>
            <a:rPr lang="en-US" dirty="0"/>
            <a:t>STOP ORDER</a:t>
          </a:r>
        </a:p>
      </dgm:t>
    </dgm:pt>
    <dgm:pt modelId="{CE6AF0D7-83BE-4DE1-849A-D3909861090A}" type="parTrans" cxnId="{66AADC17-DD3C-413E-8C31-46AF81FAC5AA}">
      <dgm:prSet/>
      <dgm:spPr/>
      <dgm:t>
        <a:bodyPr/>
        <a:lstStyle/>
        <a:p>
          <a:endParaRPr lang="en-US"/>
        </a:p>
      </dgm:t>
    </dgm:pt>
    <dgm:pt modelId="{C82CB0FF-0574-418A-9026-0E1E38FEF032}" type="sibTrans" cxnId="{66AADC17-DD3C-413E-8C31-46AF81FAC5AA}">
      <dgm:prSet/>
      <dgm:spPr/>
      <dgm:t>
        <a:bodyPr/>
        <a:lstStyle/>
        <a:p>
          <a:endParaRPr lang="en-US"/>
        </a:p>
      </dgm:t>
    </dgm:pt>
    <dgm:pt modelId="{CBF77952-F1C5-41F3-A509-D620B5BD00DF}">
      <dgm:prSet/>
      <dgm:spPr>
        <a:solidFill>
          <a:schemeClr val="accent2"/>
        </a:solidFill>
      </dgm:spPr>
      <dgm:t>
        <a:bodyPr/>
        <a:lstStyle/>
        <a:p>
          <a:r>
            <a:rPr lang="en-US" dirty="0"/>
            <a:t>Utility doesn’t respond with resolution within # days</a:t>
          </a:r>
        </a:p>
      </dgm:t>
    </dgm:pt>
    <dgm:pt modelId="{83EBEE7E-DDD7-467C-A9A5-CB5909C9BE33}" type="sibTrans" cxnId="{FACDCF99-EAE7-44C4-BD48-F2386E216814}">
      <dgm:prSet/>
      <dgm:spPr/>
      <dgm:t>
        <a:bodyPr/>
        <a:lstStyle/>
        <a:p>
          <a:endParaRPr lang="en-US"/>
        </a:p>
      </dgm:t>
    </dgm:pt>
    <dgm:pt modelId="{806D9152-856A-46B3-AEF5-4EA544ADDEE0}" type="parTrans" cxnId="{FACDCF99-EAE7-44C4-BD48-F2386E216814}">
      <dgm:prSet/>
      <dgm:spPr/>
      <dgm:t>
        <a:bodyPr/>
        <a:lstStyle/>
        <a:p>
          <a:endParaRPr lang="en-US"/>
        </a:p>
      </dgm:t>
    </dgm:pt>
    <dgm:pt modelId="{2247DC36-85D9-4F64-AB76-1D88A2AFB54C}">
      <dgm:prSet/>
      <dgm:spPr>
        <a:solidFill>
          <a:schemeClr val="accent2">
            <a:lumMod val="50000"/>
          </a:schemeClr>
        </a:solidFill>
      </dgm:spPr>
      <dgm:t>
        <a:bodyPr anchor="ctr" anchorCtr="0"/>
        <a:lstStyle/>
        <a:p>
          <a:r>
            <a:rPr lang="en-US" dirty="0"/>
            <a:t>DOT halts All permit processing by utility for entire state</a:t>
          </a:r>
        </a:p>
      </dgm:t>
    </dgm:pt>
    <dgm:pt modelId="{9B1EEB92-1161-43D4-B927-9AFE0E53E6CC}" type="sibTrans" cxnId="{BD9023AB-8130-4ACA-B749-61F1C5C8AD29}">
      <dgm:prSet/>
      <dgm:spPr/>
      <dgm:t>
        <a:bodyPr/>
        <a:lstStyle/>
        <a:p>
          <a:endParaRPr lang="en-US"/>
        </a:p>
      </dgm:t>
    </dgm:pt>
    <dgm:pt modelId="{3C9C8239-1240-4FCD-A594-A8381954B0A7}" type="parTrans" cxnId="{BD9023AB-8130-4ACA-B749-61F1C5C8AD29}">
      <dgm:prSet/>
      <dgm:spPr/>
      <dgm:t>
        <a:bodyPr/>
        <a:lstStyle/>
        <a:p>
          <a:endParaRPr lang="en-US"/>
        </a:p>
      </dgm:t>
    </dgm:pt>
    <dgm:pt modelId="{9AE22BDB-F7E7-4778-BBF4-2345BB42D26D}" type="pres">
      <dgm:prSet presAssocID="{63F68FDB-F8A2-483A-B5C9-306D4E930464}" presName="Name0" presStyleCnt="0">
        <dgm:presLayoutVars>
          <dgm:dir/>
          <dgm:resizeHandles val="exact"/>
        </dgm:presLayoutVars>
      </dgm:prSet>
      <dgm:spPr/>
    </dgm:pt>
    <dgm:pt modelId="{F2232190-97BE-448C-9B9B-E0802084B112}" type="pres">
      <dgm:prSet presAssocID="{CBF77952-F1C5-41F3-A509-D620B5BD00DF}" presName="parAndChTx" presStyleLbl="node1" presStyleIdx="0" presStyleCnt="3">
        <dgm:presLayoutVars>
          <dgm:bulletEnabled val="1"/>
        </dgm:presLayoutVars>
      </dgm:prSet>
      <dgm:spPr/>
    </dgm:pt>
    <dgm:pt modelId="{EC444C69-99CC-4E72-8CDB-6917EC64473D}" type="pres">
      <dgm:prSet presAssocID="{83EBEE7E-DDD7-467C-A9A5-CB5909C9BE33}" presName="parAndChSpace" presStyleCnt="0"/>
      <dgm:spPr/>
    </dgm:pt>
    <dgm:pt modelId="{38D9C663-06B9-4D00-9CF5-9F7D0F35477A}" type="pres">
      <dgm:prSet presAssocID="{93DBF28B-A242-471D-88EB-7838B4C3C302}" presName="parAndChTx" presStyleLbl="node1" presStyleIdx="1" presStyleCnt="3">
        <dgm:presLayoutVars>
          <dgm:bulletEnabled val="1"/>
        </dgm:presLayoutVars>
      </dgm:prSet>
      <dgm:spPr/>
    </dgm:pt>
    <dgm:pt modelId="{91ADA1DA-1BF9-4F18-AAA8-9142C7CED006}" type="pres">
      <dgm:prSet presAssocID="{7ED25BCA-0906-4857-AB38-2AD29A9DEE86}" presName="parAndChSpace" presStyleCnt="0"/>
      <dgm:spPr/>
    </dgm:pt>
    <dgm:pt modelId="{26BAA4A7-9547-408D-8BC0-D47F0E1F68E3}" type="pres">
      <dgm:prSet presAssocID="{2AF6D13C-8376-49A0-AFBF-6867AB385D5C}" presName="parAndChTx" presStyleLbl="node1" presStyleIdx="2" presStyleCnt="3">
        <dgm:presLayoutVars>
          <dgm:bulletEnabled val="1"/>
        </dgm:presLayoutVars>
      </dgm:prSet>
      <dgm:spPr/>
    </dgm:pt>
  </dgm:ptLst>
  <dgm:cxnLst>
    <dgm:cxn modelId="{F0A18D00-39C4-464C-A922-58956F2D567A}" type="presOf" srcId="{2247DC36-85D9-4F64-AB76-1D88A2AFB54C}" destId="{26BAA4A7-9547-408D-8BC0-D47F0E1F68E3}" srcOrd="0" destOrd="1" presId="urn:microsoft.com/office/officeart/2005/8/layout/hChevron3"/>
    <dgm:cxn modelId="{66AADC17-DD3C-413E-8C31-46AF81FAC5AA}" srcId="{63F68FDB-F8A2-483A-B5C9-306D4E930464}" destId="{2AF6D13C-8376-49A0-AFBF-6867AB385D5C}" srcOrd="2" destOrd="0" parTransId="{CE6AF0D7-83BE-4DE1-849A-D3909861090A}" sibTransId="{C82CB0FF-0574-418A-9026-0E1E38FEF032}"/>
    <dgm:cxn modelId="{B7D10F5C-8BB7-44C3-B3E4-5F849B9B7D73}" type="presOf" srcId="{2AF6D13C-8376-49A0-AFBF-6867AB385D5C}" destId="{26BAA4A7-9547-408D-8BC0-D47F0E1F68E3}" srcOrd="0" destOrd="0" presId="urn:microsoft.com/office/officeart/2005/8/layout/hChevron3"/>
    <dgm:cxn modelId="{A295FD7E-8594-40D9-8993-23A78748D064}" srcId="{63F68FDB-F8A2-483A-B5C9-306D4E930464}" destId="{93DBF28B-A242-471D-88EB-7838B4C3C302}" srcOrd="1" destOrd="0" parTransId="{62AEFC96-E6C9-4285-8F12-AB3AE7A25560}" sibTransId="{7ED25BCA-0906-4857-AB38-2AD29A9DEE86}"/>
    <dgm:cxn modelId="{1A13A699-4DBA-4B91-B4C5-FD591F7AD333}" type="presOf" srcId="{CBF77952-F1C5-41F3-A509-D620B5BD00DF}" destId="{F2232190-97BE-448C-9B9B-E0802084B112}" srcOrd="0" destOrd="0" presId="urn:microsoft.com/office/officeart/2005/8/layout/hChevron3"/>
    <dgm:cxn modelId="{FACDCF99-EAE7-44C4-BD48-F2386E216814}" srcId="{63F68FDB-F8A2-483A-B5C9-306D4E930464}" destId="{CBF77952-F1C5-41F3-A509-D620B5BD00DF}" srcOrd="0" destOrd="0" parTransId="{806D9152-856A-46B3-AEF5-4EA544ADDEE0}" sibTransId="{83EBEE7E-DDD7-467C-A9A5-CB5909C9BE33}"/>
    <dgm:cxn modelId="{BD9023AB-8130-4ACA-B749-61F1C5C8AD29}" srcId="{2AF6D13C-8376-49A0-AFBF-6867AB385D5C}" destId="{2247DC36-85D9-4F64-AB76-1D88A2AFB54C}" srcOrd="0" destOrd="0" parTransId="{3C9C8239-1240-4FCD-A594-A8381954B0A7}" sibTransId="{9B1EEB92-1161-43D4-B927-9AFE0E53E6CC}"/>
    <dgm:cxn modelId="{092323D1-8003-439F-B5AB-ECD41B3FE75D}" type="presOf" srcId="{93DBF28B-A242-471D-88EB-7838B4C3C302}" destId="{38D9C663-06B9-4D00-9CF5-9F7D0F35477A}" srcOrd="0" destOrd="0" presId="urn:microsoft.com/office/officeart/2005/8/layout/hChevron3"/>
    <dgm:cxn modelId="{943C25F0-1F22-40DA-8324-573FA14330A4}" type="presOf" srcId="{63F68FDB-F8A2-483A-B5C9-306D4E930464}" destId="{9AE22BDB-F7E7-4778-BBF4-2345BB42D26D}" srcOrd="0" destOrd="0" presId="urn:microsoft.com/office/officeart/2005/8/layout/hChevron3"/>
    <dgm:cxn modelId="{8E72E50A-FE13-40B8-AB12-EB6B207BDE32}" type="presParOf" srcId="{9AE22BDB-F7E7-4778-BBF4-2345BB42D26D}" destId="{F2232190-97BE-448C-9B9B-E0802084B112}" srcOrd="0" destOrd="0" presId="urn:microsoft.com/office/officeart/2005/8/layout/hChevron3"/>
    <dgm:cxn modelId="{BEE7ABAB-6FA1-42E0-92E7-56D5F59A28A7}" type="presParOf" srcId="{9AE22BDB-F7E7-4778-BBF4-2345BB42D26D}" destId="{EC444C69-99CC-4E72-8CDB-6917EC64473D}" srcOrd="1" destOrd="0" presId="urn:microsoft.com/office/officeart/2005/8/layout/hChevron3"/>
    <dgm:cxn modelId="{13AA6F85-6186-4ACE-B61D-DD1FBBA7F478}" type="presParOf" srcId="{9AE22BDB-F7E7-4778-BBF4-2345BB42D26D}" destId="{38D9C663-06B9-4D00-9CF5-9F7D0F35477A}" srcOrd="2" destOrd="0" presId="urn:microsoft.com/office/officeart/2005/8/layout/hChevron3"/>
    <dgm:cxn modelId="{2E5F45D1-C07C-45B6-99A4-337B0A477687}" type="presParOf" srcId="{9AE22BDB-F7E7-4778-BBF4-2345BB42D26D}" destId="{91ADA1DA-1BF9-4F18-AAA8-9142C7CED006}" srcOrd="3" destOrd="0" presId="urn:microsoft.com/office/officeart/2005/8/layout/hChevron3"/>
    <dgm:cxn modelId="{431DFD64-28BA-4D4F-BB82-10ADF0E87AF4}" type="presParOf" srcId="{9AE22BDB-F7E7-4778-BBF4-2345BB42D26D}" destId="{26BAA4A7-9547-408D-8BC0-D47F0E1F68E3}" srcOrd="4" destOrd="0" presId="urn:microsoft.com/office/officeart/2005/8/layout/hChevron3"/>
  </dgm:cxnLst>
  <dgm:bg/>
  <dgm:whole>
    <a:ln>
      <a:solidFill>
        <a:srgbClr val="C00000"/>
      </a:solidFill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2232190-97BE-448C-9B9B-E0802084B112}">
      <dsp:nvSpPr>
        <dsp:cNvPr id="0" name=""/>
        <dsp:cNvSpPr/>
      </dsp:nvSpPr>
      <dsp:spPr>
        <a:xfrm>
          <a:off x="4420" y="262836"/>
          <a:ext cx="3865215" cy="3092172"/>
        </a:xfrm>
        <a:prstGeom prst="homePlate">
          <a:avLst>
            <a:gd name="adj" fmla="val 25000"/>
          </a:avLst>
        </a:prstGeom>
        <a:solidFill>
          <a:schemeClr val="accent3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6356" tIns="91440" rIns="545425" bIns="9144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/>
            <a:t>Financial assurance</a:t>
          </a:r>
        </a:p>
      </dsp:txBody>
      <dsp:txXfrm>
        <a:off x="4420" y="262836"/>
        <a:ext cx="3478694" cy="3092172"/>
      </dsp:txXfrm>
    </dsp:sp>
    <dsp:sp modelId="{38D9C663-06B9-4D00-9CF5-9F7D0F35477A}">
      <dsp:nvSpPr>
        <dsp:cNvPr id="0" name=""/>
        <dsp:cNvSpPr/>
      </dsp:nvSpPr>
      <dsp:spPr>
        <a:xfrm>
          <a:off x="3096592" y="262836"/>
          <a:ext cx="3865215" cy="3092172"/>
        </a:xfrm>
        <a:prstGeom prst="chevron">
          <a:avLst>
            <a:gd name="adj" fmla="val 25000"/>
          </a:avLst>
        </a:prstGeom>
        <a:solidFill>
          <a:schemeClr val="accent3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6356" tIns="91440" rIns="136356" bIns="9144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/>
            <a:t>From one party to another</a:t>
          </a:r>
        </a:p>
      </dsp:txBody>
      <dsp:txXfrm>
        <a:off x="3869635" y="262836"/>
        <a:ext cx="2319129" cy="3092172"/>
      </dsp:txXfrm>
    </dsp:sp>
    <dsp:sp modelId="{26BAA4A7-9547-408D-8BC0-D47F0E1F68E3}">
      <dsp:nvSpPr>
        <dsp:cNvPr id="0" name=""/>
        <dsp:cNvSpPr/>
      </dsp:nvSpPr>
      <dsp:spPr>
        <a:xfrm>
          <a:off x="6188764" y="262836"/>
          <a:ext cx="3865215" cy="3092172"/>
        </a:xfrm>
        <a:prstGeom prst="chevron">
          <a:avLst>
            <a:gd name="adj" fmla="val 25000"/>
          </a:avLst>
        </a:prstGeom>
        <a:solidFill>
          <a:schemeClr val="accent3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6356" tIns="91440" rIns="136356" bIns="91440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/>
            <a:t>Guarantee</a:t>
          </a: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800" kern="1200" dirty="0"/>
            <a:t>Protects project owners</a:t>
          </a: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800" kern="1200" dirty="0"/>
            <a:t>Completion as agreed</a:t>
          </a:r>
        </a:p>
      </dsp:txBody>
      <dsp:txXfrm>
        <a:off x="6961807" y="262836"/>
        <a:ext cx="2319129" cy="3092172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2232190-97BE-448C-9B9B-E0802084B112}">
      <dsp:nvSpPr>
        <dsp:cNvPr id="0" name=""/>
        <dsp:cNvSpPr/>
      </dsp:nvSpPr>
      <dsp:spPr>
        <a:xfrm>
          <a:off x="4420" y="262836"/>
          <a:ext cx="3865215" cy="3092172"/>
        </a:xfrm>
        <a:prstGeom prst="homePlate">
          <a:avLst>
            <a:gd name="adj" fmla="val 25000"/>
          </a:avLst>
        </a:prstGeom>
        <a:solidFill>
          <a:schemeClr val="accent4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6356" tIns="76200" rIns="545425" bIns="762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/>
            <a:t>Utility facility conflicts with construction</a:t>
          </a:r>
        </a:p>
      </dsp:txBody>
      <dsp:txXfrm>
        <a:off x="4420" y="262836"/>
        <a:ext cx="3478694" cy="3092172"/>
      </dsp:txXfrm>
    </dsp:sp>
    <dsp:sp modelId="{38D9C663-06B9-4D00-9CF5-9F7D0F35477A}">
      <dsp:nvSpPr>
        <dsp:cNvPr id="0" name=""/>
        <dsp:cNvSpPr/>
      </dsp:nvSpPr>
      <dsp:spPr>
        <a:xfrm>
          <a:off x="3096592" y="262836"/>
          <a:ext cx="3865215" cy="3092172"/>
        </a:xfrm>
        <a:prstGeom prst="chevron">
          <a:avLst>
            <a:gd name="adj" fmla="val 25000"/>
          </a:avLst>
        </a:prstGeom>
        <a:solidFill>
          <a:schemeClr val="accent4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6356" tIns="76200" rIns="136356" bIns="762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/>
            <a:t>Identified during construction</a:t>
          </a:r>
        </a:p>
      </dsp:txBody>
      <dsp:txXfrm>
        <a:off x="3869635" y="262836"/>
        <a:ext cx="2319129" cy="3092172"/>
      </dsp:txXfrm>
    </dsp:sp>
    <dsp:sp modelId="{26BAA4A7-9547-408D-8BC0-D47F0E1F68E3}">
      <dsp:nvSpPr>
        <dsp:cNvPr id="0" name=""/>
        <dsp:cNvSpPr/>
      </dsp:nvSpPr>
      <dsp:spPr>
        <a:xfrm>
          <a:off x="6188764" y="262836"/>
          <a:ext cx="3865215" cy="3092172"/>
        </a:xfrm>
        <a:prstGeom prst="chevron">
          <a:avLst>
            <a:gd name="adj" fmla="val 25000"/>
          </a:avLst>
        </a:prstGeom>
        <a:solidFill>
          <a:schemeClr val="accent4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6356" tIns="76200" rIns="136356" bIns="762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/>
            <a:t>Interferes</a:t>
          </a:r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300" kern="1200" dirty="0"/>
            <a:t>With progress of the DOT contractor</a:t>
          </a:r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300" kern="1200" dirty="0"/>
            <a:t>Stops construction</a:t>
          </a:r>
        </a:p>
      </dsp:txBody>
      <dsp:txXfrm>
        <a:off x="6961807" y="262836"/>
        <a:ext cx="2319129" cy="3092172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2232190-97BE-448C-9B9B-E0802084B112}">
      <dsp:nvSpPr>
        <dsp:cNvPr id="0" name=""/>
        <dsp:cNvSpPr/>
      </dsp:nvSpPr>
      <dsp:spPr>
        <a:xfrm>
          <a:off x="4420" y="262836"/>
          <a:ext cx="3865215" cy="3092172"/>
        </a:xfrm>
        <a:prstGeom prst="homePlate">
          <a:avLst>
            <a:gd name="adj" fmla="val 25000"/>
          </a:avLst>
        </a:prstGeom>
        <a:solidFill>
          <a:schemeClr val="accent4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6356" tIns="81280" rIns="545425" bIns="8128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RCE notifies utility company of obstruction</a:t>
          </a:r>
          <a:br>
            <a:rPr lang="en-US" sz="3200" kern="1200" dirty="0"/>
          </a:br>
          <a:r>
            <a:rPr lang="en-US" sz="3200" kern="1200" dirty="0"/>
            <a:t>(1 day to provide plan to resolve)</a:t>
          </a:r>
        </a:p>
      </dsp:txBody>
      <dsp:txXfrm>
        <a:off x="4420" y="262836"/>
        <a:ext cx="3478694" cy="3092172"/>
      </dsp:txXfrm>
    </dsp:sp>
    <dsp:sp modelId="{38D9C663-06B9-4D00-9CF5-9F7D0F35477A}">
      <dsp:nvSpPr>
        <dsp:cNvPr id="0" name=""/>
        <dsp:cNvSpPr/>
      </dsp:nvSpPr>
      <dsp:spPr>
        <a:xfrm>
          <a:off x="3096592" y="262836"/>
          <a:ext cx="3865215" cy="3092172"/>
        </a:xfrm>
        <a:prstGeom prst="chevron">
          <a:avLst>
            <a:gd name="adj" fmla="val 25000"/>
          </a:avLst>
        </a:prstGeom>
        <a:solidFill>
          <a:schemeClr val="accent4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6356" tIns="81280" rIns="136356" bIns="8128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Relocation to be completed within 5 days</a:t>
          </a:r>
        </a:p>
      </dsp:txBody>
      <dsp:txXfrm>
        <a:off x="3869635" y="262836"/>
        <a:ext cx="2319129" cy="3092172"/>
      </dsp:txXfrm>
    </dsp:sp>
    <dsp:sp modelId="{26BAA4A7-9547-408D-8BC0-D47F0E1F68E3}">
      <dsp:nvSpPr>
        <dsp:cNvPr id="0" name=""/>
        <dsp:cNvSpPr/>
      </dsp:nvSpPr>
      <dsp:spPr>
        <a:xfrm>
          <a:off x="6188764" y="262836"/>
          <a:ext cx="3865215" cy="3092172"/>
        </a:xfrm>
        <a:prstGeom prst="chevron">
          <a:avLst>
            <a:gd name="adj" fmla="val 25000"/>
          </a:avLst>
        </a:prstGeom>
        <a:solidFill>
          <a:schemeClr val="accent4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6356" tIns="81280" rIns="136356" bIns="8128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DOT review plan</a:t>
          </a:r>
        </a:p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500" kern="1200" dirty="0"/>
            <a:t>Approve</a:t>
          </a:r>
        </a:p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500" kern="1200" dirty="0"/>
            <a:t>1 day</a:t>
          </a:r>
        </a:p>
      </dsp:txBody>
      <dsp:txXfrm>
        <a:off x="6961807" y="262836"/>
        <a:ext cx="2319129" cy="3092172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2232190-97BE-448C-9B9B-E0802084B112}">
      <dsp:nvSpPr>
        <dsp:cNvPr id="0" name=""/>
        <dsp:cNvSpPr/>
      </dsp:nvSpPr>
      <dsp:spPr>
        <a:xfrm>
          <a:off x="4420" y="262836"/>
          <a:ext cx="3865215" cy="3092172"/>
        </a:xfrm>
        <a:prstGeom prst="homePlate">
          <a:avLst>
            <a:gd name="adj" fmla="val 25000"/>
          </a:avLst>
        </a:prstGeom>
        <a:solidFill>
          <a:schemeClr val="accent4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6356" tIns="68580" rIns="545425" bIns="6858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DOT approves utility company’s resolution plan</a:t>
          </a:r>
        </a:p>
      </dsp:txBody>
      <dsp:txXfrm>
        <a:off x="4420" y="262836"/>
        <a:ext cx="3478694" cy="3092172"/>
      </dsp:txXfrm>
    </dsp:sp>
    <dsp:sp modelId="{38D9C663-06B9-4D00-9CF5-9F7D0F35477A}">
      <dsp:nvSpPr>
        <dsp:cNvPr id="0" name=""/>
        <dsp:cNvSpPr/>
      </dsp:nvSpPr>
      <dsp:spPr>
        <a:xfrm>
          <a:off x="3096592" y="262836"/>
          <a:ext cx="3865215" cy="3092172"/>
        </a:xfrm>
        <a:prstGeom prst="chevron">
          <a:avLst>
            <a:gd name="adj" fmla="val 25000"/>
          </a:avLst>
        </a:prstGeom>
        <a:solidFill>
          <a:schemeClr val="accent4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6356" tIns="68580" rIns="136356" bIns="6858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A new permit may be required</a:t>
          </a:r>
        </a:p>
      </dsp:txBody>
      <dsp:txXfrm>
        <a:off x="3869635" y="262836"/>
        <a:ext cx="2319129" cy="3092172"/>
      </dsp:txXfrm>
    </dsp:sp>
    <dsp:sp modelId="{26BAA4A7-9547-408D-8BC0-D47F0E1F68E3}">
      <dsp:nvSpPr>
        <dsp:cNvPr id="0" name=""/>
        <dsp:cNvSpPr/>
      </dsp:nvSpPr>
      <dsp:spPr>
        <a:xfrm>
          <a:off x="6188764" y="262836"/>
          <a:ext cx="3865215" cy="3092172"/>
        </a:xfrm>
        <a:prstGeom prst="chevron">
          <a:avLst>
            <a:gd name="adj" fmla="val 25000"/>
          </a:avLst>
        </a:prstGeom>
        <a:solidFill>
          <a:schemeClr val="accent4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6356" tIns="68580" rIns="136356" bIns="6858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Utility company performs resolution work</a:t>
          </a: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100" kern="1200" dirty="0"/>
            <a:t>Notifies DOT when complete</a:t>
          </a:r>
        </a:p>
      </dsp:txBody>
      <dsp:txXfrm>
        <a:off x="6961807" y="262836"/>
        <a:ext cx="2319129" cy="3092172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2232190-97BE-448C-9B9B-E0802084B112}">
      <dsp:nvSpPr>
        <dsp:cNvPr id="0" name=""/>
        <dsp:cNvSpPr/>
      </dsp:nvSpPr>
      <dsp:spPr>
        <a:xfrm>
          <a:off x="4420" y="262836"/>
          <a:ext cx="3865215" cy="3092172"/>
        </a:xfrm>
        <a:prstGeom prst="homePlate">
          <a:avLst>
            <a:gd name="adj" fmla="val 25000"/>
          </a:avLst>
        </a:prstGeom>
        <a:solidFill>
          <a:schemeClr val="accent4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6356" tIns="76200" rIns="545425" bIns="762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/>
            <a:t>Utility company doesn’t resolve</a:t>
          </a:r>
        </a:p>
      </dsp:txBody>
      <dsp:txXfrm>
        <a:off x="4420" y="262836"/>
        <a:ext cx="3478694" cy="3092172"/>
      </dsp:txXfrm>
    </dsp:sp>
    <dsp:sp modelId="{38D9C663-06B9-4D00-9CF5-9F7D0F35477A}">
      <dsp:nvSpPr>
        <dsp:cNvPr id="0" name=""/>
        <dsp:cNvSpPr/>
      </dsp:nvSpPr>
      <dsp:spPr>
        <a:xfrm>
          <a:off x="3096592" y="262836"/>
          <a:ext cx="3865215" cy="3092172"/>
        </a:xfrm>
        <a:prstGeom prst="chevron">
          <a:avLst>
            <a:gd name="adj" fmla="val 25000"/>
          </a:avLst>
        </a:prstGeom>
        <a:solidFill>
          <a:schemeClr val="accent4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6356" tIns="76200" rIns="136356" bIns="762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/>
            <a:t>Legally permitted?</a:t>
          </a:r>
        </a:p>
      </dsp:txBody>
      <dsp:txXfrm>
        <a:off x="3869635" y="262836"/>
        <a:ext cx="2319129" cy="3092172"/>
      </dsp:txXfrm>
    </dsp:sp>
    <dsp:sp modelId="{26BAA4A7-9547-408D-8BC0-D47F0E1F68E3}">
      <dsp:nvSpPr>
        <dsp:cNvPr id="0" name=""/>
        <dsp:cNvSpPr/>
      </dsp:nvSpPr>
      <dsp:spPr>
        <a:xfrm>
          <a:off x="6188764" y="262836"/>
          <a:ext cx="3865215" cy="3092172"/>
        </a:xfrm>
        <a:prstGeom prst="chevron">
          <a:avLst>
            <a:gd name="adj" fmla="val 25000"/>
          </a:avLst>
        </a:prstGeom>
        <a:solidFill>
          <a:schemeClr val="accent4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6356" tIns="76200" rIns="136356" bIns="762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/>
            <a:t>DOT contractor willing to remove?</a:t>
          </a:r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300" kern="1200" dirty="0"/>
            <a:t>Performs work and bills DOT</a:t>
          </a:r>
        </a:p>
      </dsp:txBody>
      <dsp:txXfrm>
        <a:off x="6961807" y="262836"/>
        <a:ext cx="2319129" cy="3092172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2232190-97BE-448C-9B9B-E0802084B112}">
      <dsp:nvSpPr>
        <dsp:cNvPr id="0" name=""/>
        <dsp:cNvSpPr/>
      </dsp:nvSpPr>
      <dsp:spPr>
        <a:xfrm>
          <a:off x="4420" y="262836"/>
          <a:ext cx="3865215" cy="3092172"/>
        </a:xfrm>
        <a:prstGeom prst="homePlate">
          <a:avLst>
            <a:gd name="adj" fmla="val 25000"/>
          </a:avLst>
        </a:prstGeom>
        <a:solidFill>
          <a:schemeClr val="accent4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6356" tIns="78740" rIns="545425" bIns="7874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dirty="0"/>
            <a:t>DOT contractor NOT willing to remove</a:t>
          </a:r>
        </a:p>
      </dsp:txBody>
      <dsp:txXfrm>
        <a:off x="4420" y="262836"/>
        <a:ext cx="3478694" cy="3092172"/>
      </dsp:txXfrm>
    </dsp:sp>
    <dsp:sp modelId="{38D9C663-06B9-4D00-9CF5-9F7D0F35477A}">
      <dsp:nvSpPr>
        <dsp:cNvPr id="0" name=""/>
        <dsp:cNvSpPr/>
      </dsp:nvSpPr>
      <dsp:spPr>
        <a:xfrm>
          <a:off x="3096592" y="262836"/>
          <a:ext cx="3865215" cy="3092172"/>
        </a:xfrm>
        <a:prstGeom prst="chevron">
          <a:avLst>
            <a:gd name="adj" fmla="val 25000"/>
          </a:avLst>
        </a:prstGeom>
        <a:solidFill>
          <a:schemeClr val="accent4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6356" tIns="78740" rIns="136356" bIns="7874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dirty="0"/>
            <a:t>Issue STOP order until utility resolves</a:t>
          </a:r>
        </a:p>
      </dsp:txBody>
      <dsp:txXfrm>
        <a:off x="3869635" y="262836"/>
        <a:ext cx="2319129" cy="3092172"/>
      </dsp:txXfrm>
    </dsp:sp>
    <dsp:sp modelId="{26BAA4A7-9547-408D-8BC0-D47F0E1F68E3}">
      <dsp:nvSpPr>
        <dsp:cNvPr id="0" name=""/>
        <dsp:cNvSpPr/>
      </dsp:nvSpPr>
      <dsp:spPr>
        <a:xfrm>
          <a:off x="6188764" y="262836"/>
          <a:ext cx="3865215" cy="3092172"/>
        </a:xfrm>
        <a:prstGeom prst="chevron">
          <a:avLst>
            <a:gd name="adj" fmla="val 25000"/>
          </a:avLst>
        </a:prstGeom>
        <a:solidFill>
          <a:schemeClr val="accent4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6356" tIns="78740" rIns="136356" bIns="7874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dirty="0"/>
            <a:t>STOP ORDER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 dirty="0"/>
            <a:t>DOT halts All permit processing by utility for entire state</a:t>
          </a:r>
        </a:p>
      </dsp:txBody>
      <dsp:txXfrm>
        <a:off x="6961807" y="262836"/>
        <a:ext cx="2319129" cy="3092172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2232190-97BE-448C-9B9B-E0802084B112}">
      <dsp:nvSpPr>
        <dsp:cNvPr id="0" name=""/>
        <dsp:cNvSpPr/>
      </dsp:nvSpPr>
      <dsp:spPr>
        <a:xfrm>
          <a:off x="4420" y="262836"/>
          <a:ext cx="3865215" cy="3092172"/>
        </a:xfrm>
        <a:prstGeom prst="homePlate">
          <a:avLst>
            <a:gd name="adj" fmla="val 25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6356" tIns="76200" rIns="545425" bIns="762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/>
            <a:t>Any time a utility company plans to locate facilities within the highway right of way</a:t>
          </a:r>
        </a:p>
      </dsp:txBody>
      <dsp:txXfrm>
        <a:off x="4420" y="262836"/>
        <a:ext cx="3478694" cy="3092172"/>
      </dsp:txXfrm>
    </dsp:sp>
    <dsp:sp modelId="{38D9C663-06B9-4D00-9CF5-9F7D0F35477A}">
      <dsp:nvSpPr>
        <dsp:cNvPr id="0" name=""/>
        <dsp:cNvSpPr/>
      </dsp:nvSpPr>
      <dsp:spPr>
        <a:xfrm>
          <a:off x="3096592" y="262836"/>
          <a:ext cx="3865215" cy="3092172"/>
        </a:xfrm>
        <a:prstGeom prst="chevron">
          <a:avLst>
            <a:gd name="adj" fmla="val 25000"/>
          </a:avLst>
        </a:prstGeom>
        <a:solidFill>
          <a:schemeClr val="accent5">
            <a:hueOff val="-51599"/>
            <a:satOff val="-2008"/>
            <a:lumOff val="-16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6356" tIns="76200" rIns="136356" bIns="762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/>
            <a:t>New installations</a:t>
          </a:r>
        </a:p>
      </dsp:txBody>
      <dsp:txXfrm>
        <a:off x="3869635" y="262836"/>
        <a:ext cx="2319129" cy="3092172"/>
      </dsp:txXfrm>
    </dsp:sp>
    <dsp:sp modelId="{26BAA4A7-9547-408D-8BC0-D47F0E1F68E3}">
      <dsp:nvSpPr>
        <dsp:cNvPr id="0" name=""/>
        <dsp:cNvSpPr/>
      </dsp:nvSpPr>
      <dsp:spPr>
        <a:xfrm>
          <a:off x="6188764" y="262836"/>
          <a:ext cx="3865215" cy="3092172"/>
        </a:xfrm>
        <a:prstGeom prst="chevron">
          <a:avLst>
            <a:gd name="adj" fmla="val 25000"/>
          </a:avLst>
        </a:prstGeom>
        <a:solidFill>
          <a:schemeClr val="accent5">
            <a:hueOff val="-103197"/>
            <a:satOff val="-4015"/>
            <a:lumOff val="-3353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6356" tIns="76200" rIns="136356" bIns="762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/>
            <a:t>Upgrades</a:t>
          </a:r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300" kern="1200" dirty="0"/>
            <a:t>overhead changed to underground</a:t>
          </a:r>
        </a:p>
      </dsp:txBody>
      <dsp:txXfrm>
        <a:off x="6961807" y="262836"/>
        <a:ext cx="2319129" cy="3092172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2232190-97BE-448C-9B9B-E0802084B112}">
      <dsp:nvSpPr>
        <dsp:cNvPr id="0" name=""/>
        <dsp:cNvSpPr/>
      </dsp:nvSpPr>
      <dsp:spPr>
        <a:xfrm>
          <a:off x="4420" y="262836"/>
          <a:ext cx="3865215" cy="3092172"/>
        </a:xfrm>
        <a:prstGeom prst="homePlate">
          <a:avLst>
            <a:gd name="adj" fmla="val 25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6356" tIns="73660" rIns="545425" bIns="7366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/>
            <a:t>Any time someone wants to work within the highway right of way</a:t>
          </a:r>
        </a:p>
      </dsp:txBody>
      <dsp:txXfrm>
        <a:off x="4420" y="262836"/>
        <a:ext cx="3478694" cy="3092172"/>
      </dsp:txXfrm>
    </dsp:sp>
    <dsp:sp modelId="{38D9C663-06B9-4D00-9CF5-9F7D0F35477A}">
      <dsp:nvSpPr>
        <dsp:cNvPr id="0" name=""/>
        <dsp:cNvSpPr/>
      </dsp:nvSpPr>
      <dsp:spPr>
        <a:xfrm>
          <a:off x="3096592" y="262836"/>
          <a:ext cx="3865215" cy="3092172"/>
        </a:xfrm>
        <a:prstGeom prst="chevron">
          <a:avLst>
            <a:gd name="adj" fmla="val 25000"/>
          </a:avLst>
        </a:prstGeom>
        <a:solidFill>
          <a:schemeClr val="accent5">
            <a:hueOff val="-51599"/>
            <a:satOff val="-2008"/>
            <a:lumOff val="-16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6356" tIns="73660" rIns="136356" bIns="7366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/>
            <a:t>Traffic impacts; lane closures</a:t>
          </a:r>
        </a:p>
      </dsp:txBody>
      <dsp:txXfrm>
        <a:off x="3869635" y="262836"/>
        <a:ext cx="2319129" cy="3092172"/>
      </dsp:txXfrm>
    </dsp:sp>
    <dsp:sp modelId="{26BAA4A7-9547-408D-8BC0-D47F0E1F68E3}">
      <dsp:nvSpPr>
        <dsp:cNvPr id="0" name=""/>
        <dsp:cNvSpPr/>
      </dsp:nvSpPr>
      <dsp:spPr>
        <a:xfrm>
          <a:off x="6188764" y="262836"/>
          <a:ext cx="3865215" cy="3092172"/>
        </a:xfrm>
        <a:prstGeom prst="chevron">
          <a:avLst>
            <a:gd name="adj" fmla="val 25000"/>
          </a:avLst>
        </a:prstGeom>
        <a:solidFill>
          <a:schemeClr val="accent5">
            <a:hueOff val="-103197"/>
            <a:satOff val="-4015"/>
            <a:lumOff val="-3353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6356" tIns="73660" rIns="136356" bIns="7366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/>
            <a:t>Maintenance</a:t>
          </a:r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300" kern="1200" dirty="0"/>
            <a:t>No upgrade to facility</a:t>
          </a:r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300" kern="1200" dirty="0"/>
            <a:t>Type or size</a:t>
          </a:r>
        </a:p>
      </dsp:txBody>
      <dsp:txXfrm>
        <a:off x="6961807" y="262836"/>
        <a:ext cx="2319129" cy="309217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2232190-97BE-448C-9B9B-E0802084B112}">
      <dsp:nvSpPr>
        <dsp:cNvPr id="0" name=""/>
        <dsp:cNvSpPr/>
      </dsp:nvSpPr>
      <dsp:spPr>
        <a:xfrm>
          <a:off x="4420" y="262836"/>
          <a:ext cx="3865215" cy="3092172"/>
        </a:xfrm>
        <a:prstGeom prst="homePlate">
          <a:avLst>
            <a:gd name="adj" fmla="val 25000"/>
          </a:avLst>
        </a:prstGeom>
        <a:solidFill>
          <a:schemeClr val="accent3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6356" tIns="76200" rIns="545425" bIns="762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/>
            <a:t>Permitted work being done as part of a DOT project (relocation or adjustment)</a:t>
          </a:r>
        </a:p>
      </dsp:txBody>
      <dsp:txXfrm>
        <a:off x="4420" y="262836"/>
        <a:ext cx="3478694" cy="3092172"/>
      </dsp:txXfrm>
    </dsp:sp>
    <dsp:sp modelId="{38D9C663-06B9-4D00-9CF5-9F7D0F35477A}">
      <dsp:nvSpPr>
        <dsp:cNvPr id="0" name=""/>
        <dsp:cNvSpPr/>
      </dsp:nvSpPr>
      <dsp:spPr>
        <a:xfrm>
          <a:off x="3096592" y="262836"/>
          <a:ext cx="3865215" cy="3092172"/>
        </a:xfrm>
        <a:prstGeom prst="chevron">
          <a:avLst>
            <a:gd name="adj" fmla="val 25000"/>
          </a:avLst>
        </a:prstGeom>
        <a:solidFill>
          <a:schemeClr val="accent3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6356" tIns="76200" rIns="136356" bIns="762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/>
            <a:t>History of performance problems</a:t>
          </a:r>
        </a:p>
      </dsp:txBody>
      <dsp:txXfrm>
        <a:off x="3869635" y="262836"/>
        <a:ext cx="2319129" cy="3092172"/>
      </dsp:txXfrm>
    </dsp:sp>
    <dsp:sp modelId="{26BAA4A7-9547-408D-8BC0-D47F0E1F68E3}">
      <dsp:nvSpPr>
        <dsp:cNvPr id="0" name=""/>
        <dsp:cNvSpPr/>
      </dsp:nvSpPr>
      <dsp:spPr>
        <a:xfrm>
          <a:off x="6188764" y="262836"/>
          <a:ext cx="3865215" cy="3092172"/>
        </a:xfrm>
        <a:prstGeom prst="chevron">
          <a:avLst>
            <a:gd name="adj" fmla="val 25000"/>
          </a:avLst>
        </a:prstGeom>
        <a:solidFill>
          <a:schemeClr val="accent3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6356" tIns="76200" rIns="136356" bIns="762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/>
            <a:t>Installation conditions</a:t>
          </a:r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300" kern="1200" dirty="0"/>
            <a:t>Unusual installation</a:t>
          </a:r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300" kern="1200" dirty="0"/>
            <a:t>Abnormal site</a:t>
          </a:r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300" kern="1200" dirty="0"/>
            <a:t>Freeway</a:t>
          </a:r>
        </a:p>
      </dsp:txBody>
      <dsp:txXfrm>
        <a:off x="6961807" y="262836"/>
        <a:ext cx="2319129" cy="309217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2232190-97BE-448C-9B9B-E0802084B112}">
      <dsp:nvSpPr>
        <dsp:cNvPr id="0" name=""/>
        <dsp:cNvSpPr/>
      </dsp:nvSpPr>
      <dsp:spPr>
        <a:xfrm>
          <a:off x="4420" y="262836"/>
          <a:ext cx="3865215" cy="3092172"/>
        </a:xfrm>
        <a:prstGeom prst="homePlate">
          <a:avLst>
            <a:gd name="adj" fmla="val 25000"/>
          </a:avLst>
        </a:prstGeom>
        <a:solidFill>
          <a:schemeClr val="accent3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6356" tIns="81280" rIns="545425" bIns="8128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EOT informs utility company of bond requirements</a:t>
          </a:r>
        </a:p>
      </dsp:txBody>
      <dsp:txXfrm>
        <a:off x="4420" y="262836"/>
        <a:ext cx="3478694" cy="3092172"/>
      </dsp:txXfrm>
    </dsp:sp>
    <dsp:sp modelId="{38D9C663-06B9-4D00-9CF5-9F7D0F35477A}">
      <dsp:nvSpPr>
        <dsp:cNvPr id="0" name=""/>
        <dsp:cNvSpPr/>
      </dsp:nvSpPr>
      <dsp:spPr>
        <a:xfrm>
          <a:off x="3096592" y="262836"/>
          <a:ext cx="3865215" cy="3092172"/>
        </a:xfrm>
        <a:prstGeom prst="chevron">
          <a:avLst>
            <a:gd name="adj" fmla="val 25000"/>
          </a:avLst>
        </a:prstGeom>
        <a:solidFill>
          <a:schemeClr val="accent3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6356" tIns="81280" rIns="136356" bIns="8128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Utility company obtains bond from surety company</a:t>
          </a:r>
        </a:p>
      </dsp:txBody>
      <dsp:txXfrm>
        <a:off x="3869635" y="262836"/>
        <a:ext cx="2319129" cy="3092172"/>
      </dsp:txXfrm>
    </dsp:sp>
    <dsp:sp modelId="{26BAA4A7-9547-408D-8BC0-D47F0E1F68E3}">
      <dsp:nvSpPr>
        <dsp:cNvPr id="0" name=""/>
        <dsp:cNvSpPr/>
      </dsp:nvSpPr>
      <dsp:spPr>
        <a:xfrm>
          <a:off x="6188764" y="262836"/>
          <a:ext cx="3865215" cy="3092172"/>
        </a:xfrm>
        <a:prstGeom prst="chevron">
          <a:avLst>
            <a:gd name="adj" fmla="val 25000"/>
          </a:avLst>
        </a:prstGeom>
        <a:solidFill>
          <a:schemeClr val="accent3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6356" tIns="81280" rIns="136356" bIns="8128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Utility sends bond to EOT</a:t>
          </a:r>
        </a:p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500" kern="1200" dirty="0"/>
            <a:t>Per installation</a:t>
          </a:r>
        </a:p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500" kern="1200" dirty="0"/>
            <a:t>Statewide</a:t>
          </a:r>
        </a:p>
      </dsp:txBody>
      <dsp:txXfrm>
        <a:off x="6961807" y="262836"/>
        <a:ext cx="2319129" cy="309217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2232190-97BE-448C-9B9B-E0802084B112}">
      <dsp:nvSpPr>
        <dsp:cNvPr id="0" name=""/>
        <dsp:cNvSpPr/>
      </dsp:nvSpPr>
      <dsp:spPr>
        <a:xfrm>
          <a:off x="4420" y="262836"/>
          <a:ext cx="3865215" cy="3092172"/>
        </a:xfrm>
        <a:prstGeom prst="homePlate">
          <a:avLst>
            <a:gd name="adj" fmla="val 25000"/>
          </a:avLst>
        </a:prstGeom>
        <a:solidFill>
          <a:schemeClr val="accent3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6356" tIns="76200" rIns="545425" bIns="762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/>
            <a:t>Utility company performs work</a:t>
          </a:r>
        </a:p>
      </dsp:txBody>
      <dsp:txXfrm>
        <a:off x="4420" y="262836"/>
        <a:ext cx="3478694" cy="3092172"/>
      </dsp:txXfrm>
    </dsp:sp>
    <dsp:sp modelId="{38D9C663-06B9-4D00-9CF5-9F7D0F35477A}">
      <dsp:nvSpPr>
        <dsp:cNvPr id="0" name=""/>
        <dsp:cNvSpPr/>
      </dsp:nvSpPr>
      <dsp:spPr>
        <a:xfrm>
          <a:off x="3096592" y="262836"/>
          <a:ext cx="3865215" cy="3092172"/>
        </a:xfrm>
        <a:prstGeom prst="chevron">
          <a:avLst>
            <a:gd name="adj" fmla="val 25000"/>
          </a:avLst>
        </a:prstGeom>
        <a:solidFill>
          <a:schemeClr val="accent3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6356" tIns="76200" rIns="136356" bIns="762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/>
            <a:t>Utility company notifies EOT when complete</a:t>
          </a:r>
        </a:p>
      </dsp:txBody>
      <dsp:txXfrm>
        <a:off x="3869635" y="262836"/>
        <a:ext cx="2319129" cy="3092172"/>
      </dsp:txXfrm>
    </dsp:sp>
    <dsp:sp modelId="{26BAA4A7-9547-408D-8BC0-D47F0E1F68E3}">
      <dsp:nvSpPr>
        <dsp:cNvPr id="0" name=""/>
        <dsp:cNvSpPr/>
      </dsp:nvSpPr>
      <dsp:spPr>
        <a:xfrm>
          <a:off x="6188764" y="262836"/>
          <a:ext cx="3865215" cy="3092172"/>
        </a:xfrm>
        <a:prstGeom prst="chevron">
          <a:avLst>
            <a:gd name="adj" fmla="val 25000"/>
          </a:avLst>
        </a:prstGeom>
        <a:solidFill>
          <a:schemeClr val="accent3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6356" tIns="76200" rIns="136356" bIns="762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/>
            <a:t>DOT</a:t>
          </a:r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300" kern="1200" dirty="0"/>
            <a:t>Inspects as necessary</a:t>
          </a:r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300" kern="1200" dirty="0"/>
            <a:t>Rework?</a:t>
          </a:r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300" kern="1200" dirty="0"/>
            <a:t>Claim/Release</a:t>
          </a:r>
        </a:p>
      </dsp:txBody>
      <dsp:txXfrm>
        <a:off x="6961807" y="262836"/>
        <a:ext cx="2319129" cy="3092172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2232190-97BE-448C-9B9B-E0802084B112}">
      <dsp:nvSpPr>
        <dsp:cNvPr id="0" name=""/>
        <dsp:cNvSpPr/>
      </dsp:nvSpPr>
      <dsp:spPr>
        <a:xfrm>
          <a:off x="4420" y="262836"/>
          <a:ext cx="3865215" cy="3092172"/>
        </a:xfrm>
        <a:prstGeom prst="homePlate">
          <a:avLst>
            <a:gd name="adj" fmla="val 25000"/>
          </a:avLst>
        </a:prstGeom>
        <a:solidFill>
          <a:schemeClr val="accent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6356" tIns="71120" rIns="545425" bIns="7112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Failure to comply with rules;</a:t>
          </a:r>
        </a:p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761 IAC 115</a:t>
          </a:r>
        </a:p>
      </dsp:txBody>
      <dsp:txXfrm>
        <a:off x="4420" y="262836"/>
        <a:ext cx="3478694" cy="3092172"/>
      </dsp:txXfrm>
    </dsp:sp>
    <dsp:sp modelId="{38D9C663-06B9-4D00-9CF5-9F7D0F35477A}">
      <dsp:nvSpPr>
        <dsp:cNvPr id="0" name=""/>
        <dsp:cNvSpPr/>
      </dsp:nvSpPr>
      <dsp:spPr>
        <a:xfrm>
          <a:off x="3096592" y="262836"/>
          <a:ext cx="3865215" cy="3092172"/>
        </a:xfrm>
        <a:prstGeom prst="chevron">
          <a:avLst>
            <a:gd name="adj" fmla="val 25000"/>
          </a:avLst>
        </a:prstGeom>
        <a:solidFill>
          <a:schemeClr val="accent2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6356" tIns="71120" rIns="136356" bIns="7112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All permitting requirements</a:t>
          </a:r>
        </a:p>
      </dsp:txBody>
      <dsp:txXfrm>
        <a:off x="3869635" y="262836"/>
        <a:ext cx="2319129" cy="3092172"/>
      </dsp:txXfrm>
    </dsp:sp>
    <dsp:sp modelId="{26BAA4A7-9547-408D-8BC0-D47F0E1F68E3}">
      <dsp:nvSpPr>
        <dsp:cNvPr id="0" name=""/>
        <dsp:cNvSpPr/>
      </dsp:nvSpPr>
      <dsp:spPr>
        <a:xfrm>
          <a:off x="6188764" y="262836"/>
          <a:ext cx="3865215" cy="3092172"/>
        </a:xfrm>
        <a:prstGeom prst="chevron">
          <a:avLst>
            <a:gd name="adj" fmla="val 25000"/>
          </a:avLst>
        </a:prstGeom>
        <a:solidFill>
          <a:schemeClr val="accent2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6356" tIns="71120" rIns="136356" bIns="7112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Project relocations</a:t>
          </a: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200" kern="1200" dirty="0"/>
            <a:t>Non-response</a:t>
          </a: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200" kern="1200" dirty="0"/>
            <a:t>No work plan</a:t>
          </a: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200" kern="1200" dirty="0"/>
            <a:t>Not following accepted work plan</a:t>
          </a:r>
        </a:p>
      </dsp:txBody>
      <dsp:txXfrm>
        <a:off x="6961807" y="262836"/>
        <a:ext cx="2319129" cy="3092172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2232190-97BE-448C-9B9B-E0802084B112}">
      <dsp:nvSpPr>
        <dsp:cNvPr id="0" name=""/>
        <dsp:cNvSpPr/>
      </dsp:nvSpPr>
      <dsp:spPr>
        <a:xfrm>
          <a:off x="4420" y="262836"/>
          <a:ext cx="3865215" cy="3092172"/>
        </a:xfrm>
        <a:prstGeom prst="homePlate">
          <a:avLst>
            <a:gd name="adj" fmla="val 25000"/>
          </a:avLst>
        </a:prstGeom>
        <a:solidFill>
          <a:schemeClr val="accent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6356" tIns="86360" rIns="545425" bIns="8636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kern="1200" dirty="0"/>
            <a:t>Non-compliance with rules;</a:t>
          </a:r>
        </a:p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kern="1200" dirty="0"/>
            <a:t>761 IAC 115</a:t>
          </a:r>
        </a:p>
      </dsp:txBody>
      <dsp:txXfrm>
        <a:off x="4420" y="262836"/>
        <a:ext cx="3478694" cy="3092172"/>
      </dsp:txXfrm>
    </dsp:sp>
    <dsp:sp modelId="{38D9C663-06B9-4D00-9CF5-9F7D0F35477A}">
      <dsp:nvSpPr>
        <dsp:cNvPr id="0" name=""/>
        <dsp:cNvSpPr/>
      </dsp:nvSpPr>
      <dsp:spPr>
        <a:xfrm>
          <a:off x="3096592" y="262836"/>
          <a:ext cx="3865215" cy="3092172"/>
        </a:xfrm>
        <a:prstGeom prst="chevron">
          <a:avLst>
            <a:gd name="adj" fmla="val 25000"/>
          </a:avLst>
        </a:prstGeom>
        <a:solidFill>
          <a:schemeClr val="accent2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6356" tIns="86360" rIns="136356" bIns="8636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kern="1200" dirty="0"/>
            <a:t>Non-responsive</a:t>
          </a:r>
        </a:p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kern="1200" dirty="0"/>
            <a:t>Improper procedures</a:t>
          </a:r>
        </a:p>
      </dsp:txBody>
      <dsp:txXfrm>
        <a:off x="3869635" y="262836"/>
        <a:ext cx="2319129" cy="3092172"/>
      </dsp:txXfrm>
    </dsp:sp>
    <dsp:sp modelId="{26BAA4A7-9547-408D-8BC0-D47F0E1F68E3}">
      <dsp:nvSpPr>
        <dsp:cNvPr id="0" name=""/>
        <dsp:cNvSpPr/>
      </dsp:nvSpPr>
      <dsp:spPr>
        <a:xfrm>
          <a:off x="6188764" y="262836"/>
          <a:ext cx="3865215" cy="3092172"/>
        </a:xfrm>
        <a:prstGeom prst="chevron">
          <a:avLst>
            <a:gd name="adj" fmla="val 25000"/>
          </a:avLst>
        </a:prstGeom>
        <a:solidFill>
          <a:schemeClr val="accent2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6356" tIns="86360" rIns="136356" bIns="86360" numCol="1" spcCol="1270" anchor="ctr" anchorCtr="0">
          <a:noAutofit/>
        </a:bodyPr>
        <a:lstStyle/>
        <a:p>
          <a:pPr marL="0" lvl="0" indent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kern="1200" dirty="0"/>
            <a:t>If project related</a:t>
          </a:r>
        </a:p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700" kern="1200" dirty="0"/>
            <a:t>Has NOT stopped construction</a:t>
          </a:r>
        </a:p>
      </dsp:txBody>
      <dsp:txXfrm>
        <a:off x="6961807" y="262836"/>
        <a:ext cx="2319129" cy="3092172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2232190-97BE-448C-9B9B-E0802084B112}">
      <dsp:nvSpPr>
        <dsp:cNvPr id="0" name=""/>
        <dsp:cNvSpPr/>
      </dsp:nvSpPr>
      <dsp:spPr>
        <a:xfrm>
          <a:off x="4420" y="262836"/>
          <a:ext cx="3865215" cy="3092172"/>
        </a:xfrm>
        <a:prstGeom prst="homePlate">
          <a:avLst>
            <a:gd name="adj" fmla="val 25000"/>
          </a:avLst>
        </a:prstGeom>
        <a:solidFill>
          <a:schemeClr val="accent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6356" tIns="71120" rIns="545425" bIns="7112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District sends Non-compliance notice to utility company (requests resolution plan within # days)</a:t>
          </a:r>
        </a:p>
      </dsp:txBody>
      <dsp:txXfrm>
        <a:off x="4420" y="262836"/>
        <a:ext cx="3478694" cy="3092172"/>
      </dsp:txXfrm>
    </dsp:sp>
    <dsp:sp modelId="{38D9C663-06B9-4D00-9CF5-9F7D0F35477A}">
      <dsp:nvSpPr>
        <dsp:cNvPr id="0" name=""/>
        <dsp:cNvSpPr/>
      </dsp:nvSpPr>
      <dsp:spPr>
        <a:xfrm>
          <a:off x="3096592" y="262836"/>
          <a:ext cx="3865215" cy="3092172"/>
        </a:xfrm>
        <a:prstGeom prst="chevron">
          <a:avLst>
            <a:gd name="adj" fmla="val 25000"/>
          </a:avLst>
        </a:prstGeom>
        <a:solidFill>
          <a:schemeClr val="accent2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6356" tIns="71120" rIns="136356" bIns="7112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Utility company responds (with resolution plan within # days)</a:t>
          </a:r>
        </a:p>
      </dsp:txBody>
      <dsp:txXfrm>
        <a:off x="3869635" y="262836"/>
        <a:ext cx="2319129" cy="3092172"/>
      </dsp:txXfrm>
    </dsp:sp>
    <dsp:sp modelId="{26BAA4A7-9547-408D-8BC0-D47F0E1F68E3}">
      <dsp:nvSpPr>
        <dsp:cNvPr id="0" name=""/>
        <dsp:cNvSpPr/>
      </dsp:nvSpPr>
      <dsp:spPr>
        <a:xfrm>
          <a:off x="6188764" y="262836"/>
          <a:ext cx="3865215" cy="3092172"/>
        </a:xfrm>
        <a:prstGeom prst="chevron">
          <a:avLst>
            <a:gd name="adj" fmla="val 25000"/>
          </a:avLst>
        </a:prstGeom>
        <a:solidFill>
          <a:schemeClr val="accent2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6356" tIns="71120" rIns="136356" bIns="7112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Resolution</a:t>
          </a: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200" kern="1200" dirty="0"/>
            <a:t>Acceptable?</a:t>
          </a: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200" kern="1200" dirty="0"/>
            <a:t>Result in an obstruction in the ROW?</a:t>
          </a:r>
        </a:p>
      </dsp:txBody>
      <dsp:txXfrm>
        <a:off x="6961807" y="262836"/>
        <a:ext cx="2319129" cy="3092172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2232190-97BE-448C-9B9B-E0802084B112}">
      <dsp:nvSpPr>
        <dsp:cNvPr id="0" name=""/>
        <dsp:cNvSpPr/>
      </dsp:nvSpPr>
      <dsp:spPr>
        <a:xfrm>
          <a:off x="4420" y="262836"/>
          <a:ext cx="3865215" cy="3092172"/>
        </a:xfrm>
        <a:prstGeom prst="homePlate">
          <a:avLst>
            <a:gd name="adj" fmla="val 25000"/>
          </a:avLst>
        </a:prstGeom>
        <a:solidFill>
          <a:schemeClr val="accent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6356" tIns="58420" rIns="545425" bIns="5842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Was this a legally permitted occupancy?</a:t>
          </a:r>
        </a:p>
      </dsp:txBody>
      <dsp:txXfrm>
        <a:off x="4420" y="262836"/>
        <a:ext cx="3478694" cy="3092172"/>
      </dsp:txXfrm>
    </dsp:sp>
    <dsp:sp modelId="{38D9C663-06B9-4D00-9CF5-9F7D0F35477A}">
      <dsp:nvSpPr>
        <dsp:cNvPr id="0" name=""/>
        <dsp:cNvSpPr/>
      </dsp:nvSpPr>
      <dsp:spPr>
        <a:xfrm>
          <a:off x="3096592" y="262836"/>
          <a:ext cx="3865215" cy="3092172"/>
        </a:xfrm>
        <a:prstGeom prst="chevron">
          <a:avLst>
            <a:gd name="adj" fmla="val 25000"/>
          </a:avLst>
        </a:prstGeom>
        <a:solidFill>
          <a:schemeClr val="accent2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6356" tIns="58420" rIns="136356" bIns="5842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Yes: Revocation of permit/notice to remove obstruction</a:t>
          </a:r>
        </a:p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No: Notice to remove obstruction</a:t>
          </a:r>
        </a:p>
      </dsp:txBody>
      <dsp:txXfrm>
        <a:off x="3869635" y="262836"/>
        <a:ext cx="2319129" cy="3092172"/>
      </dsp:txXfrm>
    </dsp:sp>
    <dsp:sp modelId="{26BAA4A7-9547-408D-8BC0-D47F0E1F68E3}">
      <dsp:nvSpPr>
        <dsp:cNvPr id="0" name=""/>
        <dsp:cNvSpPr/>
      </dsp:nvSpPr>
      <dsp:spPr>
        <a:xfrm>
          <a:off x="6188764" y="262836"/>
          <a:ext cx="3865215" cy="3092172"/>
        </a:xfrm>
        <a:prstGeom prst="chevron">
          <a:avLst>
            <a:gd name="adj" fmla="val 25000"/>
          </a:avLst>
        </a:prstGeom>
        <a:solidFill>
          <a:schemeClr val="accent2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6356" tIns="58420" rIns="136356" bIns="5842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Require a new permit?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Utility requests new permit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Utility proceeds with resolution within # days</a:t>
          </a:r>
        </a:p>
      </dsp:txBody>
      <dsp:txXfrm>
        <a:off x="6961807" y="262836"/>
        <a:ext cx="2319129" cy="3092172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2232190-97BE-448C-9B9B-E0802084B112}">
      <dsp:nvSpPr>
        <dsp:cNvPr id="0" name=""/>
        <dsp:cNvSpPr/>
      </dsp:nvSpPr>
      <dsp:spPr>
        <a:xfrm>
          <a:off x="4420" y="262836"/>
          <a:ext cx="3865215" cy="3092172"/>
        </a:xfrm>
        <a:prstGeom prst="homePlate">
          <a:avLst>
            <a:gd name="adj" fmla="val 25000"/>
          </a:avLst>
        </a:prstGeom>
        <a:solidFill>
          <a:schemeClr val="accent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6356" tIns="78740" rIns="545425" bIns="7874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dirty="0"/>
            <a:t>Utility doesn’t respond with resolution within # days</a:t>
          </a:r>
        </a:p>
      </dsp:txBody>
      <dsp:txXfrm>
        <a:off x="4420" y="262836"/>
        <a:ext cx="3478694" cy="3092172"/>
      </dsp:txXfrm>
    </dsp:sp>
    <dsp:sp modelId="{38D9C663-06B9-4D00-9CF5-9F7D0F35477A}">
      <dsp:nvSpPr>
        <dsp:cNvPr id="0" name=""/>
        <dsp:cNvSpPr/>
      </dsp:nvSpPr>
      <dsp:spPr>
        <a:xfrm>
          <a:off x="3096592" y="262836"/>
          <a:ext cx="3865215" cy="3092172"/>
        </a:xfrm>
        <a:prstGeom prst="chevron">
          <a:avLst>
            <a:gd name="adj" fmla="val 25000"/>
          </a:avLst>
        </a:prstGeom>
        <a:solidFill>
          <a:schemeClr val="accent2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6356" tIns="78740" rIns="136356" bIns="7874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dirty="0"/>
            <a:t>Utility company doesn’t remove obstruction</a:t>
          </a:r>
        </a:p>
      </dsp:txBody>
      <dsp:txXfrm>
        <a:off x="3869635" y="262836"/>
        <a:ext cx="2319129" cy="3092172"/>
      </dsp:txXfrm>
    </dsp:sp>
    <dsp:sp modelId="{26BAA4A7-9547-408D-8BC0-D47F0E1F68E3}">
      <dsp:nvSpPr>
        <dsp:cNvPr id="0" name=""/>
        <dsp:cNvSpPr/>
      </dsp:nvSpPr>
      <dsp:spPr>
        <a:xfrm>
          <a:off x="6188764" y="262836"/>
          <a:ext cx="3865215" cy="3092172"/>
        </a:xfrm>
        <a:prstGeom prst="chevron">
          <a:avLst>
            <a:gd name="adj" fmla="val 25000"/>
          </a:avLst>
        </a:prstGeom>
        <a:solidFill>
          <a:schemeClr val="accent2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6356" tIns="78740" rIns="136356" bIns="7874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dirty="0"/>
            <a:t>STOP ORDER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 dirty="0"/>
            <a:t>DOT halts All permit processing by utility for entire state</a:t>
          </a:r>
        </a:p>
      </dsp:txBody>
      <dsp:txXfrm>
        <a:off x="6961807" y="262836"/>
        <a:ext cx="2319129" cy="309217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1A50702-3C68-4B14-B819-72B57D27F94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F0F4880-E690-44D0-8356-A9E7BDBAB09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E6205E-B305-4B90-9534-3C5E99A0275E}" type="datetimeFigureOut">
              <a:rPr lang="en-US" smtClean="0"/>
              <a:t>2/24/2026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6B4ACF6-39FD-4B08-A7D5-5BFDC37B462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7C9FD2-2C57-4DE7-8EA4-86DEE80B988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AC623C-86E0-4A85-83FB-F4A716956FD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395559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3722F1-E430-42A1-A473-1759336AECCE}" type="datetimeFigureOut">
              <a:rPr lang="en-US" smtClean="0"/>
              <a:t>2/24/2026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7D7554-D10C-4E29-B8E6-BB7111FA614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73470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7D7554-D10C-4E29-B8E6-BB7111FA614F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385582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Early and often is the key to successful utility coordination.</a:t>
            </a:r>
          </a:p>
          <a:p>
            <a:r>
              <a:rPr lang="en-US" dirty="0"/>
              <a:t>Improved utility investigation (UI) is where we’re headed.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UI should be an iterative component to project development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Begins in survey with an assessment of what the current situation is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As the project develops, critical areas are evaluated, and additional data is requested as needed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dirty="0">
                <a:solidFill>
                  <a:schemeClr val="accent3"/>
                </a:solidFill>
                <a:latin typeface="Roboto Slab" pitchFamily="2" charset="0"/>
                <a:ea typeface="Roboto Slab" pitchFamily="2" charset="0"/>
              </a:rPr>
              <a:t>ROW Staff –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b="0" dirty="0">
                <a:solidFill>
                  <a:schemeClr val="accent3"/>
                </a:solidFill>
                <a:latin typeface="Roboto Slab" pitchFamily="2" charset="0"/>
                <a:ea typeface="Roboto Slab" pitchFamily="2" charset="0"/>
              </a:rPr>
              <a:t>Design – Utility easements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b="0" dirty="0">
                <a:solidFill>
                  <a:schemeClr val="accent3"/>
                </a:solidFill>
                <a:latin typeface="Roboto Slab" pitchFamily="2" charset="0"/>
                <a:ea typeface="Roboto Slab" pitchFamily="2" charset="0"/>
              </a:rPr>
              <a:t>A&amp;R – Easements, service connections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b="0" dirty="0">
                <a:solidFill>
                  <a:schemeClr val="accent3"/>
                </a:solidFill>
                <a:latin typeface="Roboto Slab" pitchFamily="2" charset="0"/>
                <a:ea typeface="Roboto Slab" pitchFamily="2" charset="0"/>
              </a:rPr>
              <a:t>P&amp;A – Payments to utility companies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b="0" dirty="0">
                <a:solidFill>
                  <a:schemeClr val="accent3"/>
                </a:solidFill>
                <a:latin typeface="Roboto Slab" pitchFamily="2" charset="0"/>
                <a:ea typeface="Roboto Slab" pitchFamily="2" charset="0"/>
              </a:rPr>
              <a:t>T&amp;C – DIRs (release of easement rights)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7D7554-D10C-4E29-B8E6-BB7111FA614F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304297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7D7554-D10C-4E29-B8E6-BB7111FA614F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109063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7D7554-D10C-4E29-B8E6-BB7111FA614F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372972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Much of the work we do falls under IAC 761 Chapter 115</a:t>
            </a:r>
          </a:p>
          <a:p>
            <a:r>
              <a:rPr lang="en-US" dirty="0"/>
              <a:t>Project Coordination – 115.19 - All DOT projects – </a:t>
            </a:r>
            <a:r>
              <a:rPr lang="en-US" u="sng" dirty="0"/>
              <a:t>except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Accelerated schedules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No anticipated utility involvement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7D7554-D10C-4E29-B8E6-BB7111FA614F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593123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Milestones | project tracking | </a:t>
            </a:r>
            <a:r>
              <a:rPr lang="en-US" b="1" dirty="0"/>
              <a:t>Masterworks</a:t>
            </a:r>
          </a:p>
          <a:p>
            <a:r>
              <a:rPr lang="en-US" dirty="0"/>
              <a:t>Project funding and scheduling of tasks &amp; events | Various disciplines have their own events</a:t>
            </a:r>
          </a:p>
          <a:p>
            <a:r>
              <a:rPr lang="en-US" dirty="0"/>
              <a:t>Design events (D) Right of Way (R) Utility events (UT)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7D7554-D10C-4E29-B8E6-BB7111FA614F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834560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Determine affected utilities</a:t>
            </a:r>
          </a:p>
          <a:p>
            <a:r>
              <a:rPr lang="en-US" dirty="0"/>
              <a:t>Periodically evaluate the information - determine the utility investigation needs – SUE???</a:t>
            </a:r>
          </a:p>
          <a:p>
            <a:r>
              <a:rPr lang="en-US" dirty="0"/>
              <a:t>Look at potential impacts and initiate coordination with utility owners – start utility conflict list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7D7554-D10C-4E29-B8E6-BB7111FA614F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177712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i="1" dirty="0"/>
              <a:t>The goal for the event is to </a:t>
            </a:r>
            <a:r>
              <a:rPr lang="en-US" sz="1200" b="1" i="1" dirty="0"/>
              <a:t>be early enough in the project development process to allow for modifications </a:t>
            </a:r>
            <a:r>
              <a:rPr lang="en-US" sz="1200" i="1" dirty="0"/>
              <a:t>to the design.</a:t>
            </a:r>
          </a:p>
          <a:p>
            <a:r>
              <a:rPr lang="en-US" dirty="0"/>
              <a:t>Send notice of proposed project to each identified owner (306A.10)</a:t>
            </a:r>
          </a:p>
          <a:p>
            <a:pPr lvl="1"/>
            <a:r>
              <a:rPr lang="en-US" dirty="0"/>
              <a:t>Project concept</a:t>
            </a:r>
          </a:p>
          <a:p>
            <a:pPr lvl="1"/>
            <a:r>
              <a:rPr lang="en-US" dirty="0"/>
              <a:t>Route number</a:t>
            </a:r>
          </a:p>
          <a:p>
            <a:pPr lvl="1"/>
            <a:r>
              <a:rPr lang="en-US" dirty="0"/>
              <a:t>Geographical limits of the project</a:t>
            </a:r>
          </a:p>
          <a:p>
            <a:pPr lvl="1"/>
            <a:r>
              <a:rPr lang="en-US" dirty="0"/>
              <a:t>General description of the proposed work</a:t>
            </a:r>
          </a:p>
          <a:p>
            <a:pPr lvl="1"/>
            <a:r>
              <a:rPr lang="en-US" dirty="0"/>
              <a:t>Important milestones</a:t>
            </a:r>
          </a:p>
          <a:p>
            <a:pPr lvl="1"/>
            <a:r>
              <a:rPr lang="en-US" dirty="0"/>
              <a:t>Contact information for designer/department representative for coordination purposes</a:t>
            </a:r>
          </a:p>
          <a:p>
            <a:r>
              <a:rPr lang="en-US" dirty="0"/>
              <a:t>Utility has 30 days to respond to notice</a:t>
            </a:r>
          </a:p>
          <a:p>
            <a:pPr lvl="1"/>
            <a:r>
              <a:rPr lang="en-US" dirty="0"/>
              <a:t>Confirm if they do/do not have facilities in the vicinity of the project</a:t>
            </a:r>
          </a:p>
          <a:p>
            <a:pPr lvl="1"/>
            <a:r>
              <a:rPr lang="en-US" dirty="0"/>
              <a:t>Location and attributes</a:t>
            </a:r>
          </a:p>
          <a:p>
            <a:pPr lvl="1"/>
            <a:r>
              <a:rPr lang="en-US" dirty="0"/>
              <a:t>Co-location information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7D7554-D10C-4E29-B8E6-BB7111FA614F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935353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1" dirty="0"/>
              <a:t>Again, our goal is to </a:t>
            </a:r>
            <a:r>
              <a:rPr lang="en-US" sz="1200" b="1" i="1" dirty="0"/>
              <a:t>be early enough in the design development to allow for modifications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i="1" dirty="0"/>
              <a:t>And for our ROW Design staff to include any utility easement needs in the ROW design.</a:t>
            </a:r>
          </a:p>
          <a:p>
            <a:pPr marL="285750" lvl="2" indent="-285750">
              <a:lnSpc>
                <a:spcPct val="100000"/>
              </a:lnSpc>
              <a:spcBef>
                <a:spcPts val="1200"/>
              </a:spcBef>
            </a:pPr>
            <a:r>
              <a:rPr lang="en-US" sz="1800" spc="50" dirty="0"/>
              <a:t>Depict utility information collected on plans</a:t>
            </a:r>
          </a:p>
          <a:p>
            <a:pPr marL="285750" lvl="2" indent="-285750">
              <a:lnSpc>
                <a:spcPct val="100000"/>
              </a:lnSpc>
              <a:spcBef>
                <a:spcPts val="1200"/>
              </a:spcBef>
            </a:pPr>
            <a:r>
              <a:rPr lang="en-US" sz="1800" spc="50" dirty="0"/>
              <a:t>Send preliminary plan (field exam plans) to utility owners</a:t>
            </a:r>
          </a:p>
          <a:p>
            <a:pPr marL="285750" lvl="2" indent="-285750">
              <a:lnSpc>
                <a:spcPct val="100000"/>
              </a:lnSpc>
              <a:spcBef>
                <a:spcPts val="1200"/>
              </a:spcBef>
            </a:pPr>
            <a:r>
              <a:rPr lang="en-US" sz="1800" spc="50" dirty="0"/>
              <a:t>Request accuracy of depiction</a:t>
            </a:r>
          </a:p>
          <a:p>
            <a:pPr marL="285750" lvl="2" indent="-285750">
              <a:lnSpc>
                <a:spcPct val="100000"/>
              </a:lnSpc>
              <a:spcBef>
                <a:spcPts val="1200"/>
              </a:spcBef>
            </a:pPr>
            <a:r>
              <a:rPr lang="en-US" sz="1800" dirty="0"/>
              <a:t>Utility has 30 days to respond to notice</a:t>
            </a:r>
          </a:p>
          <a:p>
            <a:pPr lvl="1"/>
            <a:r>
              <a:rPr lang="en-US" spc="50" dirty="0"/>
              <a:t>Statement regarding the accuracy of the location of their facilities; describe inaccuracies</a:t>
            </a:r>
          </a:p>
          <a:p>
            <a:pPr lvl="1"/>
            <a:r>
              <a:rPr lang="en-US" spc="50" dirty="0"/>
              <a:t>Declaration of no conflicts; description of potential conflicts</a:t>
            </a:r>
          </a:p>
          <a:p>
            <a:pPr lvl="1"/>
            <a:r>
              <a:rPr lang="en-US" spc="50" dirty="0"/>
              <a:t>Recommended changes to plan to avoid or minimize impacts to their facilities</a:t>
            </a:r>
          </a:p>
          <a:p>
            <a:pPr lvl="1"/>
            <a:r>
              <a:rPr lang="en-US" spc="50" dirty="0"/>
              <a:t>Any other relevant information regarding potential impacts</a:t>
            </a:r>
          </a:p>
          <a:p>
            <a:pPr lvl="2"/>
            <a:r>
              <a:rPr lang="en-US" spc="50" dirty="0"/>
              <a:t>right of way needs; permits required</a:t>
            </a:r>
          </a:p>
          <a:p>
            <a:pPr lvl="2"/>
            <a:r>
              <a:rPr lang="en-US" spc="50" dirty="0"/>
              <a:t>Estimated timeframes for relocations; dependencies on other work</a:t>
            </a:r>
          </a:p>
          <a:p>
            <a:r>
              <a:rPr lang="en-US" i="1" dirty="0"/>
              <a:t>Utility Coordination Meeting</a:t>
            </a:r>
            <a:endParaRPr lang="en-US" i="1" spc="5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7D7554-D10C-4E29-B8E6-BB7111FA614F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873615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lvl="2" indent="-285750">
              <a:lnSpc>
                <a:spcPct val="100000"/>
              </a:lnSpc>
              <a:spcBef>
                <a:spcPts val="1200"/>
              </a:spcBef>
            </a:pPr>
            <a:r>
              <a:rPr lang="en-US" sz="1800" spc="50" dirty="0"/>
              <a:t>Send semifinal plan (right of way plans) to utility owners</a:t>
            </a:r>
          </a:p>
          <a:p>
            <a:pPr marL="285750" lvl="2" indent="-285750">
              <a:lnSpc>
                <a:spcPct val="100000"/>
              </a:lnSpc>
              <a:spcBef>
                <a:spcPts val="1200"/>
              </a:spcBef>
            </a:pPr>
            <a:r>
              <a:rPr lang="en-US" sz="1800" spc="50" dirty="0"/>
              <a:t>Request work plan for adjustments or relocations</a:t>
            </a:r>
          </a:p>
          <a:p>
            <a:pPr marL="285750" lvl="2" indent="-285750">
              <a:lnSpc>
                <a:spcPct val="100000"/>
              </a:lnSpc>
              <a:spcBef>
                <a:spcPts val="1200"/>
              </a:spcBef>
            </a:pPr>
            <a:r>
              <a:rPr lang="en-US" sz="1800" dirty="0"/>
              <a:t>Utility has 90 days to provide work plan</a:t>
            </a:r>
          </a:p>
          <a:p>
            <a:pPr lvl="1"/>
            <a:r>
              <a:rPr lang="en-US" spc="50" dirty="0"/>
              <a:t>Existing and proposed locations</a:t>
            </a:r>
          </a:p>
          <a:p>
            <a:pPr lvl="1"/>
            <a:r>
              <a:rPr lang="en-US" spc="50" dirty="0"/>
              <a:t>Dependency on other work </a:t>
            </a:r>
            <a:r>
              <a:rPr lang="en-US" i="1" spc="50" dirty="0"/>
              <a:t>(Utility Coordination Meetings)</a:t>
            </a:r>
          </a:p>
          <a:p>
            <a:pPr lvl="1"/>
            <a:r>
              <a:rPr lang="en-US" spc="50" dirty="0"/>
              <a:t>Right of way needs</a:t>
            </a:r>
          </a:p>
          <a:p>
            <a:pPr lvl="1"/>
            <a:r>
              <a:rPr lang="en-US" spc="50" dirty="0"/>
              <a:t>Number of working days required</a:t>
            </a:r>
          </a:p>
          <a:p>
            <a:pPr lvl="1"/>
            <a:r>
              <a:rPr lang="en-US" spc="50" dirty="0"/>
              <a:t>Approvals and permits needed</a:t>
            </a:r>
          </a:p>
          <a:p>
            <a:pPr lvl="1"/>
            <a:r>
              <a:rPr lang="en-US" spc="50" dirty="0"/>
              <a:t>Expected lead time for materials, scheduling, easements</a:t>
            </a:r>
          </a:p>
          <a:p>
            <a:pPr lvl="1"/>
            <a:r>
              <a:rPr lang="en-US" spc="50" dirty="0"/>
              <a:t>If reimbursable; easements &amp; cost estimate</a:t>
            </a:r>
          </a:p>
          <a:p>
            <a:r>
              <a:rPr lang="en-US" dirty="0"/>
              <a:t>Notify utility owner of acceptance/rejection of work plan</a:t>
            </a:r>
            <a:endParaRPr lang="en-US" spc="5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7D7554-D10C-4E29-B8E6-BB7111FA614F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40387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7D7554-D10C-4E29-B8E6-BB7111FA614F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75078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Thank you for joining us –</a:t>
            </a:r>
          </a:p>
          <a:p>
            <a:r>
              <a:rPr lang="en-US" dirty="0"/>
              <a:t>Agenda for the day</a:t>
            </a:r>
          </a:p>
          <a:p>
            <a:r>
              <a:rPr lang="en-US" dirty="0"/>
              <a:t>Housekeeping – restrooms – exits – participate</a:t>
            </a:r>
          </a:p>
          <a:p>
            <a:r>
              <a:rPr lang="en-US" dirty="0"/>
              <a:t>Enjoy yourself – have refreshment</a:t>
            </a:r>
          </a:p>
          <a:p>
            <a:r>
              <a:rPr lang="en-US" dirty="0"/>
              <a:t>Meet someone new – make connections - start partnering together</a:t>
            </a:r>
          </a:p>
          <a:p>
            <a:r>
              <a:rPr lang="en-US" dirty="0"/>
              <a:t>ICE BREAKER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7D7554-D10C-4E29-B8E6-BB7111FA614F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641593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lvl="2" indent="-285750">
              <a:lnSpc>
                <a:spcPct val="100000"/>
              </a:lnSpc>
              <a:spcBef>
                <a:spcPts val="1200"/>
              </a:spcBef>
            </a:pPr>
            <a:r>
              <a:rPr lang="en-US" sz="1800" spc="50" dirty="0"/>
              <a:t>Some relocations may be reimbursable (private easement vs. public ROW)</a:t>
            </a:r>
            <a:endParaRPr lang="en-US" sz="2200" spc="50" dirty="0"/>
          </a:p>
          <a:p>
            <a:pPr marL="285750" lvl="2" indent="-285750">
              <a:lnSpc>
                <a:spcPct val="100000"/>
              </a:lnSpc>
              <a:spcBef>
                <a:spcPts val="1200"/>
              </a:spcBef>
            </a:pPr>
            <a:r>
              <a:rPr lang="en-US" sz="1800" spc="50" dirty="0"/>
              <a:t>Agreement includes responsibilities of each party</a:t>
            </a:r>
          </a:p>
          <a:p>
            <a:pPr lvl="1"/>
            <a:r>
              <a:rPr lang="en-US" spc="50" dirty="0"/>
              <a:t>Scope, description, and location of work</a:t>
            </a:r>
          </a:p>
          <a:p>
            <a:pPr lvl="1"/>
            <a:r>
              <a:rPr lang="en-US" spc="50" dirty="0"/>
              <a:t>Approved work plan</a:t>
            </a:r>
          </a:p>
          <a:p>
            <a:pPr lvl="1"/>
            <a:r>
              <a:rPr lang="en-US" spc="50" dirty="0"/>
              <a:t>Itemized cost estimate, including credits</a:t>
            </a:r>
          </a:p>
          <a:p>
            <a:pPr lvl="1"/>
            <a:r>
              <a:rPr lang="en-US" spc="50" dirty="0"/>
              <a:t>Pro-rata share of costs for each party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7D7554-D10C-4E29-B8E6-BB7111FA614F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589234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0898B3-DF17-6981-4559-406FAA695D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97F456F-38FA-42BB-C9A8-4C93035F099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3E9EE01-CA5B-45CF-A79A-5DEC652C382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lvl="2" indent="-285750">
              <a:lnSpc>
                <a:spcPct val="100000"/>
              </a:lnSpc>
              <a:spcBef>
                <a:spcPts val="1200"/>
              </a:spcBef>
            </a:pPr>
            <a:r>
              <a:rPr lang="en-US" sz="1800" spc="50" dirty="0"/>
              <a:t>Utility company notifies department after all approvals are received</a:t>
            </a:r>
          </a:p>
          <a:p>
            <a:pPr marL="285750" lvl="2" indent="-285750">
              <a:lnSpc>
                <a:spcPct val="100000"/>
              </a:lnSpc>
              <a:spcBef>
                <a:spcPts val="1200"/>
              </a:spcBef>
            </a:pPr>
            <a:r>
              <a:rPr lang="en-US" sz="1800" spc="50" dirty="0"/>
              <a:t>Send notice to utility owner to begin work</a:t>
            </a:r>
          </a:p>
          <a:p>
            <a:pPr marL="285750" lvl="2" indent="-285750">
              <a:lnSpc>
                <a:spcPct val="100000"/>
              </a:lnSpc>
              <a:spcBef>
                <a:spcPts val="1200"/>
              </a:spcBef>
            </a:pPr>
            <a:r>
              <a:rPr lang="en-US" sz="1800" spc="50" dirty="0"/>
              <a:t>Utility notifies department contractor if coordinated work is necessary</a:t>
            </a:r>
          </a:p>
          <a:p>
            <a:pPr marL="285750" lvl="2" indent="-285750">
              <a:lnSpc>
                <a:spcPct val="100000"/>
              </a:lnSpc>
              <a:spcBef>
                <a:spcPts val="1200"/>
              </a:spcBef>
            </a:pPr>
            <a:r>
              <a:rPr lang="en-US" sz="1800" spc="50" dirty="0"/>
              <a:t>Contractor notifies department when work is complete and ready for utility work</a:t>
            </a:r>
          </a:p>
          <a:p>
            <a:pPr marL="285750" lvl="2" indent="-285750">
              <a:lnSpc>
                <a:spcPct val="100000"/>
              </a:lnSpc>
              <a:spcBef>
                <a:spcPts val="1200"/>
              </a:spcBef>
            </a:pPr>
            <a:r>
              <a:rPr lang="en-US" sz="1800" spc="50" dirty="0"/>
              <a:t>Utility notifies department when relocation/adjustment work is complete</a:t>
            </a:r>
          </a:p>
          <a:p>
            <a:pPr marL="285750" lvl="2" indent="-285750">
              <a:lnSpc>
                <a:spcPct val="100000"/>
              </a:lnSpc>
              <a:spcBef>
                <a:spcPts val="1200"/>
              </a:spcBef>
            </a:pPr>
            <a:r>
              <a:rPr lang="en-US" sz="1800" i="1" spc="50" dirty="0"/>
              <a:t>Preconstruction Meeting / Utility Coordination Meetings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i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D1EACE-A8C7-B12D-226F-0A9FA060950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7D7554-D10C-4E29-B8E6-BB7111FA614F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61959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67EC7E-32BA-D898-7565-9C42E3F175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672C840-4D8B-13BB-4E7E-72C08F7A3D5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11D64EF-FA48-9BAF-9E4D-F6DB6223A76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i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932E1C-D47F-422F-636A-3C2AAECCD34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7D7554-D10C-4E29-B8E6-BB7111FA614F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272089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Performance Bonds</a:t>
            </a:r>
          </a:p>
          <a:p>
            <a:r>
              <a:rPr lang="en-US" dirty="0"/>
              <a:t>Non-compliance</a:t>
            </a:r>
          </a:p>
          <a:p>
            <a:r>
              <a:rPr lang="en-US" dirty="0"/>
              <a:t>Conflict Resolution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7D7554-D10C-4E29-B8E6-BB7111FA614F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571210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Chapter 115.3(4)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326052-C8B3-4720-AFC3-2DDFD50EDDEA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969648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160EC3-F8D4-C0B0-091C-A6514CDA8B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D18840E-3C6A-EE0F-EF09-22A96CC4D7A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5497E45-5601-EF6B-55B5-B35E4A407C9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Unusual installation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Abnormal site conditions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DB1B64-4DF4-D386-4546-C39CF425441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326052-C8B3-4720-AFC3-2DDFD50EDDEA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61112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0A977A-BC77-61C8-734E-3258C75AD2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2AD9654-BC46-0E6A-FCDC-FF5F3801D35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467E3C4-8B7B-BB58-3B2F-4CEEBA816F1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$10K per installation</a:t>
            </a:r>
          </a:p>
          <a:p>
            <a:r>
              <a:rPr lang="en-US" dirty="0"/>
              <a:t>$100K annual statewide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0CE962-2353-620C-B64F-BFDC2B3A6B7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326052-C8B3-4720-AFC3-2DDFD50EDDEA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118053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4306FD-48C3-F575-64A3-8ADDF1A3B1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29F14E5-FEDC-B0A4-815C-554A61EEC0C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F527952-AA8A-F622-3813-754492AE437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ECEA74-134F-EAF1-62EF-498C1D3F641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326052-C8B3-4720-AFC3-2DDFD50EDDEA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143866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Chapter 115.3(11)</a:t>
            </a:r>
          </a:p>
          <a:p>
            <a:r>
              <a:rPr lang="en-US" dirty="0"/>
              <a:t>Chapter 115.24(4)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326052-C8B3-4720-AFC3-2DDFD50EDDEA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313913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Project related obstructions – STOP construction – </a:t>
            </a:r>
            <a:r>
              <a:rPr lang="en-US" b="1" dirty="0"/>
              <a:t>Conflict Resolution Process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326052-C8B3-4720-AFC3-2DDFD50EDDEA}" type="slidenum">
              <a:rPr lang="en-US" smtClean="0"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2266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Utility Program  - covers all aspects of utility-related activities</a:t>
            </a:r>
          </a:p>
          <a:p>
            <a:r>
              <a:rPr lang="en-US" dirty="0"/>
              <a:t>Many offices, bureaus, divisions</a:t>
            </a:r>
          </a:p>
          <a:p>
            <a:r>
              <a:rPr lang="en-US" dirty="0"/>
              <a:t>Staff play a major role in managing the assets in the public rights of way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7D7554-D10C-4E29-B8E6-BB7111FA614F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03056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326052-C8B3-4720-AFC3-2DDFD50EDDEA}" type="slidenum">
              <a:rPr lang="en-US" smtClean="0"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936862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326052-C8B3-4720-AFC3-2DDFD50EDDEA}" type="slidenum">
              <a:rPr lang="en-US" smtClean="0"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765385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326052-C8B3-4720-AFC3-2DDFD50EDDEA}" type="slidenum">
              <a:rPr lang="en-US" smtClean="0"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502018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9789A3-CBA7-8394-EE54-C025750248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92D7F40-2C9F-A646-FEE3-80093184868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1F8F91D-633E-46C1-03D2-CB75049B8F8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6D3849-9C72-E7BA-D5BE-42966433E01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326052-C8B3-4720-AFC3-2DDFD50EDDEA}" type="slidenum">
              <a:rPr lang="en-US" smtClean="0"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450416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9789A3-CBA7-8394-EE54-C025750248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92D7F40-2C9F-A646-FEE3-80093184868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1F8F91D-633E-46C1-03D2-CB75049B8F8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6D3849-9C72-E7BA-D5BE-42966433E01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326052-C8B3-4720-AFC3-2DDFD50EDDEA}" type="slidenum">
              <a:rPr lang="en-US" smtClean="0"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711868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9789A3-CBA7-8394-EE54-C025750248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92D7F40-2C9F-A646-FEE3-80093184868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1F8F91D-633E-46C1-03D2-CB75049B8F8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6D3849-9C72-E7BA-D5BE-42966433E01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326052-C8B3-4720-AFC3-2DDFD50EDDEA}" type="slidenum">
              <a:rPr lang="en-US" smtClean="0"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438391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9789A3-CBA7-8394-EE54-C025750248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92D7F40-2C9F-A646-FEE3-80093184868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1F8F91D-633E-46C1-03D2-CB75049B8F8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6D3849-9C72-E7BA-D5BE-42966433E01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326052-C8B3-4720-AFC3-2DDFD50EDDEA}" type="slidenum">
              <a:rPr lang="en-US" smtClean="0"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915031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9789A3-CBA7-8394-EE54-C025750248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92D7F40-2C9F-A646-FEE3-80093184868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1F8F91D-633E-46C1-03D2-CB75049B8F8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6D3849-9C72-E7BA-D5BE-42966433E01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326052-C8B3-4720-AFC3-2DDFD50EDDEA}" type="slidenum">
              <a:rPr lang="en-US" smtClean="0"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102923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7D7554-D10C-4E29-B8E6-BB7111FA614F}" type="slidenum">
              <a:rPr lang="en-US" smtClean="0"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240391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 permit is required any time you plan to locate facilities in the public rights of way</a:t>
            </a:r>
          </a:p>
          <a:p>
            <a:pPr marL="171450" indent="-171450">
              <a:buFontTx/>
              <a:buChar char="-"/>
            </a:pPr>
            <a:r>
              <a:rPr lang="en-US" dirty="0"/>
              <a:t>This includes new installations</a:t>
            </a:r>
          </a:p>
          <a:p>
            <a:pPr marL="171450" indent="-171450">
              <a:buFontTx/>
              <a:buChar char="-"/>
            </a:pPr>
            <a:r>
              <a:rPr lang="en-US" dirty="0"/>
              <a:t>And upgrades to an existing facility</a:t>
            </a:r>
          </a:p>
          <a:p>
            <a:pPr marL="628650" lvl="1" indent="-171450">
              <a:buFontTx/>
              <a:buChar char="-"/>
            </a:pPr>
            <a:r>
              <a:rPr lang="en-US" dirty="0"/>
              <a:t>Such as changing overhead to underground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326052-C8B3-4720-AFC3-2DDFD50EDDEA}" type="slidenum">
              <a:rPr lang="en-US" smtClean="0"/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20669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lnSpc>
                <a:spcPct val="100000"/>
              </a:lnSpc>
              <a:spcBef>
                <a:spcPts val="1200"/>
              </a:spcBef>
              <a:spcAft>
                <a:spcPts val="2400"/>
              </a:spcAft>
              <a:buNone/>
            </a:pPr>
            <a:r>
              <a:rPr lang="en-US" sz="1600" b="1" kern="1200" dirty="0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t>Project Development and Utility Coordination as a Partnership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Draft recommendations incorporated into rules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Task force goals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pilot early collaboration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Investigation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Touches on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Data collection methods (all stakeholders)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Project scheduling method at DOT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Roles &amp; responsibilities (all stakeholders)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7D7554-D10C-4E29-B8E6-BB7111FA614F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906971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AA8908-15C9-B4B6-C3AB-B773E2D913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8754DE1-3491-BE01-DDF4-9CE41426793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1167781-B363-01A7-D78B-CCBFA14EBE8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E3B878-546D-30E5-8931-FF1F871BE90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326052-C8B3-4720-AFC3-2DDFD50EDDEA}" type="slidenum">
              <a:rPr lang="en-US" smtClean="0"/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508331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7D7554-D10C-4E29-B8E6-BB7111FA614F}" type="slidenum">
              <a:rPr lang="en-US" smtClean="0"/>
              <a:t>42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5847955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3 steps to the permit request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313537"/>
                </a:solidFill>
                <a:effectLst/>
                <a:latin typeface="Arial" panose="020B0604020202020204" pitchFamily="34" charset="0"/>
              </a:rPr>
              <a:t>1 &amp; 2 by the applicant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313537"/>
                </a:solidFill>
                <a:effectLst/>
                <a:latin typeface="Arial" panose="020B0604020202020204" pitchFamily="34" charset="0"/>
              </a:rPr>
              <a:t>3 by DOT representative - EOT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7D7554-D10C-4E29-B8E6-BB7111FA614F}" type="slidenum">
              <a:rPr lang="en-US" smtClean="0"/>
              <a:t>43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4277193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AE5D1E-4258-895F-610B-61BD149A67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1750C0A-E0C7-EE2F-DAAB-1BB06014080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13F214A-8D1C-2E5E-B325-C88E51142F3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i="0" dirty="0">
              <a:solidFill>
                <a:srgbClr val="313537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9AB715-0654-A0DD-051D-7C66ED7F34F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7D7554-D10C-4E29-B8E6-BB7111FA614F}" type="slidenum">
              <a:rPr lang="en-US" smtClean="0"/>
              <a:t>44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6419679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FA9851-5D79-EC94-686B-2C649B62C1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950A21B-37F6-E5D1-7A8C-CD9226979BB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9D842E2-F80B-31B1-554E-150A135869D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i="0" dirty="0">
              <a:solidFill>
                <a:srgbClr val="313537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E73FCF-A072-A69C-8A88-2D7780B41A4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7D7554-D10C-4E29-B8E6-BB7111FA614F}" type="slidenum">
              <a:rPr lang="en-US" smtClean="0"/>
              <a:t>45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5055628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64039D-BEC9-5431-2CE7-8EFB2B6B10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352D5D0-7DB6-0873-4F51-0D34DBC3F18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8E27733-E888-2657-9C57-78BBC21704D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i="0" dirty="0">
              <a:solidFill>
                <a:srgbClr val="313537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DF8ED2-092A-A99A-8898-0BFA29DFECE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7D7554-D10C-4E29-B8E6-BB7111FA614F}" type="slidenum">
              <a:rPr lang="en-US" smtClean="0"/>
              <a:t>46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3849685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Improved communication with stakeholders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UPdate newsletter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News about rules &amp; processes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Invitations to meetings &amp; training opportunities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dirty="0"/>
              <a:t>Govdelivery – subscribers can add/remove themselves from the list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7D7554-D10C-4E29-B8E6-BB7111FA614F}" type="slidenum">
              <a:rPr lang="en-US" smtClean="0"/>
              <a:t>47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8637137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7D7554-D10C-4E29-B8E6-BB7111FA614F}" type="slidenum">
              <a:rPr lang="en-US" smtClean="0"/>
              <a:t>48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6689047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7D7554-D10C-4E29-B8E6-BB7111FA614F}" type="slidenum">
              <a:rPr lang="en-US" smtClean="0"/>
              <a:t>49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3809509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7D7554-D10C-4E29-B8E6-BB7111FA614F}" type="slidenum">
              <a:rPr lang="en-US" smtClean="0"/>
              <a:t>50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18079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Utility Program – from accommodation &amp; permitting to project development &amp; relocations</a:t>
            </a:r>
          </a:p>
          <a:p>
            <a:r>
              <a:rPr lang="en-US" dirty="0"/>
              <a:t>Team – staff from various offices &amp; locations across the state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7D7554-D10C-4E29-B8E6-BB7111FA614F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5091717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7D7554-D10C-4E29-B8E6-BB7111FA614F}" type="slidenum">
              <a:rPr lang="en-US" smtClean="0"/>
              <a:t>51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06252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Team leadership from the central office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7D7554-D10C-4E29-B8E6-BB7111FA614F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85467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ROW Utilities Section team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7D7554-D10C-4E29-B8E6-BB7111FA614F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66329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District and field staff team</a:t>
            </a:r>
          </a:p>
          <a:p>
            <a:r>
              <a:rPr lang="en-US" dirty="0"/>
              <a:t>The people are the boots on the ground for the utility program…</a:t>
            </a:r>
          </a:p>
          <a:p>
            <a:r>
              <a:rPr lang="en-US" dirty="0"/>
              <a:t>RCEs – key in coordinating work with DOT contractor for utility relocation work not yet complete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7D7554-D10C-4E29-B8E6-BB7111FA614F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33265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spcBef>
                <a:spcPts val="0"/>
              </a:spcBef>
              <a:buNone/>
            </a:pPr>
            <a:r>
              <a:rPr lang="en-US" sz="1200" b="1" dirty="0">
                <a:solidFill>
                  <a:schemeClr val="accent3"/>
                </a:solidFill>
                <a:latin typeface="Roboto Slab" pitchFamily="2" charset="0"/>
                <a:ea typeface="Roboto Slab" pitchFamily="2" charset="0"/>
              </a:rPr>
              <a:t>DUCs – </a:t>
            </a:r>
            <a:r>
              <a:rPr lang="en-US" sz="1200" b="0" dirty="0">
                <a:solidFill>
                  <a:schemeClr val="accent3"/>
                </a:solidFill>
                <a:latin typeface="Roboto Slab" pitchFamily="2" charset="0"/>
                <a:ea typeface="Roboto Slab" pitchFamily="2" charset="0"/>
              </a:rPr>
              <a:t>Sean Passick / Daryl Erickson / Mike Thayer / Nate Epperson / Bryan Archer / George Morrell</a:t>
            </a:r>
            <a:endParaRPr lang="en-US" sz="1200" b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7D7554-D10C-4E29-B8E6-BB7111FA614F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79301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ame">
    <p:bg>
      <p:bgPr>
        <a:solidFill>
          <a:schemeClr val="bg1">
            <a:alpha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4DAF0714-05F3-0032-F5CA-3E9020090869}"/>
              </a:ext>
            </a:extLst>
          </p:cNvPr>
          <p:cNvSpPr>
            <a:spLocks/>
          </p:cNvSpPr>
          <p:nvPr userDrawn="1"/>
        </p:nvSpPr>
        <p:spPr>
          <a:xfrm rot="16200000">
            <a:off x="5644884" y="309308"/>
            <a:ext cx="903803" cy="12193581"/>
          </a:xfrm>
          <a:custGeom>
            <a:avLst/>
            <a:gdLst>
              <a:gd name="connsiteX0" fmla="*/ 903803 w 903803"/>
              <a:gd name="connsiteY0" fmla="*/ 12193581 h 12193581"/>
              <a:gd name="connsiteX1" fmla="*/ 350824 w 903803"/>
              <a:gd name="connsiteY1" fmla="*/ 12192013 h 12193581"/>
              <a:gd name="connsiteX2" fmla="*/ 350824 w 903803"/>
              <a:gd name="connsiteY2" fmla="*/ 12192001 h 12193581"/>
              <a:gd name="connsiteX3" fmla="*/ 0 w 903803"/>
              <a:gd name="connsiteY3" fmla="*/ 12192001 h 12193581"/>
              <a:gd name="connsiteX4" fmla="*/ 1 w 903803"/>
              <a:gd name="connsiteY4" fmla="*/ 2 h 12193581"/>
              <a:gd name="connsiteX5" fmla="*/ 365759 w 903803"/>
              <a:gd name="connsiteY5" fmla="*/ 2 h 12193581"/>
              <a:gd name="connsiteX6" fmla="*/ 365759 w 903803"/>
              <a:gd name="connsiteY6" fmla="*/ 1533 h 12193581"/>
              <a:gd name="connsiteX7" fmla="*/ 903802 w 903803"/>
              <a:gd name="connsiteY7" fmla="*/ 0 h 12193581"/>
              <a:gd name="connsiteX8" fmla="*/ 365759 w 903803"/>
              <a:gd name="connsiteY8" fmla="*/ 6048638 h 12193581"/>
              <a:gd name="connsiteX9" fmla="*/ 365759 w 903803"/>
              <a:gd name="connsiteY9" fmla="*/ 6176118 h 121935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03803" h="12193581">
                <a:moveTo>
                  <a:pt x="903803" y="12193581"/>
                </a:moveTo>
                <a:lnTo>
                  <a:pt x="350824" y="12192013"/>
                </a:lnTo>
                <a:lnTo>
                  <a:pt x="350824" y="12192001"/>
                </a:lnTo>
                <a:lnTo>
                  <a:pt x="0" y="12192001"/>
                </a:lnTo>
                <a:lnTo>
                  <a:pt x="1" y="2"/>
                </a:lnTo>
                <a:lnTo>
                  <a:pt x="365759" y="2"/>
                </a:lnTo>
                <a:lnTo>
                  <a:pt x="365759" y="1533"/>
                </a:lnTo>
                <a:lnTo>
                  <a:pt x="903802" y="0"/>
                </a:lnTo>
                <a:lnTo>
                  <a:pt x="365759" y="6048638"/>
                </a:lnTo>
                <a:lnTo>
                  <a:pt x="365759" y="6176118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" name="Content Placeholder 15">
            <a:extLst>
              <a:ext uri="{FF2B5EF4-FFF2-40B4-BE49-F238E27FC236}">
                <a16:creationId xmlns:a16="http://schemas.microsoft.com/office/drawing/2014/main" id="{A25AFECF-0C52-4AD9-7A75-9BDCD4CDC9EB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1005840" y="1920240"/>
            <a:ext cx="10147936" cy="3752963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800" spc="50" baseline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569913" indent="-225425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801688" indent="-231775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400">
                <a:latin typeface="Calibri" panose="020F0502020204030204" pitchFamily="34" charset="0"/>
                <a:cs typeface="Calibri" panose="020F0502020204030204" pitchFamily="34" charset="0"/>
              </a:defRPr>
            </a:lvl3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Click to add text</a:t>
            </a:r>
          </a:p>
          <a:p>
            <a:pPr lvl="2"/>
            <a:r>
              <a:rPr lang="en-US" dirty="0"/>
              <a:t>Click to add text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99BF6E8-FE26-DC6A-E66C-C899DECCA75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005840" y="1005840"/>
            <a:ext cx="10147935" cy="5742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 spc="50" baseline="0">
                <a:solidFill>
                  <a:schemeClr val="accent1"/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Headline Here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05A17F4-8DD1-4400-C949-ADC6D5E12907}"/>
              </a:ext>
            </a:extLst>
          </p:cNvPr>
          <p:cNvSpPr/>
          <p:nvPr userDrawn="1"/>
        </p:nvSpPr>
        <p:spPr>
          <a:xfrm>
            <a:off x="504826" y="631627"/>
            <a:ext cx="11182347" cy="6089848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B33F4350-BDB8-F442-158E-E9948ECD25BB}"/>
              </a:ext>
            </a:extLst>
          </p:cNvPr>
          <p:cNvSpPr txBox="1">
            <a:spLocks/>
          </p:cNvSpPr>
          <p:nvPr userDrawn="1"/>
        </p:nvSpPr>
        <p:spPr>
          <a:xfrm>
            <a:off x="503212" y="6356350"/>
            <a:ext cx="3249922" cy="365125"/>
          </a:xfrm>
          <a:prstGeom prst="rect">
            <a:avLst/>
          </a:prstGeom>
        </p:spPr>
        <p:txBody>
          <a:bodyPr lIns="0" rIns="0" anchor="b"/>
          <a:lstStyle>
            <a:defPPr>
              <a:defRPr lang="en-US"/>
            </a:defPPr>
            <a:lvl1pPr marL="0" algn="l" defTabSz="914400" rtl="0" eaLnBrk="1" latinLnBrk="0" hangingPunct="1">
              <a:defRPr sz="800" kern="1200" spc="1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pc="150" baseline="0" dirty="0">
                <a:latin typeface="Calibri" panose="020F0502020204030204" pitchFamily="34" charset="0"/>
                <a:cs typeface="Calibri" panose="020F0502020204030204" pitchFamily="34" charset="0"/>
              </a:rPr>
              <a:t>2026 Annual Utility Meetings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1F952649-AA3B-C06C-E042-C84208E9F92E}"/>
              </a:ext>
            </a:extLst>
          </p:cNvPr>
          <p:cNvSpPr txBox="1">
            <a:spLocks/>
          </p:cNvSpPr>
          <p:nvPr userDrawn="1"/>
        </p:nvSpPr>
        <p:spPr>
          <a:xfrm>
            <a:off x="10510344" y="6356350"/>
            <a:ext cx="1178419" cy="365125"/>
          </a:xfrm>
          <a:prstGeom prst="rect">
            <a:avLst/>
          </a:prstGeom>
        </p:spPr>
        <p:txBody>
          <a:bodyPr lIns="0" rIns="0" anchor="b"/>
          <a:lstStyle>
            <a:defPPr>
              <a:defRPr lang="en-US"/>
            </a:defPPr>
            <a:lvl1pPr marL="0" algn="r" defTabSz="914400" rtl="0" eaLnBrk="1" latinLnBrk="0" hangingPunct="1">
              <a:defRPr sz="800" kern="1200" spc="1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8D65601-5AE2-46FC-B138-694DDD2B510D}" type="slidenum">
              <a:rPr lang="en-US" spc="150" baseline="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‹#›</a:t>
            </a:fld>
            <a:endParaRPr lang="en-US" spc="150" baseline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64217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lor block">
    <p:bg>
      <p:bgPr>
        <a:solidFill>
          <a:schemeClr val="accent6">
            <a:lumMod val="20000"/>
            <a:lumOff val="80000"/>
            <a:alpha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0796CDC-3154-4ACA-A920-8CBE431C2A1A}"/>
              </a:ext>
            </a:extLst>
          </p:cNvPr>
          <p:cNvSpPr/>
          <p:nvPr userDrawn="1"/>
        </p:nvSpPr>
        <p:spPr>
          <a:xfrm>
            <a:off x="0" y="0"/>
            <a:ext cx="4687614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344BD20-CD77-6297-5667-62E9351976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10344" y="6356350"/>
            <a:ext cx="1178419" cy="365125"/>
          </a:xfrm>
          <a:prstGeom prst="rect">
            <a:avLst/>
          </a:prstGeom>
        </p:spPr>
        <p:txBody>
          <a:bodyPr lIns="0" rIns="0" anchor="b"/>
          <a:lstStyle>
            <a:lvl1pPr algn="r">
              <a:defRPr sz="800" spc="150" baseline="0">
                <a:solidFill>
                  <a:schemeClr val="tx2"/>
                </a:solidFill>
              </a:defRPr>
            </a:lvl1pPr>
          </a:lstStyle>
          <a:p>
            <a:fld id="{18D65601-5AE2-46FC-B138-694DDD2B510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01752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15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</p:sp>
    </p:spTree>
    <p:extLst>
      <p:ext uri="{BB962C8B-B14F-4D97-AF65-F5344CB8AC3E}">
        <p14:creationId xmlns:p14="http://schemas.microsoft.com/office/powerpoint/2010/main" val="40156293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2B432-ACDA-4023-A761-2BAB76577B62}" type="datetime1">
              <a:rPr lang="en-US" smtClean="0"/>
              <a:t>2/24/2026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23527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675803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_1">
    <p:bg>
      <p:bgPr>
        <a:solidFill>
          <a:schemeClr val="accent3">
            <a:alpha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5A322BF-82BA-C699-B774-DC0222F4B15C}"/>
              </a:ext>
            </a:extLst>
          </p:cNvPr>
          <p:cNvSpPr/>
          <p:nvPr userDrawn="1"/>
        </p:nvSpPr>
        <p:spPr>
          <a:xfrm>
            <a:off x="4687613" y="0"/>
            <a:ext cx="7504387" cy="68580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0796CDC-3154-4ACA-A920-8CBE431C2A1A}"/>
              </a:ext>
            </a:extLst>
          </p:cNvPr>
          <p:cNvSpPr/>
          <p:nvPr userDrawn="1"/>
        </p:nvSpPr>
        <p:spPr>
          <a:xfrm>
            <a:off x="0" y="0"/>
            <a:ext cx="4687614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Arrow: Chevron 1">
            <a:extLst>
              <a:ext uri="{FF2B5EF4-FFF2-40B4-BE49-F238E27FC236}">
                <a16:creationId xmlns:a16="http://schemas.microsoft.com/office/drawing/2014/main" id="{FDC02647-34B5-00DF-A8EA-E7FC13A346D1}"/>
              </a:ext>
            </a:extLst>
          </p:cNvPr>
          <p:cNvSpPr/>
          <p:nvPr userDrawn="1"/>
        </p:nvSpPr>
        <p:spPr>
          <a:xfrm rot="16200000">
            <a:off x="1134132" y="4514193"/>
            <a:ext cx="2419349" cy="4687613"/>
          </a:xfrm>
          <a:prstGeom prst="chevron">
            <a:avLst>
              <a:gd name="adj" fmla="val 47999"/>
            </a:avLst>
          </a:prstGeom>
          <a:solidFill>
            <a:schemeClr val="bg1">
              <a:alpha val="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5" name="Arrow: Chevron 4">
            <a:extLst>
              <a:ext uri="{FF2B5EF4-FFF2-40B4-BE49-F238E27FC236}">
                <a16:creationId xmlns:a16="http://schemas.microsoft.com/office/drawing/2014/main" id="{81888F90-00E8-869F-17D4-E6C8DB714F42}"/>
              </a:ext>
            </a:extLst>
          </p:cNvPr>
          <p:cNvSpPr/>
          <p:nvPr userDrawn="1"/>
        </p:nvSpPr>
        <p:spPr>
          <a:xfrm rot="16200000">
            <a:off x="1134132" y="3876024"/>
            <a:ext cx="2419349" cy="4687613"/>
          </a:xfrm>
          <a:prstGeom prst="chevron">
            <a:avLst>
              <a:gd name="adj" fmla="val 47999"/>
            </a:avLst>
          </a:prstGeom>
          <a:solidFill>
            <a:schemeClr val="bg1">
              <a:alpha val="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3" name="Picture Placeholder 3">
            <a:extLst>
              <a:ext uri="{FF2B5EF4-FFF2-40B4-BE49-F238E27FC236}">
                <a16:creationId xmlns:a16="http://schemas.microsoft.com/office/drawing/2014/main" id="{5E68AD97-B9A7-8FA7-0145-DF72EBC5F92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687612" y="0"/>
            <a:ext cx="7504112" cy="6858000"/>
          </a:xfrm>
          <a:prstGeom prst="rect">
            <a:avLst/>
          </a:prstGeom>
          <a:effectLst>
            <a:outerShdw blurRad="101600" dist="63500" dir="10800000" algn="r" rotWithShape="0">
              <a:prstClr val="black">
                <a:alpha val="15000"/>
              </a:prstClr>
            </a:outerShdw>
          </a:effectLst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664FB46-1C0D-83F3-05F9-7041C7EE16E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2596" y="137323"/>
            <a:ext cx="1908166" cy="478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4730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_2">
    <p:bg>
      <p:bgPr>
        <a:solidFill>
          <a:schemeClr val="accent5">
            <a:alpha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78BC479-7D9E-D5B0-195B-3338C7ADE0FB}"/>
              </a:ext>
            </a:extLst>
          </p:cNvPr>
          <p:cNvSpPr/>
          <p:nvPr userDrawn="1"/>
        </p:nvSpPr>
        <p:spPr>
          <a:xfrm>
            <a:off x="4687613" y="0"/>
            <a:ext cx="7504112" cy="68580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0796CDC-3154-4ACA-A920-8CBE431C2A1A}"/>
              </a:ext>
            </a:extLst>
          </p:cNvPr>
          <p:cNvSpPr/>
          <p:nvPr userDrawn="1"/>
        </p:nvSpPr>
        <p:spPr>
          <a:xfrm>
            <a:off x="0" y="0"/>
            <a:ext cx="468761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Arrow: Chevron 1">
            <a:extLst>
              <a:ext uri="{FF2B5EF4-FFF2-40B4-BE49-F238E27FC236}">
                <a16:creationId xmlns:a16="http://schemas.microsoft.com/office/drawing/2014/main" id="{FDC02647-34B5-00DF-A8EA-E7FC13A346D1}"/>
              </a:ext>
            </a:extLst>
          </p:cNvPr>
          <p:cNvSpPr/>
          <p:nvPr userDrawn="1"/>
        </p:nvSpPr>
        <p:spPr>
          <a:xfrm rot="16200000">
            <a:off x="1134132" y="4514193"/>
            <a:ext cx="2419349" cy="4687613"/>
          </a:xfrm>
          <a:prstGeom prst="chevron">
            <a:avLst>
              <a:gd name="adj" fmla="val 47999"/>
            </a:avLst>
          </a:prstGeom>
          <a:solidFill>
            <a:schemeClr val="bg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5" name="Arrow: Chevron 4">
            <a:extLst>
              <a:ext uri="{FF2B5EF4-FFF2-40B4-BE49-F238E27FC236}">
                <a16:creationId xmlns:a16="http://schemas.microsoft.com/office/drawing/2014/main" id="{81888F90-00E8-869F-17D4-E6C8DB714F42}"/>
              </a:ext>
            </a:extLst>
          </p:cNvPr>
          <p:cNvSpPr/>
          <p:nvPr userDrawn="1"/>
        </p:nvSpPr>
        <p:spPr>
          <a:xfrm rot="16200000">
            <a:off x="1134132" y="3876024"/>
            <a:ext cx="2419349" cy="4687613"/>
          </a:xfrm>
          <a:prstGeom prst="chevron">
            <a:avLst>
              <a:gd name="adj" fmla="val 47999"/>
            </a:avLst>
          </a:prstGeom>
          <a:solidFill>
            <a:schemeClr val="bg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3" name="Picture Placeholder 3">
            <a:extLst>
              <a:ext uri="{FF2B5EF4-FFF2-40B4-BE49-F238E27FC236}">
                <a16:creationId xmlns:a16="http://schemas.microsoft.com/office/drawing/2014/main" id="{6B84F1BA-DF39-6E64-7400-15BE49C7D29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687888" y="0"/>
            <a:ext cx="7504112" cy="6858000"/>
          </a:xfrm>
          <a:prstGeom prst="rect">
            <a:avLst/>
          </a:prstGeom>
          <a:effectLst>
            <a:outerShdw blurRad="101600" dist="63500" dir="10800000" algn="r" rotWithShape="0">
              <a:prstClr val="black">
                <a:alpha val="15000"/>
              </a:prstClr>
            </a:outerShdw>
          </a:effectLst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4BEAE93-54CB-8FB0-EAF0-E5A25D170A6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2596" y="137323"/>
            <a:ext cx="1908166" cy="478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93914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_3">
    <p:bg>
      <p:bgPr>
        <a:solidFill>
          <a:schemeClr val="accent2">
            <a:alpha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398A732-26A8-A525-B413-7C704695F5B9}"/>
              </a:ext>
            </a:extLst>
          </p:cNvPr>
          <p:cNvSpPr/>
          <p:nvPr userDrawn="1"/>
        </p:nvSpPr>
        <p:spPr>
          <a:xfrm>
            <a:off x="4687613" y="0"/>
            <a:ext cx="7504112" cy="6858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0796CDC-3154-4ACA-A920-8CBE431C2A1A}"/>
              </a:ext>
            </a:extLst>
          </p:cNvPr>
          <p:cNvSpPr/>
          <p:nvPr userDrawn="1"/>
        </p:nvSpPr>
        <p:spPr>
          <a:xfrm>
            <a:off x="0" y="0"/>
            <a:ext cx="4687614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Arrow: Chevron 1">
            <a:extLst>
              <a:ext uri="{FF2B5EF4-FFF2-40B4-BE49-F238E27FC236}">
                <a16:creationId xmlns:a16="http://schemas.microsoft.com/office/drawing/2014/main" id="{FDC02647-34B5-00DF-A8EA-E7FC13A346D1}"/>
              </a:ext>
            </a:extLst>
          </p:cNvPr>
          <p:cNvSpPr/>
          <p:nvPr userDrawn="1"/>
        </p:nvSpPr>
        <p:spPr>
          <a:xfrm rot="16200000">
            <a:off x="1134132" y="4514193"/>
            <a:ext cx="2419349" cy="4687613"/>
          </a:xfrm>
          <a:prstGeom prst="chevron">
            <a:avLst>
              <a:gd name="adj" fmla="val 47999"/>
            </a:avLst>
          </a:prstGeom>
          <a:solidFill>
            <a:schemeClr val="bg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5" name="Arrow: Chevron 4">
            <a:extLst>
              <a:ext uri="{FF2B5EF4-FFF2-40B4-BE49-F238E27FC236}">
                <a16:creationId xmlns:a16="http://schemas.microsoft.com/office/drawing/2014/main" id="{81888F90-00E8-869F-17D4-E6C8DB714F42}"/>
              </a:ext>
            </a:extLst>
          </p:cNvPr>
          <p:cNvSpPr/>
          <p:nvPr userDrawn="1"/>
        </p:nvSpPr>
        <p:spPr>
          <a:xfrm rot="16200000">
            <a:off x="1134132" y="3876024"/>
            <a:ext cx="2419349" cy="4687613"/>
          </a:xfrm>
          <a:prstGeom prst="chevron">
            <a:avLst>
              <a:gd name="adj" fmla="val 47999"/>
            </a:avLst>
          </a:prstGeom>
          <a:solidFill>
            <a:schemeClr val="bg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C6DA5683-EC86-E73C-75F8-1505F0EE507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687888" y="0"/>
            <a:ext cx="7504112" cy="6858000"/>
          </a:xfrm>
          <a:prstGeom prst="rect">
            <a:avLst/>
          </a:prstGeom>
          <a:effectLst>
            <a:outerShdw blurRad="101600" dist="63500" dir="10800000" algn="r" rotWithShape="0">
              <a:prstClr val="black">
                <a:alpha val="15000"/>
              </a:prstClr>
            </a:outerShdw>
          </a:effectLst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9155848-0C99-1042-B0B6-08480A00FFF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2596" y="137323"/>
            <a:ext cx="1908166" cy="478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58470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_4">
    <p:bg>
      <p:bgPr>
        <a:solidFill>
          <a:schemeClr val="accent6">
            <a:alpha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FC1E08E-31F3-0870-CE34-1BE1FD668A98}"/>
              </a:ext>
            </a:extLst>
          </p:cNvPr>
          <p:cNvSpPr/>
          <p:nvPr userDrawn="1"/>
        </p:nvSpPr>
        <p:spPr>
          <a:xfrm>
            <a:off x="4687613" y="0"/>
            <a:ext cx="7504112" cy="6858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0796CDC-3154-4ACA-A920-8CBE431C2A1A}"/>
              </a:ext>
            </a:extLst>
          </p:cNvPr>
          <p:cNvSpPr/>
          <p:nvPr userDrawn="1"/>
        </p:nvSpPr>
        <p:spPr>
          <a:xfrm>
            <a:off x="0" y="0"/>
            <a:ext cx="4687614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Arrow: Chevron 1">
            <a:extLst>
              <a:ext uri="{FF2B5EF4-FFF2-40B4-BE49-F238E27FC236}">
                <a16:creationId xmlns:a16="http://schemas.microsoft.com/office/drawing/2014/main" id="{FDC02647-34B5-00DF-A8EA-E7FC13A346D1}"/>
              </a:ext>
            </a:extLst>
          </p:cNvPr>
          <p:cNvSpPr/>
          <p:nvPr userDrawn="1"/>
        </p:nvSpPr>
        <p:spPr>
          <a:xfrm rot="16200000">
            <a:off x="1134132" y="4514193"/>
            <a:ext cx="2419349" cy="4687613"/>
          </a:xfrm>
          <a:prstGeom prst="chevron">
            <a:avLst>
              <a:gd name="adj" fmla="val 47999"/>
            </a:avLst>
          </a:prstGeom>
          <a:solidFill>
            <a:schemeClr val="bg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5" name="Arrow: Chevron 4">
            <a:extLst>
              <a:ext uri="{FF2B5EF4-FFF2-40B4-BE49-F238E27FC236}">
                <a16:creationId xmlns:a16="http://schemas.microsoft.com/office/drawing/2014/main" id="{81888F90-00E8-869F-17D4-E6C8DB714F42}"/>
              </a:ext>
            </a:extLst>
          </p:cNvPr>
          <p:cNvSpPr/>
          <p:nvPr userDrawn="1"/>
        </p:nvSpPr>
        <p:spPr>
          <a:xfrm rot="16200000">
            <a:off x="1134132" y="3876024"/>
            <a:ext cx="2419349" cy="4687613"/>
          </a:xfrm>
          <a:prstGeom prst="chevron">
            <a:avLst>
              <a:gd name="adj" fmla="val 47999"/>
            </a:avLst>
          </a:prstGeom>
          <a:solidFill>
            <a:schemeClr val="bg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3" name="Picture Placeholder 3">
            <a:extLst>
              <a:ext uri="{FF2B5EF4-FFF2-40B4-BE49-F238E27FC236}">
                <a16:creationId xmlns:a16="http://schemas.microsoft.com/office/drawing/2014/main" id="{0946A1BC-3827-B021-D2CE-5ED3AD4C7E2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687612" y="0"/>
            <a:ext cx="7504112" cy="6858000"/>
          </a:xfrm>
          <a:prstGeom prst="rect">
            <a:avLst/>
          </a:prstGeom>
          <a:effectLst>
            <a:outerShdw blurRad="101600" dist="63500" dir="10800000" algn="r" rotWithShape="0">
              <a:prstClr val="black">
                <a:alpha val="15000"/>
              </a:prstClr>
            </a:outerShdw>
          </a:effectLst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27FC624-D4D1-9AFF-63B9-78F4572A1E7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2596" y="137323"/>
            <a:ext cx="1908166" cy="478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0967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or block">
    <p:bg>
      <p:bgPr>
        <a:solidFill>
          <a:schemeClr val="accent5">
            <a:alpha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0796CDC-3154-4ACA-A920-8CBE431C2A1A}"/>
              </a:ext>
            </a:extLst>
          </p:cNvPr>
          <p:cNvSpPr/>
          <p:nvPr userDrawn="1"/>
        </p:nvSpPr>
        <p:spPr>
          <a:xfrm>
            <a:off x="0" y="0"/>
            <a:ext cx="468761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6353CF9D-DF5C-B6A2-D308-E8A5E24C78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10344" y="6356350"/>
            <a:ext cx="1178419" cy="365125"/>
          </a:xfrm>
          <a:prstGeom prst="rect">
            <a:avLst/>
          </a:prstGeom>
        </p:spPr>
        <p:txBody>
          <a:bodyPr lIns="0" rIns="0" anchor="b"/>
          <a:lstStyle>
            <a:lvl1pPr algn="r">
              <a:defRPr sz="800" spc="150" baseline="0">
                <a:solidFill>
                  <a:schemeClr val="bg1"/>
                </a:solidFill>
              </a:defRPr>
            </a:lvl1pPr>
          </a:lstStyle>
          <a:p>
            <a:fld id="{18D65601-5AE2-46FC-B138-694DDD2B510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74487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lor block">
    <p:bg>
      <p:bgPr>
        <a:solidFill>
          <a:schemeClr val="accent2">
            <a:lumMod val="20000"/>
            <a:lumOff val="80000"/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0796CDC-3154-4ACA-A920-8CBE431C2A1A}"/>
              </a:ext>
            </a:extLst>
          </p:cNvPr>
          <p:cNvSpPr/>
          <p:nvPr userDrawn="1"/>
        </p:nvSpPr>
        <p:spPr>
          <a:xfrm>
            <a:off x="0" y="0"/>
            <a:ext cx="4687614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361FBC4E-A834-3A9B-8A81-BDBC0D6422B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10344" y="6356350"/>
            <a:ext cx="1178419" cy="365125"/>
          </a:xfrm>
          <a:prstGeom prst="rect">
            <a:avLst/>
          </a:prstGeom>
        </p:spPr>
        <p:txBody>
          <a:bodyPr lIns="0" rIns="0" anchor="b"/>
          <a:lstStyle>
            <a:lvl1pPr algn="r">
              <a:defRPr sz="800" spc="150" baseline="0">
                <a:solidFill>
                  <a:schemeClr val="tx2"/>
                </a:solidFill>
              </a:defRPr>
            </a:lvl1pPr>
          </a:lstStyle>
          <a:p>
            <a:fld id="{18D65601-5AE2-46FC-B138-694DDD2B510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91926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lor block">
    <p:bg>
      <p:bgPr>
        <a:solidFill>
          <a:schemeClr val="accent3">
            <a:lumMod val="20000"/>
            <a:lumOff val="80000"/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0796CDC-3154-4ACA-A920-8CBE431C2A1A}"/>
              </a:ext>
            </a:extLst>
          </p:cNvPr>
          <p:cNvSpPr/>
          <p:nvPr userDrawn="1"/>
        </p:nvSpPr>
        <p:spPr>
          <a:xfrm>
            <a:off x="0" y="0"/>
            <a:ext cx="4687614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DA67448-4435-D20A-B854-D1F45E3455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10344" y="6356350"/>
            <a:ext cx="1178419" cy="365125"/>
          </a:xfrm>
          <a:prstGeom prst="rect">
            <a:avLst/>
          </a:prstGeom>
        </p:spPr>
        <p:txBody>
          <a:bodyPr lIns="0" rIns="0" anchor="b"/>
          <a:lstStyle>
            <a:lvl1pPr algn="r">
              <a:defRPr sz="800" spc="150" baseline="0">
                <a:solidFill>
                  <a:schemeClr val="tx2"/>
                </a:solidFill>
              </a:defRPr>
            </a:lvl1pPr>
          </a:lstStyle>
          <a:p>
            <a:fld id="{18D65601-5AE2-46FC-B138-694DDD2B510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41029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A54E74DE-D9A6-8BE3-B8A9-4AACD9ABFA1F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82200" y="136525"/>
            <a:ext cx="1914529" cy="480228"/>
          </a:xfrm>
          <a:prstGeom prst="rect">
            <a:avLst/>
          </a:prstGeom>
        </p:spPr>
      </p:pic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44571705-2E20-024A-15CB-E3138EDEC6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03212" y="6356350"/>
            <a:ext cx="2921475" cy="365125"/>
          </a:xfrm>
          <a:prstGeom prst="rect">
            <a:avLst/>
          </a:prstGeom>
        </p:spPr>
        <p:txBody>
          <a:bodyPr lIns="0" rIns="0" anchor="ctr"/>
          <a:lstStyle>
            <a:lvl1pPr algn="l">
              <a:defRPr sz="800" spc="15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C30EE630-9E25-FA1D-173D-B34329DA953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10344" y="6356350"/>
            <a:ext cx="1178419" cy="365125"/>
          </a:xfrm>
          <a:prstGeom prst="rect">
            <a:avLst/>
          </a:prstGeom>
        </p:spPr>
        <p:txBody>
          <a:bodyPr lIns="0" rIns="0" anchor="ctr"/>
          <a:lstStyle>
            <a:lvl1pPr algn="r">
              <a:defRPr sz="800" spc="150" baseline="0">
                <a:solidFill>
                  <a:schemeClr val="bg1"/>
                </a:solidFill>
              </a:defRPr>
            </a:lvl1pPr>
          </a:lstStyle>
          <a:p>
            <a:fld id="{18D65601-5AE2-46FC-B138-694DDD2B510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74338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49" r:id="rId2"/>
    <p:sldLayoutId id="2147483680" r:id="rId3"/>
    <p:sldLayoutId id="2147483681" r:id="rId4"/>
    <p:sldLayoutId id="2147483682" r:id="rId5"/>
    <p:sldLayoutId id="2147483683" r:id="rId6"/>
    <p:sldLayoutId id="2147483655" r:id="rId7"/>
    <p:sldLayoutId id="2147483668" r:id="rId8"/>
    <p:sldLayoutId id="2147483669" r:id="rId9"/>
    <p:sldLayoutId id="2147483670" r:id="rId10"/>
    <p:sldLayoutId id="2147483687" r:id="rId11"/>
    <p:sldLayoutId id="2147483688" r:id="rId12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.xml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egis.iowa.gov/docs/iac/chapter/761.115.pdf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openxmlformats.org/officeDocument/2006/relationships/image" Target="../media/image29.sv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Relationship Id="rId9" Type="http://schemas.openxmlformats.org/officeDocument/2006/relationships/image" Target="../media/image31.sv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Relationship Id="rId9" Type="http://schemas.openxmlformats.org/officeDocument/2006/relationships/image" Target="../media/image33.sv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Relationship Id="rId9" Type="http://schemas.openxmlformats.org/officeDocument/2006/relationships/image" Target="../media/image35.sv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Relationship Id="rId9" Type="http://schemas.openxmlformats.org/officeDocument/2006/relationships/image" Target="../media/image37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Relationship Id="rId9" Type="http://schemas.openxmlformats.org/officeDocument/2006/relationships/image" Target="../media/image39.sv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Relationship Id="rId9" Type="http://schemas.openxmlformats.org/officeDocument/2006/relationships/image" Target="../media/image41.sv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Relationship Id="rId9" Type="http://schemas.openxmlformats.org/officeDocument/2006/relationships/image" Target="../media/image43.sv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9.xml"/><Relationship Id="rId5" Type="http://schemas.openxmlformats.org/officeDocument/2006/relationships/diagramQuickStyle" Target="../diagrams/quickStyle9.xml"/><Relationship Id="rId4" Type="http://schemas.openxmlformats.org/officeDocument/2006/relationships/diagramLayout" Target="../diagrams/layout9.xml"/><Relationship Id="rId9" Type="http://schemas.openxmlformats.org/officeDocument/2006/relationships/image" Target="../media/image45.sv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diagramData" Target="../diagrams/data10.xml"/><Relationship Id="rId7" Type="http://schemas.microsoft.com/office/2007/relationships/diagramDrawing" Target="../diagrams/drawing10.xm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10.xml"/><Relationship Id="rId5" Type="http://schemas.openxmlformats.org/officeDocument/2006/relationships/diagramQuickStyle" Target="../diagrams/quickStyle10.xml"/><Relationship Id="rId4" Type="http://schemas.openxmlformats.org/officeDocument/2006/relationships/diagramLayout" Target="../diagrams/layout10.xml"/><Relationship Id="rId9" Type="http://schemas.openxmlformats.org/officeDocument/2006/relationships/image" Target="../media/image47.sv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diagramData" Target="../diagrams/data11.xml"/><Relationship Id="rId7" Type="http://schemas.microsoft.com/office/2007/relationships/diagramDrawing" Target="../diagrams/drawing11.xml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11.xml"/><Relationship Id="rId5" Type="http://schemas.openxmlformats.org/officeDocument/2006/relationships/diagramQuickStyle" Target="../diagrams/quickStyle11.xml"/><Relationship Id="rId4" Type="http://schemas.openxmlformats.org/officeDocument/2006/relationships/diagramLayout" Target="../diagrams/layout11.xml"/><Relationship Id="rId9" Type="http://schemas.openxmlformats.org/officeDocument/2006/relationships/image" Target="../media/image49.sv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diagramData" Target="../diagrams/data12.xml"/><Relationship Id="rId7" Type="http://schemas.microsoft.com/office/2007/relationships/diagramDrawing" Target="../diagrams/drawing12.xml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12.xml"/><Relationship Id="rId5" Type="http://schemas.openxmlformats.org/officeDocument/2006/relationships/diagramQuickStyle" Target="../diagrams/quickStyle12.xml"/><Relationship Id="rId4" Type="http://schemas.openxmlformats.org/officeDocument/2006/relationships/diagramLayout" Target="../diagrams/layout12.xml"/><Relationship Id="rId9" Type="http://schemas.openxmlformats.org/officeDocument/2006/relationships/image" Target="../media/image51.sv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diagramData" Target="../diagrams/data13.xml"/><Relationship Id="rId7" Type="http://schemas.microsoft.com/office/2007/relationships/diagramDrawing" Target="../diagrams/drawing13.xml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13.xml"/><Relationship Id="rId5" Type="http://schemas.openxmlformats.org/officeDocument/2006/relationships/diagramQuickStyle" Target="../diagrams/quickStyle13.xml"/><Relationship Id="rId4" Type="http://schemas.openxmlformats.org/officeDocument/2006/relationships/diagramLayout" Target="../diagrams/layout13.xml"/><Relationship Id="rId9" Type="http://schemas.openxmlformats.org/officeDocument/2006/relationships/image" Target="../media/image53.sv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diagramData" Target="../diagrams/data14.xml"/><Relationship Id="rId7" Type="http://schemas.microsoft.com/office/2007/relationships/diagramDrawing" Target="../diagrams/drawing14.xml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14.xml"/><Relationship Id="rId5" Type="http://schemas.openxmlformats.org/officeDocument/2006/relationships/diagramQuickStyle" Target="../diagrams/quickStyle14.xml"/><Relationship Id="rId4" Type="http://schemas.openxmlformats.org/officeDocument/2006/relationships/diagramLayout" Target="../diagrams/layout14.xml"/><Relationship Id="rId9" Type="http://schemas.openxmlformats.org/officeDocument/2006/relationships/image" Target="../media/image51.sv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5.xml"/><Relationship Id="rId7" Type="http://schemas.microsoft.com/office/2007/relationships/diagramDrawing" Target="../diagrams/drawing15.xml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15.xml"/><Relationship Id="rId5" Type="http://schemas.openxmlformats.org/officeDocument/2006/relationships/diagramQuickStyle" Target="../diagrams/quickStyle15.xml"/><Relationship Id="rId4" Type="http://schemas.openxmlformats.org/officeDocument/2006/relationships/diagramLayout" Target="../diagrams/layout15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6.xml"/><Relationship Id="rId7" Type="http://schemas.microsoft.com/office/2007/relationships/diagramDrawing" Target="../diagrams/drawing16.xml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16.xml"/><Relationship Id="rId5" Type="http://schemas.openxmlformats.org/officeDocument/2006/relationships/diagramQuickStyle" Target="../diagrams/quickStyle16.xml"/><Relationship Id="rId4" Type="http://schemas.openxmlformats.org/officeDocument/2006/relationships/diagramLayout" Target="../diagrams/layout1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s://eps.iowadot.gov/Home" TargetMode="External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61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9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15.sv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6" Type="http://schemas.openxmlformats.org/officeDocument/2006/relationships/image" Target="../media/image14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Relationship Id="rId9" Type="http://schemas.openxmlformats.org/officeDocument/2006/relationships/image" Target="../media/image17.sv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hyperlink" Target="https://utilities.iowadot.gov/Annual%20Util%20Mtg%202023/" TargetMode="External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iowa.gov/subscribe" TargetMode="External"/><Relationship Id="rId5" Type="http://schemas.openxmlformats.org/officeDocument/2006/relationships/hyperlink" Target="https://iowadot.gov/rightofway/Utility-Accommodation-and-Coordination" TargetMode="External"/><Relationship Id="rId4" Type="http://schemas.openxmlformats.org/officeDocument/2006/relationships/hyperlink" Target="https://eps.iowadot.gov/Home" TargetMode="Externa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7" Type="http://schemas.openxmlformats.org/officeDocument/2006/relationships/image" Target="../media/image15.sv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Relationship Id="rId6" Type="http://schemas.openxmlformats.org/officeDocument/2006/relationships/image" Target="../media/image14.png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Placeholder 29">
            <a:extLst>
              <a:ext uri="{FF2B5EF4-FFF2-40B4-BE49-F238E27FC236}">
                <a16:creationId xmlns:a16="http://schemas.microsoft.com/office/drawing/2014/main" id="{71399701-353F-22EB-42A6-506D7450D4E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alphaModFix amt="6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1502" y="-20577"/>
            <a:ext cx="12223502" cy="6710345"/>
          </a:xfrm>
          <a:prstGeom prst="rect">
            <a:avLst/>
          </a:prstGeom>
        </p:spPr>
      </p:pic>
      <p:sp>
        <p:nvSpPr>
          <p:cNvPr id="15" name="Graphic 2">
            <a:extLst>
              <a:ext uri="{FF2B5EF4-FFF2-40B4-BE49-F238E27FC236}">
                <a16:creationId xmlns:a16="http://schemas.microsoft.com/office/drawing/2014/main" id="{0843006F-98F3-5378-ADE3-1EFEFEDDA12B}"/>
              </a:ext>
            </a:extLst>
          </p:cNvPr>
          <p:cNvSpPr>
            <a:spLocks/>
          </p:cNvSpPr>
          <p:nvPr/>
        </p:nvSpPr>
        <p:spPr bwMode="auto">
          <a:xfrm>
            <a:off x="-23348" y="3428999"/>
            <a:ext cx="12215347" cy="3274415"/>
          </a:xfrm>
          <a:custGeom>
            <a:avLst/>
            <a:gdLst>
              <a:gd name="T0" fmla="*/ 53211096 w 18294857"/>
              <a:gd name="T1" fmla="*/ 8668539 h 5362670"/>
              <a:gd name="T2" fmla="*/ 53211096 w 18294857"/>
              <a:gd name="T3" fmla="*/ 8726178 h 5362670"/>
              <a:gd name="T4" fmla="*/ 0 w 18294857"/>
              <a:gd name="T5" fmla="*/ 58264 h 5362670"/>
              <a:gd name="T6" fmla="*/ 0 w 18294857"/>
              <a:gd name="T7" fmla="*/ 26801920 h 5362670"/>
              <a:gd name="T8" fmla="*/ 53211096 w 18294857"/>
              <a:gd name="T9" fmla="*/ 35273730 h 5362670"/>
              <a:gd name="T10" fmla="*/ 53211096 w 18294857"/>
              <a:gd name="T11" fmla="*/ 35215464 h 5362670"/>
              <a:gd name="T12" fmla="*/ 106422181 w 18294857"/>
              <a:gd name="T13" fmla="*/ 26743646 h 5362670"/>
              <a:gd name="T14" fmla="*/ 106422181 w 18294857"/>
              <a:gd name="T15" fmla="*/ 0 h 5362670"/>
              <a:gd name="T16" fmla="*/ 53211096 w 18294857"/>
              <a:gd name="T17" fmla="*/ 8668539 h 5362670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18294857" h="5362670">
                <a:moveTo>
                  <a:pt x="9147429" y="1317879"/>
                </a:moveTo>
                <a:lnTo>
                  <a:pt x="9147429" y="1326642"/>
                </a:lnTo>
                <a:lnTo>
                  <a:pt x="0" y="8858"/>
                </a:lnTo>
                <a:lnTo>
                  <a:pt x="0" y="4074700"/>
                </a:lnTo>
                <a:lnTo>
                  <a:pt x="9147429" y="5362671"/>
                </a:lnTo>
                <a:lnTo>
                  <a:pt x="9147429" y="5353812"/>
                </a:lnTo>
                <a:lnTo>
                  <a:pt x="18294858" y="4065841"/>
                </a:lnTo>
                <a:lnTo>
                  <a:pt x="18294858" y="0"/>
                </a:lnTo>
                <a:lnTo>
                  <a:pt x="9147429" y="1317879"/>
                </a:lnTo>
                <a:close/>
              </a:path>
            </a:pathLst>
          </a:custGeom>
          <a:solidFill>
            <a:srgbClr val="231F20">
              <a:alpha val="56862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en-US" dirty="0"/>
          </a:p>
        </p:txBody>
      </p:sp>
      <p:sp>
        <p:nvSpPr>
          <p:cNvPr id="17" name="Title Placeholder 1">
            <a:extLst>
              <a:ext uri="{FF2B5EF4-FFF2-40B4-BE49-F238E27FC236}">
                <a16:creationId xmlns:a16="http://schemas.microsoft.com/office/drawing/2014/main" id="{FD603461-FEA5-815F-B639-A68B579396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3349" y="4354548"/>
            <a:ext cx="12215348" cy="640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18272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18272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18272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18272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18272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lang="en-US" altLang="en-US" sz="4400" b="1" dirty="0">
                <a:solidFill>
                  <a:schemeClr val="bg1"/>
                </a:solidFill>
                <a:latin typeface="+mj-lt"/>
                <a:ea typeface="Roboto Slab" pitchFamily="2" charset="0"/>
                <a:cs typeface="Roboto Slab" pitchFamily="2" charset="0"/>
              </a:rPr>
              <a:t>2026 Annual Utility Meeting</a:t>
            </a: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5ECEC6BD-4218-D50A-8F38-D4D2DFD6DF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5195" y="5077839"/>
            <a:ext cx="12215347" cy="4803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18272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1370013" indent="-455613" defTabSz="18272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2284413" indent="-455613" defTabSz="18272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3198813" indent="-455613" defTabSz="18272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4113213" indent="-455613" defTabSz="18272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0413" indent="-455613" defTabSz="1827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5027613" indent="-455613" defTabSz="1827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5484813" indent="-455613" defTabSz="1827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5942013" indent="-455613" defTabSz="1827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None/>
            </a:pPr>
            <a:r>
              <a:rPr lang="en-US" altLang="en-US" sz="2800" b="1" dirty="0">
                <a:solidFill>
                  <a:schemeClr val="bg1"/>
                </a:solidFill>
                <a:latin typeface="Roboto Slab" pitchFamily="2" charset="0"/>
                <a:ea typeface="Roboto Slab" pitchFamily="2" charset="0"/>
                <a:cs typeface="PT Sans" panose="020B0503020203020204" pitchFamily="34" charset="0"/>
              </a:rPr>
              <a:t>An information exchange and networking event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77842182-EE84-12E6-1390-BC1DD14536F0}"/>
              </a:ext>
            </a:extLst>
          </p:cNvPr>
          <p:cNvCxnSpPr/>
          <p:nvPr/>
        </p:nvCxnSpPr>
        <p:spPr>
          <a:xfrm>
            <a:off x="5678606" y="5757691"/>
            <a:ext cx="807753" cy="1"/>
          </a:xfrm>
          <a:prstGeom prst="line">
            <a:avLst/>
          </a:prstGeom>
          <a:ln w="571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5A0B7E08-2A36-D1A7-ED69-6D2568EEEF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356764" y="6259280"/>
            <a:ext cx="856250" cy="2011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18272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1370013" indent="-455613" defTabSz="18272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2284413" indent="-455613" defTabSz="18272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3198813" indent="-455613" defTabSz="18272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4113213" indent="-455613" defTabSz="18272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0413" indent="-455613" defTabSz="1827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5027613" indent="-455613" defTabSz="1827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5484813" indent="-455613" defTabSz="1827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5942013" indent="-455613" defTabSz="1827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None/>
            </a:pPr>
            <a:r>
              <a:rPr lang="en-US" altLang="en-US" sz="2400" dirty="0">
                <a:solidFill>
                  <a:schemeClr val="bg1"/>
                </a:solidFill>
                <a:latin typeface="PT Sans" panose="020B0503020203020204" pitchFamily="34" charset="0"/>
                <a:ea typeface="PT Sans" panose="020B0503020203020204" pitchFamily="34" charset="0"/>
                <a:cs typeface="PT Sans" panose="020B0503020203020204" pitchFamily="34" charset="0"/>
              </a:rPr>
              <a:t>3/2/2023</a:t>
            </a:r>
          </a:p>
        </p:txBody>
      </p:sp>
      <p:pic>
        <p:nvPicPr>
          <p:cNvPr id="27" name="Graphic 26">
            <a:extLst>
              <a:ext uri="{FF2B5EF4-FFF2-40B4-BE49-F238E27FC236}">
                <a16:creationId xmlns:a16="http://schemas.microsoft.com/office/drawing/2014/main" id="{4A7719FD-1DC4-C482-4733-0F10D600029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-23349" y="5851519"/>
            <a:ext cx="12223501" cy="1006481"/>
          </a:xfrm>
          <a:prstGeom prst="rect">
            <a:avLst/>
          </a:prstGeom>
        </p:spPr>
      </p:pic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59AF3B16-3FC2-FE84-6EFE-7C8664AE97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9729" y="6157651"/>
            <a:ext cx="2138696" cy="6083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18272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1370013" indent="-455613" defTabSz="18272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2284413" indent="-455613" defTabSz="18272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3198813" indent="-455613" defTabSz="18272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4113213" indent="-455613" defTabSz="18272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0413" indent="-455613" defTabSz="1827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5027613" indent="-455613" defTabSz="1827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5484813" indent="-455613" defTabSz="1827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5942013" indent="-455613" defTabSz="1827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ts val="20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altLang="en-US" sz="1200" dirty="0">
                <a:solidFill>
                  <a:schemeClr val="bg1"/>
                </a:solidFill>
                <a:latin typeface="+mn-lt"/>
                <a:ea typeface="PT Sans" panose="020B0503020203020204" pitchFamily="34" charset="0"/>
                <a:cs typeface="PT Sans" panose="020B0503020203020204" pitchFamily="34" charset="0"/>
              </a:rPr>
              <a:t>Deanne Popp</a:t>
            </a:r>
          </a:p>
          <a:p>
            <a:pPr eaLnBrk="1" hangingPunct="1"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altLang="en-US" sz="1200" dirty="0">
                <a:solidFill>
                  <a:schemeClr val="bg1"/>
                </a:solidFill>
                <a:latin typeface="+mn-lt"/>
                <a:ea typeface="PT Sans" panose="020B0503020203020204" pitchFamily="34" charset="0"/>
                <a:cs typeface="PT Sans" panose="020B0503020203020204" pitchFamily="34" charset="0"/>
              </a:rPr>
              <a:t>Utility Program Administrator</a:t>
            </a:r>
          </a:p>
        </p:txBody>
      </p:sp>
      <p:pic>
        <p:nvPicPr>
          <p:cNvPr id="29" name="Picture 28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17FF21B2-3928-7AEE-415D-1E685082712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06144" y="5889997"/>
            <a:ext cx="2352679" cy="588170"/>
          </a:xfrm>
          <a:prstGeom prst="rect">
            <a:avLst/>
          </a:prstGeom>
        </p:spPr>
      </p:pic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81C0747B-1E0F-1C17-3F2A-F9A51F9301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42198" y="6259280"/>
            <a:ext cx="1550072" cy="405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18272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1370013" indent="-455613" defTabSz="18272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2284413" indent="-455613" defTabSz="18272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3198813" indent="-455613" defTabSz="18272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4113213" indent="-455613" defTabSz="18272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0413" indent="-455613" defTabSz="1827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5027613" indent="-455613" defTabSz="1827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5484813" indent="-455613" defTabSz="1827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5942013" indent="-455613" defTabSz="1827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lnSpc>
                <a:spcPct val="90000"/>
              </a:lnSpc>
              <a:spcBef>
                <a:spcPts val="20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altLang="en-US" sz="1200" dirty="0">
                <a:solidFill>
                  <a:schemeClr val="bg1"/>
                </a:solidFill>
                <a:latin typeface="+mn-lt"/>
                <a:ea typeface="PT Sans" panose="020B0503020203020204" pitchFamily="34" charset="0"/>
                <a:cs typeface="PT Sans" panose="020B0503020203020204" pitchFamily="34" charset="0"/>
              </a:rPr>
              <a:t>January 2026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011993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206FACBD-B244-4420-BE24-AD9110F31EC4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1005840" y="862960"/>
            <a:ext cx="10147936" cy="5055326"/>
          </a:xfrm>
          <a:prstGeom prst="rect">
            <a:avLst/>
          </a:prstGeom>
        </p:spPr>
        <p:txBody>
          <a:bodyPr lIns="0"/>
          <a:lstStyle/>
          <a:p>
            <a:pPr marL="0" indent="0">
              <a:lnSpc>
                <a:spcPct val="90000"/>
              </a:lnSpc>
              <a:spcBef>
                <a:spcPts val="0"/>
              </a:spcBef>
              <a:buNone/>
            </a:pPr>
            <a:r>
              <a:rPr lang="en-US" sz="3200" b="1" dirty="0">
                <a:solidFill>
                  <a:schemeClr val="accent1"/>
                </a:solidFill>
                <a:latin typeface="+mj-lt"/>
              </a:rPr>
              <a:t>Other key players</a:t>
            </a:r>
          </a:p>
          <a:p>
            <a:pPr marL="0" indent="0">
              <a:lnSpc>
                <a:spcPct val="90000"/>
              </a:lnSpc>
              <a:spcBef>
                <a:spcPts val="0"/>
              </a:spcBef>
              <a:buNone/>
            </a:pPr>
            <a:endParaRPr lang="en-US" sz="3200" b="1" dirty="0">
              <a:solidFill>
                <a:schemeClr val="accent1"/>
              </a:solidFill>
              <a:latin typeface="+mj-lt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2000" b="1" dirty="0">
                <a:solidFill>
                  <a:schemeClr val="accent3"/>
                </a:solidFill>
                <a:latin typeface="Roboto Slab" pitchFamily="2" charset="0"/>
                <a:ea typeface="Roboto Slab" pitchFamily="2" charset="0"/>
              </a:rPr>
              <a:t>Survey</a:t>
            </a:r>
          </a:p>
          <a:p>
            <a:pPr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/>
              <a:t>Includes survey of utility locates in project design</a:t>
            </a:r>
            <a:endParaRPr lang="en-US" b="1" dirty="0">
              <a:solidFill>
                <a:schemeClr val="accent3"/>
              </a:solidFill>
              <a:latin typeface="Roboto Slab" pitchFamily="2" charset="0"/>
              <a:ea typeface="Roboto Slab" pitchFamily="2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en-US" b="1" dirty="0">
              <a:solidFill>
                <a:schemeClr val="accent3"/>
              </a:solidFill>
              <a:latin typeface="Roboto Slab" pitchFamily="2" charset="0"/>
              <a:ea typeface="Roboto Slab" pitchFamily="2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2000" b="1" dirty="0">
                <a:solidFill>
                  <a:schemeClr val="accent3"/>
                </a:solidFill>
                <a:latin typeface="Roboto Slab" pitchFamily="2" charset="0"/>
                <a:ea typeface="Roboto Slab" pitchFamily="2" charset="0"/>
              </a:rPr>
              <a:t>Design</a:t>
            </a:r>
          </a:p>
          <a:p>
            <a:pPr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/>
              <a:t>Key to facilitating successful utility conflict management </a:t>
            </a:r>
          </a:p>
          <a:p>
            <a:pPr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/>
              <a:t>Performs engineering decisions related to highway design to avoid and minimize utility facility impacts in communication with Project Manager</a:t>
            </a:r>
          </a:p>
          <a:p>
            <a:pPr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2000" b="1" dirty="0">
                <a:solidFill>
                  <a:schemeClr val="accent3"/>
                </a:solidFill>
                <a:latin typeface="Roboto Slab" pitchFamily="2" charset="0"/>
                <a:ea typeface="Roboto Slab" pitchFamily="2" charset="0"/>
              </a:rPr>
              <a:t>Project Manager</a:t>
            </a:r>
          </a:p>
          <a:p>
            <a:pPr>
              <a:spcBef>
                <a:spcPts val="0"/>
              </a:spcBef>
            </a:pPr>
            <a:r>
              <a:rPr lang="en-US" dirty="0"/>
              <a:t>Key to facilitating successful utility conflict management</a:t>
            </a:r>
          </a:p>
          <a:p>
            <a:pPr>
              <a:spcBef>
                <a:spcPts val="0"/>
              </a:spcBef>
            </a:pPr>
            <a:r>
              <a:rPr lang="en-US" dirty="0"/>
              <a:t>Reviews project needs throughout development to determine utility investigation needs</a:t>
            </a:r>
          </a:p>
          <a:p>
            <a:pPr marL="0" indent="0">
              <a:spcBef>
                <a:spcPts val="0"/>
              </a:spcBef>
              <a:buNone/>
            </a:pPr>
            <a:endParaRPr lang="en-US" b="1" dirty="0">
              <a:solidFill>
                <a:schemeClr val="accent3"/>
              </a:solidFill>
              <a:latin typeface="Roboto Slab" pitchFamily="2" charset="0"/>
              <a:ea typeface="Roboto Slab" pitchFamily="2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2000" b="1" dirty="0">
                <a:solidFill>
                  <a:schemeClr val="accent3"/>
                </a:solidFill>
                <a:latin typeface="Roboto Slab" pitchFamily="2" charset="0"/>
                <a:ea typeface="Roboto Slab" pitchFamily="2" charset="0"/>
              </a:rPr>
              <a:t>Right-of-Way Staff</a:t>
            </a:r>
          </a:p>
          <a:p>
            <a:pPr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/>
              <a:t>Designs and a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cquires necessary parcels to facilitate relocations</a:t>
            </a:r>
          </a:p>
          <a:p>
            <a:pPr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/>
              <a:t>Process payments &amp; release of easement documents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146725D-2BB8-D597-D046-03F34CA6BB96}"/>
              </a:ext>
            </a:extLst>
          </p:cNvPr>
          <p:cNvCxnSpPr/>
          <p:nvPr/>
        </p:nvCxnSpPr>
        <p:spPr>
          <a:xfrm>
            <a:off x="1005840" y="1535153"/>
            <a:ext cx="640080" cy="0"/>
          </a:xfrm>
          <a:prstGeom prst="line">
            <a:avLst/>
          </a:prstGeom>
          <a:ln w="571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Oval 1">
            <a:extLst>
              <a:ext uri="{FF2B5EF4-FFF2-40B4-BE49-F238E27FC236}">
                <a16:creationId xmlns:a16="http://schemas.microsoft.com/office/drawing/2014/main" id="{C4C02C24-44D8-7005-5A76-8C6413379F5D}"/>
              </a:ext>
            </a:extLst>
          </p:cNvPr>
          <p:cNvSpPr/>
          <p:nvPr/>
        </p:nvSpPr>
        <p:spPr>
          <a:xfrm>
            <a:off x="9987929" y="4379678"/>
            <a:ext cx="1955812" cy="1955812"/>
          </a:xfrm>
          <a:prstGeom prst="ellipse">
            <a:avLst/>
          </a:prstGeom>
        </p:spPr>
        <p:style>
          <a:lnRef idx="0">
            <a:schemeClr val="dk1">
              <a:hueOff val="0"/>
              <a:satOff val="0"/>
              <a:lumOff val="0"/>
              <a:alphaOff val="0"/>
            </a:schemeClr>
          </a:lnRef>
          <a:fillRef idx="1">
            <a:schemeClr val="bg1">
              <a:lumMod val="95000"/>
              <a:hueOff val="0"/>
              <a:satOff val="0"/>
              <a:lumOff val="0"/>
              <a:alphaOff val="0"/>
            </a:schemeClr>
          </a:fillRef>
          <a:effectRef idx="0">
            <a:schemeClr val="bg1">
              <a:lumMod val="95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8" name="Rectangle 7" descr="Marker">
            <a:extLst>
              <a:ext uri="{FF2B5EF4-FFF2-40B4-BE49-F238E27FC236}">
                <a16:creationId xmlns:a16="http://schemas.microsoft.com/office/drawing/2014/main" id="{464FED68-58FF-4CC5-1F58-2D33643B009C}"/>
              </a:ext>
            </a:extLst>
          </p:cNvPr>
          <p:cNvSpPr/>
          <p:nvPr/>
        </p:nvSpPr>
        <p:spPr>
          <a:xfrm>
            <a:off x="10513187" y="4824884"/>
            <a:ext cx="1122187" cy="1122187"/>
          </a:xfrm>
          <a:prstGeom prst="rect">
            <a:avLst/>
          </a:prstGeom>
          <a:blipFill rotWithShape="1"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2">
              <a:hueOff val="1907789"/>
              <a:satOff val="-43528"/>
              <a:lumOff val="16079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486284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5C298AE-0AF5-1CF1-3F87-8804833B1ACA}"/>
              </a:ext>
            </a:extLst>
          </p:cNvPr>
          <p:cNvSpPr txBox="1"/>
          <p:nvPr/>
        </p:nvSpPr>
        <p:spPr>
          <a:xfrm>
            <a:off x="2264" y="1951910"/>
            <a:ext cx="4685624" cy="1200329"/>
          </a:xfrm>
          <a:prstGeom prst="rect">
            <a:avLst/>
          </a:prstGeom>
          <a:noFill/>
        </p:spPr>
        <p:txBody>
          <a:bodyPr wrap="square" lIns="457200" rIns="365760" rtlCol="0" anchor="ctr">
            <a:spAutoFit/>
          </a:bodyPr>
          <a:lstStyle/>
          <a:p>
            <a:r>
              <a:rPr lang="en-US" sz="3600" b="1" spc="50" dirty="0">
                <a:solidFill>
                  <a:schemeClr val="bg1"/>
                </a:solidFill>
                <a:latin typeface="+mj-lt"/>
              </a:rPr>
              <a:t>Utility Coordination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05A98C6-8822-604C-C081-CCC113DD261E}"/>
              </a:ext>
            </a:extLst>
          </p:cNvPr>
          <p:cNvSpPr txBox="1"/>
          <p:nvPr/>
        </p:nvSpPr>
        <p:spPr>
          <a:xfrm>
            <a:off x="0" y="3657600"/>
            <a:ext cx="4687888" cy="769441"/>
          </a:xfrm>
          <a:prstGeom prst="rect">
            <a:avLst/>
          </a:prstGeom>
          <a:noFill/>
        </p:spPr>
        <p:txBody>
          <a:bodyPr wrap="square" lIns="457200" rIns="365760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Roboto Slab" pitchFamily="2" charset="0"/>
                <a:ea typeface="Roboto Slab" pitchFamily="2" charset="0"/>
              </a:rPr>
              <a:t>Chapter 115</a:t>
            </a:r>
          </a:p>
          <a:p>
            <a:r>
              <a:rPr lang="en-US" sz="2000" dirty="0">
                <a:solidFill>
                  <a:schemeClr val="bg1"/>
                </a:solidFill>
                <a:latin typeface="+mj-lt"/>
                <a:ea typeface="Roboto Slab" pitchFamily="2" charset="0"/>
              </a:rPr>
              <a:t>UTILITY ACCOMMODATION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483EBF37-008B-A4C0-00D1-5D08E8F1B14D}"/>
              </a:ext>
            </a:extLst>
          </p:cNvPr>
          <p:cNvCxnSpPr/>
          <p:nvPr/>
        </p:nvCxnSpPr>
        <p:spPr>
          <a:xfrm>
            <a:off x="478098" y="3474720"/>
            <a:ext cx="640080" cy="0"/>
          </a:xfrm>
          <a:prstGeom prst="line">
            <a:avLst/>
          </a:prstGeom>
          <a:ln w="57150"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12">
            <a:extLst>
              <a:ext uri="{FF2B5EF4-FFF2-40B4-BE49-F238E27FC236}">
                <a16:creationId xmlns:a16="http://schemas.microsoft.com/office/drawing/2014/main" id="{604E8E79-EBFE-4B3E-B3B9-A2A54ABF3F55}"/>
              </a:ext>
            </a:extLst>
          </p:cNvPr>
          <p:cNvSpPr txBox="1">
            <a:spLocks/>
          </p:cNvSpPr>
          <p:nvPr/>
        </p:nvSpPr>
        <p:spPr>
          <a:xfrm>
            <a:off x="4909625" y="492373"/>
            <a:ext cx="7146387" cy="2236313"/>
          </a:xfrm>
          <a:prstGeom prst="rect">
            <a:avLst/>
          </a:prstGeom>
        </p:spPr>
        <p:txBody>
          <a:bodyPr lIns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IAC 761--115</a:t>
            </a:r>
          </a:p>
          <a:p>
            <a:pPr lvl="1">
              <a:lnSpc>
                <a:spcPct val="100000"/>
              </a:lnSpc>
              <a:spcBef>
                <a:spcPts val="600"/>
              </a:spcBef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Iowa Administrative Code</a:t>
            </a:r>
          </a:p>
          <a:p>
            <a:pPr lvl="1">
              <a:lnSpc>
                <a:spcPct val="100000"/>
              </a:lnSpc>
              <a:spcBef>
                <a:spcPts val="600"/>
              </a:spcBef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Transportation [761]</a:t>
            </a:r>
          </a:p>
          <a:p>
            <a:pPr lvl="1">
              <a:lnSpc>
                <a:spcPct val="100000"/>
              </a:lnSpc>
              <a:spcBef>
                <a:spcPts val="600"/>
              </a:spcBef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Chapter 115 – UTILITY ACCOMMODATION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Adopted June 18, 2025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2000" dirty="0">
                <a:latin typeface="+mj-lt"/>
                <a:hlinkClick r:id="rId3"/>
              </a:rPr>
              <a:t>https://www.legis.iowa.gov/docs/iac/chapter/761.115.pdf</a:t>
            </a:r>
            <a:endParaRPr lang="en-US" sz="2000" dirty="0">
              <a:latin typeface="+mj-lt"/>
              <a:cs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877EA86-5EBE-2826-3BDF-8114E58D75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28495" y="3200400"/>
            <a:ext cx="7627517" cy="318546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832256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29B8F34-EC33-FEBF-A227-2E798C400A19}"/>
              </a:ext>
            </a:extLst>
          </p:cNvPr>
          <p:cNvSpPr>
            <a:spLocks noGrp="1"/>
          </p:cNvSpPr>
          <p:nvPr>
            <p:ph sz="quarter" idx="16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 sz="2000" dirty="0"/>
              <a:t>Provide utility </a:t>
            </a:r>
            <a:r>
              <a:rPr lang="en-US" altLang="en-US" sz="2000" b="1" dirty="0">
                <a:solidFill>
                  <a:schemeClr val="accent3"/>
                </a:solidFill>
              </a:rPr>
              <a:t>as-builts</a:t>
            </a:r>
            <a:r>
              <a:rPr lang="en-US" altLang="en-US" sz="2000" dirty="0"/>
              <a:t> required in electronic format – DS 23045</a:t>
            </a:r>
          </a:p>
          <a:p>
            <a:pPr eaLnBrk="1" hangingPunct="1">
              <a:defRPr/>
            </a:pPr>
            <a:r>
              <a:rPr lang="en-US" altLang="en-US" sz="2000" dirty="0"/>
              <a:t>Submit </a:t>
            </a:r>
            <a:r>
              <a:rPr lang="en-US" altLang="en-US" sz="2000" b="1" dirty="0">
                <a:solidFill>
                  <a:schemeClr val="accent3"/>
                </a:solidFill>
              </a:rPr>
              <a:t>10-day notice</a:t>
            </a:r>
            <a:r>
              <a:rPr lang="en-US" altLang="en-US" sz="2000" dirty="0"/>
              <a:t> required for lane restrictions or closures – 511 Traffic Management Center</a:t>
            </a:r>
          </a:p>
          <a:p>
            <a:pPr eaLnBrk="1" hangingPunct="1">
              <a:defRPr/>
            </a:pPr>
            <a:r>
              <a:rPr lang="en-US" altLang="en-US" sz="2000" dirty="0"/>
              <a:t>Rework or remove </a:t>
            </a:r>
            <a:r>
              <a:rPr lang="en-US" altLang="en-US" sz="2000" b="1" dirty="0">
                <a:solidFill>
                  <a:schemeClr val="accent3"/>
                </a:solidFill>
              </a:rPr>
              <a:t>unacceptable</a:t>
            </a:r>
            <a:r>
              <a:rPr lang="en-US" altLang="en-US" sz="2000" dirty="0"/>
              <a:t> installations </a:t>
            </a:r>
          </a:p>
          <a:p>
            <a:pPr eaLnBrk="1" hangingPunct="1">
              <a:defRPr/>
            </a:pPr>
            <a:r>
              <a:rPr lang="en-US" altLang="en-US" sz="2000" dirty="0"/>
              <a:t>Notify district </a:t>
            </a:r>
            <a:r>
              <a:rPr lang="en-US" altLang="en-US" sz="2000" b="1" dirty="0">
                <a:solidFill>
                  <a:schemeClr val="accent3"/>
                </a:solidFill>
              </a:rPr>
              <a:t>when utility work is completed </a:t>
            </a:r>
            <a:r>
              <a:rPr lang="en-US" altLang="en-US" sz="2000" dirty="0"/>
              <a:t>(provide opportunity to inspect and notify if work is non-compliant)</a:t>
            </a:r>
            <a:endParaRPr lang="en-US" altLang="en-US" sz="12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2CD35A-8DC3-53DD-ADAE-754003D066C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Summary of new policy changes</a:t>
            </a:r>
          </a:p>
        </p:txBody>
      </p:sp>
    </p:spTree>
    <p:extLst>
      <p:ext uri="{BB962C8B-B14F-4D97-AF65-F5344CB8AC3E}">
        <p14:creationId xmlns:p14="http://schemas.microsoft.com/office/powerpoint/2010/main" val="7480858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29B8F34-EC33-FEBF-A227-2E798C400A19}"/>
              </a:ext>
            </a:extLst>
          </p:cNvPr>
          <p:cNvSpPr>
            <a:spLocks noGrp="1"/>
          </p:cNvSpPr>
          <p:nvPr>
            <p:ph sz="quarter" idx="16"/>
          </p:nvPr>
        </p:nvSpPr>
        <p:spPr/>
        <p:txBody>
          <a:bodyPr/>
          <a:lstStyle/>
          <a:p>
            <a:pPr>
              <a:defRPr/>
            </a:pPr>
            <a:r>
              <a:rPr lang="en-US" altLang="en-US" sz="2000" dirty="0"/>
              <a:t>Send</a:t>
            </a:r>
            <a:r>
              <a:rPr lang="en-US" altLang="en-US" sz="2000" b="1" dirty="0">
                <a:solidFill>
                  <a:schemeClr val="accent3"/>
                </a:solidFill>
              </a:rPr>
              <a:t> project notification earlier </a:t>
            </a:r>
            <a:r>
              <a:rPr lang="en-US" altLang="en-US" sz="2000" dirty="0"/>
              <a:t>of utilities (10% design/concept)</a:t>
            </a:r>
          </a:p>
          <a:p>
            <a:pPr>
              <a:defRPr/>
            </a:pPr>
            <a:r>
              <a:rPr lang="en-US" altLang="en-US" sz="2000" dirty="0"/>
              <a:t>Improved </a:t>
            </a:r>
            <a:r>
              <a:rPr lang="en-US" altLang="en-US" sz="2000" b="1" dirty="0">
                <a:solidFill>
                  <a:schemeClr val="accent3"/>
                </a:solidFill>
              </a:rPr>
              <a:t>investigation to identify utilities</a:t>
            </a:r>
            <a:r>
              <a:rPr lang="en-US" altLang="en-US" sz="2000" dirty="0"/>
              <a:t> in the project limits</a:t>
            </a:r>
          </a:p>
          <a:p>
            <a:pPr>
              <a:defRPr/>
            </a:pPr>
            <a:r>
              <a:rPr lang="en-US" altLang="en-US" sz="2000" dirty="0"/>
              <a:t>Utilities required </a:t>
            </a:r>
            <a:r>
              <a:rPr lang="en-US" altLang="en-US" sz="2000" b="1" dirty="0">
                <a:solidFill>
                  <a:schemeClr val="accent3"/>
                </a:solidFill>
              </a:rPr>
              <a:t>to provide location information </a:t>
            </a:r>
            <a:r>
              <a:rPr lang="en-US" altLang="en-US" sz="2000" dirty="0"/>
              <a:t>of their facilities within the project limits to help with </a:t>
            </a:r>
            <a:r>
              <a:rPr lang="en-US" altLang="en-US" sz="2000" b="1" dirty="0">
                <a:solidFill>
                  <a:schemeClr val="accent3"/>
                </a:solidFill>
              </a:rPr>
              <a:t>conflict avoidance and mitigation</a:t>
            </a:r>
          </a:p>
          <a:p>
            <a:pPr>
              <a:defRPr/>
            </a:pPr>
            <a:r>
              <a:rPr lang="en-US" altLang="en-US" sz="2000" dirty="0"/>
              <a:t>Send </a:t>
            </a:r>
            <a:r>
              <a:rPr lang="en-US" altLang="en-US" sz="2000" b="1" dirty="0">
                <a:solidFill>
                  <a:schemeClr val="accent3"/>
                </a:solidFill>
              </a:rPr>
              <a:t>plan submittal earlier </a:t>
            </a:r>
            <a:r>
              <a:rPr lang="en-US" altLang="en-US" sz="2000" dirty="0"/>
              <a:t>to utility companies (30% design / ROW impact buffer)</a:t>
            </a:r>
          </a:p>
          <a:p>
            <a:pPr>
              <a:defRPr/>
            </a:pPr>
            <a:r>
              <a:rPr lang="en-US" altLang="en-US" sz="2000" dirty="0"/>
              <a:t>Utilities required to provide </a:t>
            </a:r>
            <a:r>
              <a:rPr lang="en-US" altLang="en-US" sz="2000" b="1" dirty="0">
                <a:solidFill>
                  <a:schemeClr val="accent3"/>
                </a:solidFill>
              </a:rPr>
              <a:t>one work plan </a:t>
            </a:r>
            <a:r>
              <a:rPr lang="en-US" altLang="en-US" sz="2000" dirty="0"/>
              <a:t>(instead of two) but earlier in the process</a:t>
            </a:r>
          </a:p>
          <a:p>
            <a:pPr>
              <a:defRPr/>
            </a:pPr>
            <a:r>
              <a:rPr lang="en-US" altLang="en-US" sz="2000" dirty="0"/>
              <a:t>Better defined </a:t>
            </a:r>
            <a:r>
              <a:rPr lang="en-US" altLang="en-US" sz="2000" b="1" dirty="0">
                <a:solidFill>
                  <a:schemeClr val="accent3"/>
                </a:solidFill>
              </a:rPr>
              <a:t>non-compliance </a:t>
            </a:r>
            <a:r>
              <a:rPr lang="en-US" altLang="en-US" sz="2000" dirty="0"/>
              <a:t>as failure to: provide an acceptable work plan, adjust its facilities according to the accepted work plan, or otherwise follow the policy</a:t>
            </a:r>
            <a:endParaRPr lang="en-US" altLang="en-US" sz="13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2CD35A-8DC3-53DD-ADAE-754003D066C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Summary of new policy changes - coordination</a:t>
            </a:r>
          </a:p>
        </p:txBody>
      </p:sp>
    </p:spTree>
    <p:extLst>
      <p:ext uri="{BB962C8B-B14F-4D97-AF65-F5344CB8AC3E}">
        <p14:creationId xmlns:p14="http://schemas.microsoft.com/office/powerpoint/2010/main" val="14735522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D820E7F-76E7-1922-E1EA-CB9A1F354B74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1005840" y="2245703"/>
            <a:ext cx="10147936" cy="3752963"/>
          </a:xfrm>
        </p:spPr>
        <p:txBody>
          <a:bodyPr/>
          <a:lstStyle/>
          <a:p>
            <a:r>
              <a:rPr lang="en-US" sz="2000" dirty="0"/>
              <a:t>DOT primary road projects – not city or county projects</a:t>
            </a:r>
          </a:p>
          <a:p>
            <a:r>
              <a:rPr lang="en-US" sz="2000" dirty="0"/>
              <a:t>Sets requirements for all parties</a:t>
            </a:r>
          </a:p>
          <a:p>
            <a:r>
              <a:rPr lang="en-US" sz="2000" dirty="0"/>
              <a:t>Timing of notifications and required responses</a:t>
            </a:r>
          </a:p>
          <a:p>
            <a:r>
              <a:rPr lang="en-US" sz="2000" dirty="0"/>
              <a:t>Milestones for events tracked in Masterworks application</a:t>
            </a:r>
          </a:p>
          <a:p>
            <a:r>
              <a:rPr lang="en-US" sz="2000" dirty="0"/>
              <a:t>Non-responsive utility owners can be held liable for project delay claims</a:t>
            </a:r>
          </a:p>
          <a:p>
            <a:endParaRPr lang="en-US" dirty="0"/>
          </a:p>
          <a:p>
            <a:endParaRPr lang="en-US" b="1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34095B-B0EC-D312-DA14-7A6ADBBF045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005840" y="960894"/>
            <a:ext cx="10147935" cy="944631"/>
          </a:xfrm>
        </p:spPr>
        <p:txBody>
          <a:bodyPr/>
          <a:lstStyle/>
          <a:p>
            <a:r>
              <a:rPr lang="en-US" dirty="0"/>
              <a:t>IAC 761 Chapter 115 – Utility facility adjustments for primary road projects.</a:t>
            </a:r>
          </a:p>
        </p:txBody>
      </p:sp>
    </p:spTree>
    <p:extLst>
      <p:ext uri="{BB962C8B-B14F-4D97-AF65-F5344CB8AC3E}">
        <p14:creationId xmlns:p14="http://schemas.microsoft.com/office/powerpoint/2010/main" val="35765236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001B72F-EE09-E679-DC5F-A7C8EFA2A5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2400" y="0"/>
            <a:ext cx="4542878" cy="6858000"/>
          </a:xfrm>
          <a:prstGeom prst="rect">
            <a:avLst/>
          </a:prstGeom>
          <a:noFill/>
          <a:effectLst>
            <a:outerShdw blurRad="101600" dist="63500" dir="10800000" algn="r" rotWithShape="0">
              <a:prstClr val="black">
                <a:alpha val="15000"/>
              </a:prstClr>
            </a:outerShdw>
          </a:effectLst>
        </p:spPr>
      </p:pic>
      <p:sp>
        <p:nvSpPr>
          <p:cNvPr id="4" name="Text Placeholder 6">
            <a:extLst>
              <a:ext uri="{FF2B5EF4-FFF2-40B4-BE49-F238E27FC236}">
                <a16:creationId xmlns:a16="http://schemas.microsoft.com/office/drawing/2014/main" id="{4525B8C2-6587-05DA-C00D-37590DD212C5}"/>
              </a:ext>
            </a:extLst>
          </p:cNvPr>
          <p:cNvSpPr txBox="1">
            <a:spLocks/>
          </p:cNvSpPr>
          <p:nvPr/>
        </p:nvSpPr>
        <p:spPr>
          <a:xfrm>
            <a:off x="560613" y="3429000"/>
            <a:ext cx="3517899" cy="25327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563" indent="-182563">
              <a:buFont typeface="Wingdings" pitchFamily="2" charset="2"/>
              <a:buChar char="§"/>
            </a:pPr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Utility events tracked as UT</a:t>
            </a:r>
          </a:p>
          <a:p>
            <a:pPr marL="182563" indent="-182563">
              <a:buFont typeface="Wingdings" pitchFamily="2" charset="2"/>
              <a:buChar char="§"/>
            </a:pPr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Who does what, when</a:t>
            </a:r>
          </a:p>
          <a:p>
            <a:pPr marL="182563" indent="-182563">
              <a:buFont typeface="Wingdings" pitchFamily="2" charset="2"/>
              <a:buChar char="§"/>
            </a:pPr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Timeline for completion</a:t>
            </a:r>
          </a:p>
          <a:p>
            <a:pPr marL="182563" indent="-182563">
              <a:buFont typeface="Wingdings" pitchFamily="2" charset="2"/>
              <a:buChar char="§"/>
            </a:pPr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Due dates</a:t>
            </a:r>
          </a:p>
          <a:p>
            <a:pPr marL="182563" indent="-182563">
              <a:buFont typeface="Wingdings" pitchFamily="2" charset="2"/>
              <a:buChar char="§"/>
            </a:pPr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Expectations</a:t>
            </a:r>
          </a:p>
        </p:txBody>
      </p:sp>
      <p:sp>
        <p:nvSpPr>
          <p:cNvPr id="5" name="Title 10">
            <a:extLst>
              <a:ext uri="{FF2B5EF4-FFF2-40B4-BE49-F238E27FC236}">
                <a16:creationId xmlns:a16="http://schemas.microsoft.com/office/drawing/2014/main" id="{CA506B03-84C8-9791-179E-EBBB999E21D2}"/>
              </a:ext>
            </a:extLst>
          </p:cNvPr>
          <p:cNvSpPr txBox="1">
            <a:spLocks/>
          </p:cNvSpPr>
          <p:nvPr/>
        </p:nvSpPr>
        <p:spPr>
          <a:xfrm>
            <a:off x="446692" y="1261143"/>
            <a:ext cx="3631821" cy="2251354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spc="50" dirty="0">
                <a:solidFill>
                  <a:schemeClr val="bg1"/>
                </a:solidFill>
                <a:ea typeface="+mn-ea"/>
                <a:cs typeface="+mn-cs"/>
              </a:rPr>
              <a:t>Project Development Milestones</a:t>
            </a:r>
          </a:p>
        </p:txBody>
      </p:sp>
    </p:spTree>
    <p:extLst>
      <p:ext uri="{BB962C8B-B14F-4D97-AF65-F5344CB8AC3E}">
        <p14:creationId xmlns:p14="http://schemas.microsoft.com/office/powerpoint/2010/main" val="34970304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8FAA5E-B3A1-1C11-D383-EFCEC0581D4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UT0 Event | investigation</a:t>
            </a:r>
            <a:endParaRPr lang="en-US" b="0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BAEA490-8B71-8681-419E-8A2D622F0F55}"/>
              </a:ext>
            </a:extLst>
          </p:cNvPr>
          <p:cNvGrpSpPr/>
          <p:nvPr/>
        </p:nvGrpSpPr>
        <p:grpSpPr>
          <a:xfrm>
            <a:off x="40879" y="2104572"/>
            <a:ext cx="12094895" cy="1872342"/>
            <a:chOff x="40879" y="2104572"/>
            <a:chExt cx="12094895" cy="1872342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369CDBEB-DCA8-8977-A80C-70AF4CA2730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0879" y="2104572"/>
              <a:ext cx="12094895" cy="1872342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72E00392-C7B9-54B5-C941-91DEA124BE51}"/>
                </a:ext>
              </a:extLst>
            </p:cNvPr>
            <p:cNvSpPr/>
            <p:nvPr/>
          </p:nvSpPr>
          <p:spPr>
            <a:xfrm>
              <a:off x="10345738" y="2844225"/>
              <a:ext cx="1374094" cy="584775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3200" b="1" cap="none" spc="0" dirty="0">
                  <a:ln w="12700">
                    <a:solidFill>
                      <a:schemeClr val="accent1"/>
                    </a:solidFill>
                    <a:prstDash val="solid"/>
                  </a:ln>
                  <a:pattFill prst="pct50">
                    <a:fgClr>
                      <a:schemeClr val="accent1"/>
                    </a:fgClr>
                    <a:bgClr>
                      <a:schemeClr val="accent1">
                        <a:lumMod val="20000"/>
                        <a:lumOff val="80000"/>
                      </a:schemeClr>
                    </a:bgClr>
                  </a:pattFill>
                  <a:effectLst>
                    <a:outerShdw dist="38100" dir="2640000" algn="bl" rotWithShape="0">
                      <a:schemeClr val="accent1"/>
                    </a:outerShdw>
                  </a:effectLst>
                </a:rPr>
                <a:t>0-10%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635845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8FAA5E-B3A1-1C11-D383-EFCEC0581D4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UT1 Event | notice of project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B0CC0B1-3DC4-FC00-0D34-879C626D91CC}"/>
              </a:ext>
            </a:extLst>
          </p:cNvPr>
          <p:cNvGrpSpPr/>
          <p:nvPr/>
        </p:nvGrpSpPr>
        <p:grpSpPr>
          <a:xfrm>
            <a:off x="75093" y="2061029"/>
            <a:ext cx="12028160" cy="2525485"/>
            <a:chOff x="75093" y="2061029"/>
            <a:chExt cx="12028160" cy="2525485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0936DA4E-E565-6CC5-BBFF-1057C09E602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5093" y="2061029"/>
              <a:ext cx="12028160" cy="2525485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F4F8C78E-2891-7B3E-9ADA-BADFD0D5699B}"/>
                </a:ext>
              </a:extLst>
            </p:cNvPr>
            <p:cNvSpPr/>
            <p:nvPr/>
          </p:nvSpPr>
          <p:spPr>
            <a:xfrm>
              <a:off x="10522449" y="3026902"/>
              <a:ext cx="994183" cy="584775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3200" b="1" cap="none" spc="0" dirty="0">
                  <a:ln w="12700">
                    <a:solidFill>
                      <a:schemeClr val="accent1"/>
                    </a:solidFill>
                    <a:prstDash val="solid"/>
                  </a:ln>
                  <a:pattFill prst="pct50">
                    <a:fgClr>
                      <a:schemeClr val="accent1"/>
                    </a:fgClr>
                    <a:bgClr>
                      <a:schemeClr val="accent1">
                        <a:lumMod val="20000"/>
                        <a:lumOff val="80000"/>
                      </a:schemeClr>
                    </a:bgClr>
                  </a:pattFill>
                  <a:effectLst>
                    <a:outerShdw dist="38100" dir="2640000" algn="bl" rotWithShape="0">
                      <a:schemeClr val="accent1"/>
                    </a:outerShdw>
                  </a:effectLst>
                </a:rPr>
                <a:t>10%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469539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8FAA5E-B3A1-1C11-D383-EFCEC0581D4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UT2 Event | preliminary plans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37A85E68-AF12-6050-938E-9945B6AF0C92}"/>
              </a:ext>
            </a:extLst>
          </p:cNvPr>
          <p:cNvGrpSpPr/>
          <p:nvPr/>
        </p:nvGrpSpPr>
        <p:grpSpPr>
          <a:xfrm>
            <a:off x="58416" y="2222274"/>
            <a:ext cx="12090042" cy="2393269"/>
            <a:chOff x="58416" y="2222274"/>
            <a:chExt cx="12090042" cy="2393269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CB188711-68FD-5782-5FB0-3968D7EA800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8416" y="2222274"/>
              <a:ext cx="12090042" cy="2393269"/>
            </a:xfrm>
            <a:prstGeom prst="rect">
              <a:avLst/>
            </a:prstGeom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DF3E98F9-DC55-C11A-7040-D3F8F54ABC9D}"/>
                </a:ext>
              </a:extLst>
            </p:cNvPr>
            <p:cNvSpPr/>
            <p:nvPr/>
          </p:nvSpPr>
          <p:spPr>
            <a:xfrm>
              <a:off x="10492149" y="3136612"/>
              <a:ext cx="994183" cy="584775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3200" b="1" dirty="0">
                  <a:ln w="12700">
                    <a:solidFill>
                      <a:schemeClr val="accent1"/>
                    </a:solidFill>
                    <a:prstDash val="solid"/>
                  </a:ln>
                  <a:pattFill prst="pct50">
                    <a:fgClr>
                      <a:schemeClr val="accent1"/>
                    </a:fgClr>
                    <a:bgClr>
                      <a:schemeClr val="accent1">
                        <a:lumMod val="20000"/>
                        <a:lumOff val="80000"/>
                      </a:schemeClr>
                    </a:bgClr>
                  </a:pattFill>
                  <a:effectLst>
                    <a:outerShdw dist="38100" dir="2640000" algn="bl" rotWithShape="0">
                      <a:schemeClr val="accent1"/>
                    </a:outerShdw>
                  </a:effectLst>
                </a:rPr>
                <a:t>3</a:t>
              </a:r>
              <a:r>
                <a:rPr lang="en-US" sz="3200" b="1" cap="none" spc="0" dirty="0">
                  <a:ln w="12700">
                    <a:solidFill>
                      <a:schemeClr val="accent1"/>
                    </a:solidFill>
                    <a:prstDash val="solid"/>
                  </a:ln>
                  <a:pattFill prst="pct50">
                    <a:fgClr>
                      <a:schemeClr val="accent1"/>
                    </a:fgClr>
                    <a:bgClr>
                      <a:schemeClr val="accent1">
                        <a:lumMod val="20000"/>
                        <a:lumOff val="80000"/>
                      </a:schemeClr>
                    </a:bgClr>
                  </a:pattFill>
                  <a:effectLst>
                    <a:outerShdw dist="38100" dir="2640000" algn="bl" rotWithShape="0">
                      <a:schemeClr val="accent1"/>
                    </a:outerShdw>
                  </a:effectLst>
                </a:rPr>
                <a:t>0%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8561112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8FAA5E-B3A1-1C11-D383-EFCEC0581D4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UT3 Event | semifinal plans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6AC6A37C-BC83-B3E5-A40C-68FB26DA6B2A}"/>
              </a:ext>
            </a:extLst>
          </p:cNvPr>
          <p:cNvGrpSpPr/>
          <p:nvPr/>
        </p:nvGrpSpPr>
        <p:grpSpPr>
          <a:xfrm>
            <a:off x="72572" y="2225556"/>
            <a:ext cx="12061371" cy="2381099"/>
            <a:chOff x="72572" y="2225556"/>
            <a:chExt cx="12061371" cy="2381099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8DA75D6A-745F-CA14-BDDB-8EAF7871E13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2572" y="2225556"/>
              <a:ext cx="12061371" cy="2381099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8E0824C6-1442-18BE-8178-95E95A15FB32}"/>
                </a:ext>
              </a:extLst>
            </p:cNvPr>
            <p:cNvSpPr/>
            <p:nvPr/>
          </p:nvSpPr>
          <p:spPr>
            <a:xfrm>
              <a:off x="10492150" y="3136612"/>
              <a:ext cx="994183" cy="584775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3200" b="1" dirty="0">
                  <a:ln w="12700">
                    <a:solidFill>
                      <a:schemeClr val="accent1"/>
                    </a:solidFill>
                    <a:prstDash val="solid"/>
                  </a:ln>
                  <a:pattFill prst="pct50">
                    <a:fgClr>
                      <a:schemeClr val="accent1"/>
                    </a:fgClr>
                    <a:bgClr>
                      <a:schemeClr val="accent1">
                        <a:lumMod val="20000"/>
                        <a:lumOff val="80000"/>
                      </a:schemeClr>
                    </a:bgClr>
                  </a:pattFill>
                  <a:effectLst>
                    <a:outerShdw dist="38100" dir="2640000" algn="bl" rotWithShape="0">
                      <a:schemeClr val="accent1"/>
                    </a:outerShdw>
                  </a:effectLst>
                </a:rPr>
                <a:t>6</a:t>
              </a:r>
              <a:r>
                <a:rPr lang="en-US" sz="3200" b="1" cap="none" spc="0" dirty="0">
                  <a:ln w="12700">
                    <a:solidFill>
                      <a:schemeClr val="accent1"/>
                    </a:solidFill>
                    <a:prstDash val="solid"/>
                  </a:ln>
                  <a:pattFill prst="pct50">
                    <a:fgClr>
                      <a:schemeClr val="accent1"/>
                    </a:fgClr>
                    <a:bgClr>
                      <a:schemeClr val="accent1">
                        <a:lumMod val="20000"/>
                        <a:lumOff val="80000"/>
                      </a:schemeClr>
                    </a:bgClr>
                  </a:pattFill>
                  <a:effectLst>
                    <a:outerShdw dist="38100" dir="2640000" algn="bl" rotWithShape="0">
                      <a:schemeClr val="accent1"/>
                    </a:outerShdw>
                  </a:effectLst>
                </a:rPr>
                <a:t>0%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370571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FE8BD60-AC5F-1235-3197-FB9752AB823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91216" y="631626"/>
            <a:ext cx="4908337" cy="5872645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F7B7E5B3-F6B1-4A5C-A942-9728FEC576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02287" y="631627"/>
            <a:ext cx="11184884" cy="6064448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3015B8A-E089-6AD5-DF58-B83BBF55027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605916" y="1283026"/>
            <a:ext cx="4099560" cy="574222"/>
          </a:xfrm>
        </p:spPr>
        <p:txBody>
          <a:bodyPr/>
          <a:lstStyle/>
          <a:p>
            <a:r>
              <a:rPr lang="en-US" dirty="0"/>
              <a:t>Agenda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A26283F5-6F08-B866-1753-2A00C1C1AD5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05840" y="1195924"/>
            <a:ext cx="457200" cy="55270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60A45C8-9983-35E6-92FD-150E62A43D77}"/>
              </a:ext>
            </a:extLst>
          </p:cNvPr>
          <p:cNvSpPr txBox="1"/>
          <p:nvPr/>
        </p:nvSpPr>
        <p:spPr bwMode="auto">
          <a:xfrm>
            <a:off x="1005840" y="2069896"/>
            <a:ext cx="4567306" cy="1785104"/>
          </a:xfrm>
          <a:prstGeom prst="rect">
            <a:avLst/>
          </a:prstGeom>
          <a:noFill/>
        </p:spPr>
        <p:txBody>
          <a:bodyPr wrap="square" lIns="0">
            <a:spAutoFit/>
          </a:bodyPr>
          <a:lstStyle/>
          <a:p>
            <a:pPr eaLnBrk="1" fontAlgn="auto" hangingPunct="1">
              <a:spcBef>
                <a:spcPts val="1200"/>
              </a:spcBef>
              <a:defRPr/>
            </a:pPr>
            <a:r>
              <a:rPr lang="en-US" sz="2000" b="1" spc="200" dirty="0">
                <a:latin typeface="Calibri" panose="020F0502020204030204" pitchFamily="34" charset="0"/>
                <a:ea typeface="PT Sans" panose="020B0503020203020204" pitchFamily="34" charset="0"/>
                <a:cs typeface="Calibri" panose="020F0502020204030204" pitchFamily="34" charset="0"/>
              </a:rPr>
              <a:t>Welcome &amp; Introductions</a:t>
            </a:r>
          </a:p>
          <a:p>
            <a:pPr>
              <a:spcBef>
                <a:spcPts val="1200"/>
              </a:spcBef>
              <a:defRPr/>
            </a:pPr>
            <a:r>
              <a:rPr lang="en-US" sz="2000" b="1" spc="200" dirty="0">
                <a:latin typeface="Calibri" panose="020F0502020204030204" pitchFamily="34" charset="0"/>
                <a:ea typeface="PT Sans" panose="020B0503020203020204" pitchFamily="34" charset="0"/>
                <a:cs typeface="Calibri" panose="020F0502020204030204" pitchFamily="34" charset="0"/>
              </a:rPr>
              <a:t>Utility Coordination &amp; Permitting</a:t>
            </a:r>
          </a:p>
          <a:p>
            <a:pPr>
              <a:spcBef>
                <a:spcPts val="1200"/>
              </a:spcBef>
              <a:defRPr/>
            </a:pPr>
            <a:r>
              <a:rPr lang="en-US" sz="2000" b="1" spc="200" dirty="0">
                <a:latin typeface="Calibri" panose="020F0502020204030204" pitchFamily="34" charset="0"/>
                <a:ea typeface="PT Sans" panose="020B0503020203020204" pitchFamily="34" charset="0"/>
                <a:cs typeface="Calibri" panose="020F0502020204030204" pitchFamily="34" charset="0"/>
              </a:rPr>
              <a:t>Upcoming Construction Projects</a:t>
            </a:r>
          </a:p>
          <a:p>
            <a:pPr>
              <a:spcBef>
                <a:spcPts val="1200"/>
              </a:spcBef>
              <a:defRPr/>
            </a:pPr>
            <a:r>
              <a:rPr lang="en-US" sz="2000" b="1" spc="200" dirty="0">
                <a:latin typeface="Calibri" panose="020F0502020204030204" pitchFamily="34" charset="0"/>
                <a:ea typeface="PT Sans" panose="020B0503020203020204" pitchFamily="34" charset="0"/>
                <a:cs typeface="Calibri" panose="020F0502020204030204" pitchFamily="34" charset="0"/>
              </a:rPr>
              <a:t>Roundtable | Q &amp; A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1F98FF10-A6CB-49C1-BDDF-E0FD6E9F13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1139940" y="0"/>
            <a:ext cx="0" cy="1005840"/>
          </a:xfrm>
          <a:prstGeom prst="line">
            <a:avLst/>
          </a:prstGeom>
          <a:ln w="2857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A586EC07-AFE8-01E8-972B-4FC6481F57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1027410" y="0"/>
            <a:ext cx="0" cy="100584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AA1F1D5-DEF2-53BE-B69C-0AE3B8BC42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1252470" y="0"/>
            <a:ext cx="0" cy="1005840"/>
          </a:xfrm>
          <a:prstGeom prst="line">
            <a:avLst/>
          </a:prstGeom>
          <a:ln w="2857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Isosceles Triangle 30">
            <a:extLst>
              <a:ext uri="{FF2B5EF4-FFF2-40B4-BE49-F238E27FC236}">
                <a16:creationId xmlns:a16="http://schemas.microsoft.com/office/drawing/2014/main" id="{3251883D-8093-7D23-FBB7-9A00F1C3AF2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rot="16200000">
            <a:off x="8856834" y="3178631"/>
            <a:ext cx="563107" cy="6107223"/>
          </a:xfrm>
          <a:custGeom>
            <a:avLst/>
            <a:gdLst>
              <a:gd name="connsiteX0" fmla="*/ 0 w 508884"/>
              <a:gd name="connsiteY0" fmla="*/ 4908336 h 4908336"/>
              <a:gd name="connsiteX1" fmla="*/ 254442 w 508884"/>
              <a:gd name="connsiteY1" fmla="*/ 0 h 4908336"/>
              <a:gd name="connsiteX2" fmla="*/ 508884 w 508884"/>
              <a:gd name="connsiteY2" fmla="*/ 4908336 h 4908336"/>
              <a:gd name="connsiteX3" fmla="*/ 0 w 508884"/>
              <a:gd name="connsiteY3" fmla="*/ 4908336 h 4908336"/>
              <a:gd name="connsiteX0" fmla="*/ 63610 w 572494"/>
              <a:gd name="connsiteY0" fmla="*/ 4924239 h 4924239"/>
              <a:gd name="connsiteX1" fmla="*/ 0 w 572494"/>
              <a:gd name="connsiteY1" fmla="*/ 0 h 4924239"/>
              <a:gd name="connsiteX2" fmla="*/ 572494 w 572494"/>
              <a:gd name="connsiteY2" fmla="*/ 4924239 h 4924239"/>
              <a:gd name="connsiteX3" fmla="*/ 63610 w 572494"/>
              <a:gd name="connsiteY3" fmla="*/ 4924239 h 4924239"/>
              <a:gd name="connsiteX0" fmla="*/ 63610 w 580447"/>
              <a:gd name="connsiteY0" fmla="*/ 4924239 h 4924241"/>
              <a:gd name="connsiteX1" fmla="*/ 0 w 580447"/>
              <a:gd name="connsiteY1" fmla="*/ 0 h 4924241"/>
              <a:gd name="connsiteX2" fmla="*/ 580447 w 580447"/>
              <a:gd name="connsiteY2" fmla="*/ 4924241 h 4924241"/>
              <a:gd name="connsiteX3" fmla="*/ 63610 w 580447"/>
              <a:gd name="connsiteY3" fmla="*/ 4924239 h 4924241"/>
              <a:gd name="connsiteX0" fmla="*/ 0 w 1161888"/>
              <a:gd name="connsiteY0" fmla="*/ 4932672 h 4932672"/>
              <a:gd name="connsiteX1" fmla="*/ 581441 w 1161888"/>
              <a:gd name="connsiteY1" fmla="*/ 0 h 4932672"/>
              <a:gd name="connsiteX2" fmla="*/ 1161888 w 1161888"/>
              <a:gd name="connsiteY2" fmla="*/ 4924241 h 4932672"/>
              <a:gd name="connsiteX3" fmla="*/ 0 w 1161888"/>
              <a:gd name="connsiteY3" fmla="*/ 4932672 h 4932672"/>
              <a:gd name="connsiteX0" fmla="*/ 0 w 592483"/>
              <a:gd name="connsiteY0" fmla="*/ 4932672 h 4932672"/>
              <a:gd name="connsiteX1" fmla="*/ 12036 w 592483"/>
              <a:gd name="connsiteY1" fmla="*/ 0 h 4932672"/>
              <a:gd name="connsiteX2" fmla="*/ 592483 w 592483"/>
              <a:gd name="connsiteY2" fmla="*/ 4924241 h 4932672"/>
              <a:gd name="connsiteX3" fmla="*/ 0 w 592483"/>
              <a:gd name="connsiteY3" fmla="*/ 4932672 h 4932672"/>
              <a:gd name="connsiteX0" fmla="*/ 68354 w 580447"/>
              <a:gd name="connsiteY0" fmla="*/ 4902481 h 4924241"/>
              <a:gd name="connsiteX1" fmla="*/ 0 w 580447"/>
              <a:gd name="connsiteY1" fmla="*/ 0 h 4924241"/>
              <a:gd name="connsiteX2" fmla="*/ 580447 w 580447"/>
              <a:gd name="connsiteY2" fmla="*/ 4924241 h 4924241"/>
              <a:gd name="connsiteX3" fmla="*/ 68354 w 580447"/>
              <a:gd name="connsiteY3" fmla="*/ 4902481 h 4924241"/>
              <a:gd name="connsiteX0" fmla="*/ 3039 w 580447"/>
              <a:gd name="connsiteY0" fmla="*/ 4927642 h 4927642"/>
              <a:gd name="connsiteX1" fmla="*/ 0 w 580447"/>
              <a:gd name="connsiteY1" fmla="*/ 0 h 4927642"/>
              <a:gd name="connsiteX2" fmla="*/ 580447 w 580447"/>
              <a:gd name="connsiteY2" fmla="*/ 4924241 h 4927642"/>
              <a:gd name="connsiteX3" fmla="*/ 3039 w 580447"/>
              <a:gd name="connsiteY3" fmla="*/ 4927642 h 4927642"/>
              <a:gd name="connsiteX0" fmla="*/ 3039 w 580447"/>
              <a:gd name="connsiteY0" fmla="*/ 4937204 h 4937204"/>
              <a:gd name="connsiteX1" fmla="*/ 0 w 580447"/>
              <a:gd name="connsiteY1" fmla="*/ 0 h 4937204"/>
              <a:gd name="connsiteX2" fmla="*/ 580447 w 580447"/>
              <a:gd name="connsiteY2" fmla="*/ 4924241 h 4937204"/>
              <a:gd name="connsiteX3" fmla="*/ 3039 w 580447"/>
              <a:gd name="connsiteY3" fmla="*/ 4937204 h 4937204"/>
              <a:gd name="connsiteX0" fmla="*/ 14813 w 592221"/>
              <a:gd name="connsiteY0" fmla="*/ 5063201 h 5063201"/>
              <a:gd name="connsiteX1" fmla="*/ 0 w 592221"/>
              <a:gd name="connsiteY1" fmla="*/ 0 h 5063201"/>
              <a:gd name="connsiteX2" fmla="*/ 592221 w 592221"/>
              <a:gd name="connsiteY2" fmla="*/ 5050238 h 5063201"/>
              <a:gd name="connsiteX3" fmla="*/ 14813 w 592221"/>
              <a:gd name="connsiteY3" fmla="*/ 5063201 h 5063201"/>
              <a:gd name="connsiteX0" fmla="*/ 14813 w 592221"/>
              <a:gd name="connsiteY0" fmla="*/ 5027198 h 5027198"/>
              <a:gd name="connsiteX1" fmla="*/ 0 w 592221"/>
              <a:gd name="connsiteY1" fmla="*/ 0 h 5027198"/>
              <a:gd name="connsiteX2" fmla="*/ 592221 w 592221"/>
              <a:gd name="connsiteY2" fmla="*/ 5014235 h 5027198"/>
              <a:gd name="connsiteX3" fmla="*/ 14813 w 592221"/>
              <a:gd name="connsiteY3" fmla="*/ 5027198 h 5027198"/>
              <a:gd name="connsiteX0" fmla="*/ 661 w 607505"/>
              <a:gd name="connsiteY0" fmla="*/ 5021201 h 5021201"/>
              <a:gd name="connsiteX1" fmla="*/ 15284 w 607505"/>
              <a:gd name="connsiteY1" fmla="*/ 0 h 5021201"/>
              <a:gd name="connsiteX2" fmla="*/ 607505 w 607505"/>
              <a:gd name="connsiteY2" fmla="*/ 5014235 h 5021201"/>
              <a:gd name="connsiteX3" fmla="*/ 661 w 607505"/>
              <a:gd name="connsiteY3" fmla="*/ 5021201 h 5021201"/>
              <a:gd name="connsiteX0" fmla="*/ 808 w 607652"/>
              <a:gd name="connsiteY0" fmla="*/ 5028682 h 5028682"/>
              <a:gd name="connsiteX1" fmla="*/ 10438 w 607652"/>
              <a:gd name="connsiteY1" fmla="*/ 0 h 5028682"/>
              <a:gd name="connsiteX2" fmla="*/ 607652 w 607652"/>
              <a:gd name="connsiteY2" fmla="*/ 5021716 h 5028682"/>
              <a:gd name="connsiteX3" fmla="*/ 808 w 607652"/>
              <a:gd name="connsiteY3" fmla="*/ 5028682 h 5028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7652" h="5028682">
                <a:moveTo>
                  <a:pt x="808" y="5028682"/>
                </a:moveTo>
                <a:cubicBezTo>
                  <a:pt x="-4130" y="3340948"/>
                  <a:pt x="15376" y="1687734"/>
                  <a:pt x="10438" y="0"/>
                </a:cubicBezTo>
                <a:lnTo>
                  <a:pt x="607652" y="5021716"/>
                </a:lnTo>
                <a:lnTo>
                  <a:pt x="808" y="5028682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400736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8FAA5E-B3A1-1C11-D383-EFCEC0581D4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UT4 Event | revised final plan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B84B25A-79C8-7313-88CA-AFC69E13F295}"/>
              </a:ext>
            </a:extLst>
          </p:cNvPr>
          <p:cNvSpPr txBox="1"/>
          <p:nvPr/>
        </p:nvSpPr>
        <p:spPr>
          <a:xfrm>
            <a:off x="1038224" y="5482828"/>
            <a:ext cx="30147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ighlight>
                  <a:srgbClr val="FFFF00"/>
                </a:highlight>
              </a:rPr>
              <a:t>Internal process – not in rule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9A6FE08-E4CF-3984-B33D-5B0FE4BE27D1}"/>
              </a:ext>
            </a:extLst>
          </p:cNvPr>
          <p:cNvSpPr/>
          <p:nvPr/>
        </p:nvSpPr>
        <p:spPr>
          <a:xfrm>
            <a:off x="10220333" y="5375106"/>
            <a:ext cx="994183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9</a:t>
            </a:r>
            <a:r>
              <a:rPr lang="en-US" sz="32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0%</a:t>
            </a:r>
          </a:p>
        </p:txBody>
      </p:sp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DC1C9C96-BB2B-5E0B-F44C-DA51B66735AD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1005840" y="1920241"/>
            <a:ext cx="10147936" cy="3454866"/>
          </a:xfrm>
        </p:spPr>
        <p:txBody>
          <a:bodyPr/>
          <a:lstStyle/>
          <a:p>
            <a:pPr marL="285750" lvl="2" indent="-285750">
              <a:lnSpc>
                <a:spcPct val="100000"/>
              </a:lnSpc>
              <a:spcBef>
                <a:spcPts val="1200"/>
              </a:spcBef>
            </a:pPr>
            <a:r>
              <a:rPr lang="en-US" sz="2000" spc="50" dirty="0"/>
              <a:t>Significant changes to department’s plan</a:t>
            </a:r>
          </a:p>
          <a:p>
            <a:pPr marL="285750" lvl="2" indent="-285750">
              <a:lnSpc>
                <a:spcPct val="100000"/>
              </a:lnSpc>
              <a:spcBef>
                <a:spcPts val="1200"/>
              </a:spcBef>
            </a:pPr>
            <a:r>
              <a:rPr lang="en-US" sz="2000" spc="50" dirty="0"/>
              <a:t>Send revised final plan to utility owners</a:t>
            </a:r>
          </a:p>
          <a:p>
            <a:pPr marL="285750" lvl="2" indent="-285750">
              <a:lnSpc>
                <a:spcPct val="100000"/>
              </a:lnSpc>
              <a:spcBef>
                <a:spcPts val="1200"/>
              </a:spcBef>
            </a:pPr>
            <a:r>
              <a:rPr lang="en-US" sz="2000" spc="50" dirty="0"/>
              <a:t>Request revised work plan if needed</a:t>
            </a:r>
          </a:p>
          <a:p>
            <a:pPr marL="285750" lvl="2" indent="-285750">
              <a:lnSpc>
                <a:spcPct val="100000"/>
              </a:lnSpc>
              <a:spcBef>
                <a:spcPts val="1200"/>
              </a:spcBef>
            </a:pPr>
            <a:r>
              <a:rPr lang="en-US" sz="2000" i="1" spc="50" dirty="0"/>
              <a:t>Utility Coordination Meetings</a:t>
            </a:r>
          </a:p>
        </p:txBody>
      </p:sp>
    </p:spTree>
    <p:extLst>
      <p:ext uri="{BB962C8B-B14F-4D97-AF65-F5344CB8AC3E}">
        <p14:creationId xmlns:p14="http://schemas.microsoft.com/office/powerpoint/2010/main" val="293514227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8FAA5E-B3A1-1C11-D383-EFCEC0581D4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UT5 Event | reimbursement agreement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D215E9B-D835-126C-AEE6-F20D002268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572" y="2227697"/>
            <a:ext cx="12046857" cy="237400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3433836-C8BC-F96F-39CF-221E7DABCA95}"/>
              </a:ext>
            </a:extLst>
          </p:cNvPr>
          <p:cNvSpPr/>
          <p:nvPr/>
        </p:nvSpPr>
        <p:spPr>
          <a:xfrm>
            <a:off x="9914161" y="3122310"/>
            <a:ext cx="1606530" cy="58477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30-6</a:t>
            </a:r>
            <a:r>
              <a:rPr lang="en-US" sz="32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0%</a:t>
            </a:r>
          </a:p>
        </p:txBody>
      </p:sp>
    </p:spTree>
    <p:extLst>
      <p:ext uri="{BB962C8B-B14F-4D97-AF65-F5344CB8AC3E}">
        <p14:creationId xmlns:p14="http://schemas.microsoft.com/office/powerpoint/2010/main" val="254692509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3A48C4-1B1F-5C12-4B16-2F2B504E58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21FEB3-F918-F057-1E91-F783534D31B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UT6 Event | notice of work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F468A87-4144-F977-9E7E-DA22C2099E6C}"/>
              </a:ext>
            </a:extLst>
          </p:cNvPr>
          <p:cNvGrpSpPr/>
          <p:nvPr/>
        </p:nvGrpSpPr>
        <p:grpSpPr>
          <a:xfrm>
            <a:off x="57342" y="2219562"/>
            <a:ext cx="12076601" cy="2395981"/>
            <a:chOff x="57342" y="2219562"/>
            <a:chExt cx="12076601" cy="2395981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FAC4E4B4-6FD2-F586-6A0D-32D8F7FFD7F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7342" y="2219562"/>
              <a:ext cx="12076601" cy="2395981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D85FE230-A797-0FC2-3E97-9DEE0BFD2708}"/>
                </a:ext>
              </a:extLst>
            </p:cNvPr>
            <p:cNvSpPr/>
            <p:nvPr/>
          </p:nvSpPr>
          <p:spPr>
            <a:xfrm>
              <a:off x="10557714" y="3136612"/>
              <a:ext cx="994183" cy="584775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3200" b="1" dirty="0">
                  <a:ln w="12700">
                    <a:solidFill>
                      <a:schemeClr val="accent1"/>
                    </a:solidFill>
                    <a:prstDash val="solid"/>
                  </a:ln>
                  <a:pattFill prst="pct50">
                    <a:fgClr>
                      <a:schemeClr val="accent1"/>
                    </a:fgClr>
                    <a:bgClr>
                      <a:schemeClr val="accent1">
                        <a:lumMod val="20000"/>
                        <a:lumOff val="80000"/>
                      </a:schemeClr>
                    </a:bgClr>
                  </a:pattFill>
                  <a:effectLst>
                    <a:outerShdw dist="38100" dir="2640000" algn="bl" rotWithShape="0">
                      <a:schemeClr val="accent1"/>
                    </a:outerShdw>
                  </a:effectLst>
                </a:rPr>
                <a:t>90</a:t>
              </a:r>
              <a:r>
                <a:rPr lang="en-US" sz="3200" b="1" cap="none" spc="0" dirty="0">
                  <a:ln w="12700">
                    <a:solidFill>
                      <a:schemeClr val="accent1"/>
                    </a:solidFill>
                    <a:prstDash val="solid"/>
                  </a:ln>
                  <a:pattFill prst="pct50">
                    <a:fgClr>
                      <a:schemeClr val="accent1"/>
                    </a:fgClr>
                    <a:bgClr>
                      <a:schemeClr val="accent1">
                        <a:lumMod val="20000"/>
                        <a:lumOff val="80000"/>
                      </a:schemeClr>
                    </a:bgClr>
                  </a:pattFill>
                  <a:effectLst>
                    <a:outerShdw dist="38100" dir="2640000" algn="bl" rotWithShape="0">
                      <a:schemeClr val="accent1"/>
                    </a:outerShdw>
                  </a:effectLst>
                </a:rPr>
                <a:t>%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7495841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833A57-FB25-20E2-8C63-D245A46FB5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ACDA28F-C5E0-F3BA-CD46-E8BF376E78D9}"/>
              </a:ext>
            </a:extLst>
          </p:cNvPr>
          <p:cNvSpPr>
            <a:spLocks noGrp="1"/>
          </p:cNvSpPr>
          <p:nvPr>
            <p:ph sz="quarter" idx="16"/>
          </p:nvPr>
        </p:nvSpPr>
        <p:spPr/>
        <p:txBody>
          <a:bodyPr/>
          <a:lstStyle/>
          <a:p>
            <a:pPr marL="285750" lvl="2" indent="-285750">
              <a:lnSpc>
                <a:spcPct val="100000"/>
              </a:lnSpc>
              <a:spcBef>
                <a:spcPts val="1200"/>
              </a:spcBef>
            </a:pPr>
            <a:r>
              <a:rPr lang="en-US" sz="2000" spc="50" dirty="0"/>
              <a:t>Narration on status of utility conflicts</a:t>
            </a:r>
          </a:p>
          <a:p>
            <a:pPr marL="285750" lvl="2" indent="-285750">
              <a:lnSpc>
                <a:spcPct val="100000"/>
              </a:lnSpc>
              <a:spcBef>
                <a:spcPts val="1200"/>
              </a:spcBef>
            </a:pPr>
            <a:r>
              <a:rPr lang="en-US" sz="2000" spc="50" dirty="0"/>
              <a:t>Completed relocations</a:t>
            </a:r>
          </a:p>
          <a:p>
            <a:pPr marL="285750" lvl="2" indent="-285750">
              <a:lnSpc>
                <a:spcPct val="100000"/>
              </a:lnSpc>
              <a:spcBef>
                <a:spcPts val="1200"/>
              </a:spcBef>
            </a:pPr>
            <a:r>
              <a:rPr lang="en-US" sz="2000" spc="50" dirty="0"/>
              <a:t>Relocation schedules for remaining work</a:t>
            </a:r>
          </a:p>
          <a:p>
            <a:pPr marL="285750" lvl="2" indent="-285750">
              <a:lnSpc>
                <a:spcPct val="100000"/>
              </a:lnSpc>
              <a:spcBef>
                <a:spcPts val="1200"/>
              </a:spcBef>
            </a:pPr>
            <a:r>
              <a:rPr lang="en-US" sz="2000" spc="50" dirty="0"/>
              <a:t>Work that remains to be coordinated with contractor or other utility companies</a:t>
            </a:r>
          </a:p>
          <a:p>
            <a:pPr marL="285750" lvl="2" indent="-285750">
              <a:lnSpc>
                <a:spcPct val="100000"/>
              </a:lnSpc>
              <a:spcBef>
                <a:spcPts val="1200"/>
              </a:spcBef>
            </a:pPr>
            <a:r>
              <a:rPr lang="en-US" sz="2000" spc="50" dirty="0"/>
              <a:t>Anticipated dates &amp; working days needed</a:t>
            </a:r>
          </a:p>
          <a:p>
            <a:pPr marL="285750" lvl="2" indent="-285750">
              <a:lnSpc>
                <a:spcPct val="100000"/>
              </a:lnSpc>
              <a:spcBef>
                <a:spcPts val="1200"/>
              </a:spcBef>
            </a:pPr>
            <a:r>
              <a:rPr lang="en-US" sz="2000" spc="50" dirty="0"/>
              <a:t>Submitted with final plans to be incorporated into contract documents</a:t>
            </a:r>
          </a:p>
          <a:p>
            <a:pPr marL="285750" lvl="2" indent="-285750">
              <a:lnSpc>
                <a:spcPct val="100000"/>
              </a:lnSpc>
              <a:spcBef>
                <a:spcPts val="1200"/>
              </a:spcBef>
            </a:pPr>
            <a:r>
              <a:rPr lang="en-US" sz="2000" spc="50" dirty="0"/>
              <a:t>Gives bidding contractors an idea of status and level of coordination remains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C896B5-B5CA-C771-40EA-49D42723EC1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UT7 Event | utility bid attachment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F7B7BD4-6C44-ECD6-1B56-2DCBB6FEC184}"/>
              </a:ext>
            </a:extLst>
          </p:cNvPr>
          <p:cNvSpPr txBox="1"/>
          <p:nvPr/>
        </p:nvSpPr>
        <p:spPr>
          <a:xfrm>
            <a:off x="1038224" y="5482828"/>
            <a:ext cx="31136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ighlight>
                  <a:srgbClr val="FFFF00"/>
                </a:highlight>
              </a:rPr>
              <a:t>Internal process – not in rule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F781C2B-69FC-1878-BB21-E771343EECD6}"/>
              </a:ext>
            </a:extLst>
          </p:cNvPr>
          <p:cNvSpPr/>
          <p:nvPr/>
        </p:nvSpPr>
        <p:spPr>
          <a:xfrm>
            <a:off x="9797944" y="5375106"/>
            <a:ext cx="1838965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90-100%</a:t>
            </a:r>
          </a:p>
        </p:txBody>
      </p:sp>
    </p:spTree>
    <p:extLst>
      <p:ext uri="{BB962C8B-B14F-4D97-AF65-F5344CB8AC3E}">
        <p14:creationId xmlns:p14="http://schemas.microsoft.com/office/powerpoint/2010/main" val="5666111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 descr="A picture containing text, indoor&#10;&#10;AI-generated content may be incorrect.">
            <a:extLst>
              <a:ext uri="{FF2B5EF4-FFF2-40B4-BE49-F238E27FC236}">
                <a16:creationId xmlns:a16="http://schemas.microsoft.com/office/drawing/2014/main" id="{3A066CED-7C59-4E38-E0D7-F1CC6846A39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88BA4DD-B4EA-407C-F38C-C38FAFC0B572}"/>
              </a:ext>
            </a:extLst>
          </p:cNvPr>
          <p:cNvSpPr txBox="1"/>
          <p:nvPr/>
        </p:nvSpPr>
        <p:spPr>
          <a:xfrm>
            <a:off x="2264" y="2832055"/>
            <a:ext cx="4897282" cy="1323439"/>
          </a:xfrm>
          <a:prstGeom prst="rect">
            <a:avLst/>
          </a:prstGeom>
          <a:noFill/>
        </p:spPr>
        <p:txBody>
          <a:bodyPr wrap="square" lIns="457200" rIns="365760" rtlCol="0" anchor="ctr">
            <a:spAutoFit/>
          </a:bodyPr>
          <a:lstStyle/>
          <a:p>
            <a:r>
              <a:rPr lang="en-US" sz="4000" b="1" spc="50" dirty="0">
                <a:solidFill>
                  <a:schemeClr val="bg1"/>
                </a:solidFill>
                <a:latin typeface="+mj-lt"/>
              </a:rPr>
              <a:t>Process flowcharts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284C57C-D4A4-663A-9C85-E96F9DB43AA5}"/>
              </a:ext>
            </a:extLst>
          </p:cNvPr>
          <p:cNvSpPr txBox="1"/>
          <p:nvPr/>
        </p:nvSpPr>
        <p:spPr>
          <a:xfrm>
            <a:off x="0" y="4599300"/>
            <a:ext cx="4687888" cy="461665"/>
          </a:xfrm>
          <a:prstGeom prst="rect">
            <a:avLst/>
          </a:prstGeom>
          <a:noFill/>
        </p:spPr>
        <p:txBody>
          <a:bodyPr wrap="square" lIns="457200" rIns="365760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Roboto Slab" pitchFamily="2" charset="0"/>
                <a:ea typeface="Roboto Slab" pitchFamily="2" charset="0"/>
              </a:rPr>
              <a:t>Define what, when, how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C1A8F8A-0805-7DEB-EDFC-31AE77761995}"/>
              </a:ext>
            </a:extLst>
          </p:cNvPr>
          <p:cNvCxnSpPr/>
          <p:nvPr/>
        </p:nvCxnSpPr>
        <p:spPr>
          <a:xfrm>
            <a:off x="478098" y="4416420"/>
            <a:ext cx="640080" cy="0"/>
          </a:xfrm>
          <a:prstGeom prst="line">
            <a:avLst/>
          </a:prstGeom>
          <a:ln w="57150"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5774313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D55ACC-DFCA-48D4-A018-017837D151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</p:spPr>
        <p:txBody>
          <a:bodyPr>
            <a:normAutofit/>
          </a:bodyPr>
          <a:lstStyle/>
          <a:p>
            <a:r>
              <a:rPr lang="en-US" sz="3200" b="1" spc="50" dirty="0">
                <a:solidFill>
                  <a:schemeClr val="accent1"/>
                </a:solidFill>
                <a:ea typeface="+mn-ea"/>
                <a:cs typeface="+mn-cs"/>
              </a:rPr>
              <a:t>PERFORMANCE BONDS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5AEC0A7B-E2FF-43CF-81C2-AE925E4468F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70306333"/>
              </p:ext>
            </p:extLst>
          </p:nvPr>
        </p:nvGraphicFramePr>
        <p:xfrm>
          <a:off x="1069975" y="2385390"/>
          <a:ext cx="10058400" cy="36178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3C13D628-0614-49B3-52B3-C44279459B90}"/>
              </a:ext>
            </a:extLst>
          </p:cNvPr>
          <p:cNvSpPr txBox="1"/>
          <p:nvPr/>
        </p:nvSpPr>
        <p:spPr>
          <a:xfrm>
            <a:off x="1063752" y="1139869"/>
            <a:ext cx="645147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Roboto Slab" pitchFamily="2" charset="0"/>
                <a:ea typeface="Roboto Slab" pitchFamily="2" charset="0"/>
              </a:rPr>
              <a:t>What is a performance bond?</a:t>
            </a:r>
          </a:p>
        </p:txBody>
      </p:sp>
      <p:pic>
        <p:nvPicPr>
          <p:cNvPr id="6" name="Graphic 5" descr="Thumbs up sign with solid fill">
            <a:extLst>
              <a:ext uri="{FF2B5EF4-FFF2-40B4-BE49-F238E27FC236}">
                <a16:creationId xmlns:a16="http://schemas.microsoft.com/office/drawing/2014/main" id="{6CA98AA4-C305-4CC9-912F-D6527911EE8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724773" y="485935"/>
            <a:ext cx="1776413" cy="177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375679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252AE6-5E95-315A-31C8-089F8A32D7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5C72A4-A4A9-A927-5935-1A8983E669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</p:spPr>
        <p:txBody>
          <a:bodyPr>
            <a:normAutofit/>
          </a:bodyPr>
          <a:lstStyle/>
          <a:p>
            <a:r>
              <a:rPr lang="en-US" sz="3200" b="1" spc="50" dirty="0">
                <a:solidFill>
                  <a:schemeClr val="accent1"/>
                </a:solidFill>
                <a:ea typeface="+mn-ea"/>
                <a:cs typeface="+mn-cs"/>
              </a:rPr>
              <a:t>PERFORMANCE BONDS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FA1404D8-C403-9560-6C66-2ADE0D62058E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069975" y="2385390"/>
          <a:ext cx="10058400" cy="36178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4054DDA1-3252-79E7-C371-BD03C77A2598}"/>
              </a:ext>
            </a:extLst>
          </p:cNvPr>
          <p:cNvSpPr txBox="1"/>
          <p:nvPr/>
        </p:nvSpPr>
        <p:spPr>
          <a:xfrm>
            <a:off x="1063752" y="1139869"/>
            <a:ext cx="645147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Roboto Slab" pitchFamily="2" charset="0"/>
                <a:ea typeface="Roboto Slab" pitchFamily="2" charset="0"/>
              </a:rPr>
              <a:t>When is a performance bonds required?</a:t>
            </a:r>
          </a:p>
        </p:txBody>
      </p:sp>
      <p:pic>
        <p:nvPicPr>
          <p:cNvPr id="4" name="Graphic 3" descr="Clipboard Checked with solid fill">
            <a:extLst>
              <a:ext uri="{FF2B5EF4-FFF2-40B4-BE49-F238E27FC236}">
                <a16:creationId xmlns:a16="http://schemas.microsoft.com/office/drawing/2014/main" id="{928962C3-7C2F-B094-D3DA-DA48C5B290B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7724773" y="485935"/>
            <a:ext cx="1776413" cy="177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864327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5B67D2-64BD-2CBE-3E47-CA1CB2BDBD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4FB637-ED50-B4AA-FA12-03335D0242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</p:spPr>
        <p:txBody>
          <a:bodyPr>
            <a:normAutofit/>
          </a:bodyPr>
          <a:lstStyle/>
          <a:p>
            <a:r>
              <a:rPr lang="en-US" sz="3200" b="1" spc="50" dirty="0">
                <a:solidFill>
                  <a:schemeClr val="accent1"/>
                </a:solidFill>
                <a:ea typeface="+mn-ea"/>
                <a:cs typeface="+mn-cs"/>
              </a:rPr>
              <a:t>PERFORMANCE BONDS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A17843C0-0FF0-5506-F08D-9C97075A32C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33594036"/>
              </p:ext>
            </p:extLst>
          </p:nvPr>
        </p:nvGraphicFramePr>
        <p:xfrm>
          <a:off x="1069975" y="2385390"/>
          <a:ext cx="10058400" cy="36178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5559A0CC-88DD-64A3-C049-719DE3C199C8}"/>
              </a:ext>
            </a:extLst>
          </p:cNvPr>
          <p:cNvSpPr txBox="1"/>
          <p:nvPr/>
        </p:nvSpPr>
        <p:spPr>
          <a:xfrm>
            <a:off x="1063752" y="1139869"/>
            <a:ext cx="645147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Roboto Slab" pitchFamily="2" charset="0"/>
                <a:ea typeface="Roboto Slab" pitchFamily="2" charset="0"/>
              </a:rPr>
              <a:t>How are performance bonds processed?</a:t>
            </a:r>
          </a:p>
        </p:txBody>
      </p:sp>
      <p:pic>
        <p:nvPicPr>
          <p:cNvPr id="4" name="Graphic 3" descr="Contract with solid fill">
            <a:extLst>
              <a:ext uri="{FF2B5EF4-FFF2-40B4-BE49-F238E27FC236}">
                <a16:creationId xmlns:a16="http://schemas.microsoft.com/office/drawing/2014/main" id="{3717BAB1-A840-AC80-8D64-352EEE2CC46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7724773" y="485935"/>
            <a:ext cx="1776413" cy="177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26463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F5F1A6-81E1-BA90-B0EE-78D3464CE9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E6C998-5246-69A1-0ED9-566031F3D4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</p:spPr>
        <p:txBody>
          <a:bodyPr>
            <a:normAutofit/>
          </a:bodyPr>
          <a:lstStyle/>
          <a:p>
            <a:r>
              <a:rPr lang="en-US" sz="3200" b="1" spc="50" dirty="0">
                <a:solidFill>
                  <a:schemeClr val="accent1"/>
                </a:solidFill>
                <a:ea typeface="+mn-ea"/>
                <a:cs typeface="+mn-cs"/>
              </a:rPr>
              <a:t>PERFORMANCE BONDS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9A3789C3-8015-F611-5B63-599E2602E16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06499493"/>
              </p:ext>
            </p:extLst>
          </p:nvPr>
        </p:nvGraphicFramePr>
        <p:xfrm>
          <a:off x="1069975" y="2385390"/>
          <a:ext cx="10058400" cy="36178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7269BF03-308A-14F5-0DD5-1E77134EFE67}"/>
              </a:ext>
            </a:extLst>
          </p:cNvPr>
          <p:cNvSpPr txBox="1"/>
          <p:nvPr/>
        </p:nvSpPr>
        <p:spPr>
          <a:xfrm>
            <a:off x="1063752" y="1139869"/>
            <a:ext cx="645147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Roboto Slab" pitchFamily="2" charset="0"/>
                <a:ea typeface="Roboto Slab" pitchFamily="2" charset="0"/>
              </a:rPr>
              <a:t>How are performance bonds processed?</a:t>
            </a:r>
          </a:p>
        </p:txBody>
      </p:sp>
      <p:pic>
        <p:nvPicPr>
          <p:cNvPr id="4" name="Graphic 3" descr="Badge Tick1 with solid fill">
            <a:extLst>
              <a:ext uri="{FF2B5EF4-FFF2-40B4-BE49-F238E27FC236}">
                <a16:creationId xmlns:a16="http://schemas.microsoft.com/office/drawing/2014/main" id="{D76CF778-A1A7-9013-B5CC-4E9BEA613C9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7724773" y="485935"/>
            <a:ext cx="1776413" cy="177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1370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D55ACC-DFCA-48D4-A018-017837D151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</p:spPr>
        <p:txBody>
          <a:bodyPr>
            <a:normAutofit/>
          </a:bodyPr>
          <a:lstStyle/>
          <a:p>
            <a:r>
              <a:rPr lang="en-US" sz="3200" b="1" spc="50" dirty="0">
                <a:solidFill>
                  <a:schemeClr val="accent1"/>
                </a:solidFill>
                <a:ea typeface="+mn-ea"/>
                <a:cs typeface="+mn-cs"/>
              </a:rPr>
              <a:t>NON-COMPLIANCE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5AEC0A7B-E2FF-43CF-81C2-AE925E4468F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334041"/>
              </p:ext>
            </p:extLst>
          </p:nvPr>
        </p:nvGraphicFramePr>
        <p:xfrm>
          <a:off x="1069975" y="2385390"/>
          <a:ext cx="10058400" cy="36178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3C13D628-0614-49B3-52B3-C44279459B90}"/>
              </a:ext>
            </a:extLst>
          </p:cNvPr>
          <p:cNvSpPr txBox="1"/>
          <p:nvPr/>
        </p:nvSpPr>
        <p:spPr>
          <a:xfrm>
            <a:off x="1063752" y="1139869"/>
            <a:ext cx="645147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Roboto Slab" pitchFamily="2" charset="0"/>
                <a:ea typeface="Roboto Slab" pitchFamily="2" charset="0"/>
              </a:rPr>
              <a:t>What is a non-compliance?</a:t>
            </a:r>
          </a:p>
        </p:txBody>
      </p:sp>
      <p:pic>
        <p:nvPicPr>
          <p:cNvPr id="4" name="Graphic 3" descr="Scales of justice with solid fill">
            <a:extLst>
              <a:ext uri="{FF2B5EF4-FFF2-40B4-BE49-F238E27FC236}">
                <a16:creationId xmlns:a16="http://schemas.microsoft.com/office/drawing/2014/main" id="{E91E8E99-EFFC-003F-B963-359A6C6D3B7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7724773" y="485935"/>
            <a:ext cx="1776413" cy="177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8403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6B0F0D6-92D7-6BF6-55B3-E13F82E98399}"/>
              </a:ext>
            </a:extLst>
          </p:cNvPr>
          <p:cNvSpPr txBox="1"/>
          <p:nvPr/>
        </p:nvSpPr>
        <p:spPr>
          <a:xfrm>
            <a:off x="2264" y="2198131"/>
            <a:ext cx="4685624" cy="707886"/>
          </a:xfrm>
          <a:prstGeom prst="rect">
            <a:avLst/>
          </a:prstGeom>
          <a:noFill/>
        </p:spPr>
        <p:txBody>
          <a:bodyPr wrap="square" lIns="457200" rIns="365760" rtlCol="0" anchor="ctr">
            <a:spAutoFit/>
          </a:bodyPr>
          <a:lstStyle/>
          <a:p>
            <a:r>
              <a:rPr lang="en-US" sz="4000" b="1" spc="50" dirty="0">
                <a:solidFill>
                  <a:schemeClr val="bg1"/>
                </a:solidFill>
                <a:latin typeface="+mj-lt"/>
              </a:rPr>
              <a:t>Utility Program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A3C507A-FFD2-9EEC-EE24-F46570F56C34}"/>
              </a:ext>
            </a:extLst>
          </p:cNvPr>
          <p:cNvSpPr txBox="1"/>
          <p:nvPr/>
        </p:nvSpPr>
        <p:spPr>
          <a:xfrm>
            <a:off x="0" y="3657600"/>
            <a:ext cx="4687888" cy="1938992"/>
          </a:xfrm>
          <a:prstGeom prst="rect">
            <a:avLst/>
          </a:prstGeom>
          <a:noFill/>
        </p:spPr>
        <p:txBody>
          <a:bodyPr wrap="square" lIns="457200" rIns="365760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Roboto Slab" pitchFamily="2" charset="0"/>
                <a:ea typeface="Roboto Slab" pitchFamily="2" charset="0"/>
              </a:rPr>
              <a:t>Accommodation</a:t>
            </a:r>
          </a:p>
          <a:p>
            <a:r>
              <a:rPr lang="en-US" sz="2400" b="1" dirty="0">
                <a:solidFill>
                  <a:schemeClr val="bg1"/>
                </a:solidFill>
                <a:latin typeface="Roboto Slab" pitchFamily="2" charset="0"/>
                <a:ea typeface="Roboto Slab" pitchFamily="2" charset="0"/>
              </a:rPr>
              <a:t>Permitting</a:t>
            </a:r>
          </a:p>
          <a:p>
            <a:r>
              <a:rPr lang="en-US" sz="2400" b="1" dirty="0">
                <a:solidFill>
                  <a:schemeClr val="bg1"/>
                </a:solidFill>
                <a:latin typeface="Roboto Slab" pitchFamily="2" charset="0"/>
                <a:ea typeface="Roboto Slab" pitchFamily="2" charset="0"/>
              </a:rPr>
              <a:t>Relocations</a:t>
            </a:r>
          </a:p>
          <a:p>
            <a:r>
              <a:rPr lang="en-US" sz="2400" b="1" dirty="0">
                <a:solidFill>
                  <a:schemeClr val="bg1"/>
                </a:solidFill>
                <a:latin typeface="Roboto Slab" pitchFamily="2" charset="0"/>
                <a:ea typeface="Roboto Slab" pitchFamily="2" charset="0"/>
              </a:rPr>
              <a:t>Agreements</a:t>
            </a:r>
          </a:p>
          <a:p>
            <a:r>
              <a:rPr lang="en-US" sz="2400" b="1" dirty="0">
                <a:solidFill>
                  <a:schemeClr val="bg1"/>
                </a:solidFill>
                <a:latin typeface="Roboto Slab" pitchFamily="2" charset="0"/>
                <a:ea typeface="Roboto Slab" pitchFamily="2" charset="0"/>
              </a:rPr>
              <a:t>Management of ROW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C65001B-234E-098D-CFC9-735E184308C2}"/>
              </a:ext>
            </a:extLst>
          </p:cNvPr>
          <p:cNvCxnSpPr/>
          <p:nvPr/>
        </p:nvCxnSpPr>
        <p:spPr>
          <a:xfrm>
            <a:off x="478098" y="3474720"/>
            <a:ext cx="640080" cy="0"/>
          </a:xfrm>
          <a:prstGeom prst="line">
            <a:avLst/>
          </a:prstGeom>
          <a:ln w="57150"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Placeholder 5" descr="A picture containing text&#10;&#10;Description automatically generated">
            <a:extLst>
              <a:ext uri="{FF2B5EF4-FFF2-40B4-BE49-F238E27FC236}">
                <a16:creationId xmlns:a16="http://schemas.microsoft.com/office/drawing/2014/main" id="{A39841FA-5F4B-0415-FD53-55C8FE42C03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75188" y="0"/>
            <a:ext cx="7504112" cy="6858000"/>
          </a:xfrm>
        </p:spPr>
      </p:pic>
    </p:spTree>
    <p:extLst>
      <p:ext uri="{BB962C8B-B14F-4D97-AF65-F5344CB8AC3E}">
        <p14:creationId xmlns:p14="http://schemas.microsoft.com/office/powerpoint/2010/main" val="114118549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D55ACC-DFCA-48D4-A018-017837D151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</p:spPr>
        <p:txBody>
          <a:bodyPr>
            <a:normAutofit/>
          </a:bodyPr>
          <a:lstStyle/>
          <a:p>
            <a:r>
              <a:rPr lang="en-US" sz="3200" b="1" spc="50" dirty="0">
                <a:solidFill>
                  <a:schemeClr val="accent1"/>
                </a:solidFill>
                <a:ea typeface="+mn-ea"/>
                <a:cs typeface="+mn-cs"/>
              </a:rPr>
              <a:t>NON-COMPLIANCE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5AEC0A7B-E2FF-43CF-81C2-AE925E4468F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67881632"/>
              </p:ext>
            </p:extLst>
          </p:nvPr>
        </p:nvGraphicFramePr>
        <p:xfrm>
          <a:off x="1069975" y="2385390"/>
          <a:ext cx="10058400" cy="36178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3C13D628-0614-49B3-52B3-C44279459B90}"/>
              </a:ext>
            </a:extLst>
          </p:cNvPr>
          <p:cNvSpPr txBox="1"/>
          <p:nvPr/>
        </p:nvSpPr>
        <p:spPr>
          <a:xfrm>
            <a:off x="1063752" y="1139869"/>
            <a:ext cx="645147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Roboto Slab" pitchFamily="2" charset="0"/>
                <a:ea typeface="Roboto Slab" pitchFamily="2" charset="0"/>
              </a:rPr>
              <a:t>When do we use non-compliance process?</a:t>
            </a:r>
          </a:p>
        </p:txBody>
      </p:sp>
      <p:pic>
        <p:nvPicPr>
          <p:cNvPr id="4" name="Graphic 3" descr="Gavel with solid fill">
            <a:extLst>
              <a:ext uri="{FF2B5EF4-FFF2-40B4-BE49-F238E27FC236}">
                <a16:creationId xmlns:a16="http://schemas.microsoft.com/office/drawing/2014/main" id="{434FC643-DA83-39DC-9AD3-68DBC5BF91C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7724773" y="485935"/>
            <a:ext cx="1776413" cy="177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664271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D55ACC-DFCA-48D4-A018-017837D151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</p:spPr>
        <p:txBody>
          <a:bodyPr>
            <a:normAutofit/>
          </a:bodyPr>
          <a:lstStyle/>
          <a:p>
            <a:r>
              <a:rPr lang="en-US" sz="3200" b="1" spc="50" dirty="0">
                <a:solidFill>
                  <a:schemeClr val="accent1"/>
                </a:solidFill>
                <a:ea typeface="+mn-ea"/>
                <a:cs typeface="+mn-cs"/>
              </a:rPr>
              <a:t>NON-COMPLIANCE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5AEC0A7B-E2FF-43CF-81C2-AE925E4468F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24460312"/>
              </p:ext>
            </p:extLst>
          </p:nvPr>
        </p:nvGraphicFramePr>
        <p:xfrm>
          <a:off x="1069975" y="2385390"/>
          <a:ext cx="10058400" cy="36178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3C13D628-0614-49B3-52B3-C44279459B90}"/>
              </a:ext>
            </a:extLst>
          </p:cNvPr>
          <p:cNvSpPr txBox="1"/>
          <p:nvPr/>
        </p:nvSpPr>
        <p:spPr>
          <a:xfrm>
            <a:off x="1063752" y="1139869"/>
            <a:ext cx="645147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Roboto Slab" pitchFamily="2" charset="0"/>
                <a:ea typeface="Roboto Slab" pitchFamily="2" charset="0"/>
              </a:rPr>
              <a:t>How is non-compliance handled?</a:t>
            </a:r>
          </a:p>
        </p:txBody>
      </p:sp>
      <p:pic>
        <p:nvPicPr>
          <p:cNvPr id="4" name="Graphic 3" descr="Stopwatch with solid fill">
            <a:extLst>
              <a:ext uri="{FF2B5EF4-FFF2-40B4-BE49-F238E27FC236}">
                <a16:creationId xmlns:a16="http://schemas.microsoft.com/office/drawing/2014/main" id="{78382DFA-49CD-A568-8B2A-C77BBD6365E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7724773" y="485935"/>
            <a:ext cx="1776413" cy="177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167210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D55ACC-DFCA-48D4-A018-017837D151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</p:spPr>
        <p:txBody>
          <a:bodyPr>
            <a:normAutofit/>
          </a:bodyPr>
          <a:lstStyle/>
          <a:p>
            <a:r>
              <a:rPr lang="en-US" sz="3200" b="1" spc="50" dirty="0">
                <a:solidFill>
                  <a:schemeClr val="accent1"/>
                </a:solidFill>
                <a:ea typeface="+mn-ea"/>
                <a:cs typeface="+mn-cs"/>
              </a:rPr>
              <a:t>NON-COMPLIANCE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5AEC0A7B-E2FF-43CF-81C2-AE925E4468F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453852"/>
              </p:ext>
            </p:extLst>
          </p:nvPr>
        </p:nvGraphicFramePr>
        <p:xfrm>
          <a:off x="1069975" y="2385390"/>
          <a:ext cx="10058400" cy="36178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3C13D628-0614-49B3-52B3-C44279459B90}"/>
              </a:ext>
            </a:extLst>
          </p:cNvPr>
          <p:cNvSpPr txBox="1"/>
          <p:nvPr/>
        </p:nvSpPr>
        <p:spPr>
          <a:xfrm>
            <a:off x="1063752" y="1139869"/>
            <a:ext cx="645147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Roboto Slab" pitchFamily="2" charset="0"/>
                <a:ea typeface="Roboto Slab" pitchFamily="2" charset="0"/>
              </a:rPr>
              <a:t>Does the non-compliance result in an obstruction in the ROW?</a:t>
            </a:r>
          </a:p>
        </p:txBody>
      </p:sp>
      <p:pic>
        <p:nvPicPr>
          <p:cNvPr id="4" name="Graphic 3" descr="Court outline">
            <a:extLst>
              <a:ext uri="{FF2B5EF4-FFF2-40B4-BE49-F238E27FC236}">
                <a16:creationId xmlns:a16="http://schemas.microsoft.com/office/drawing/2014/main" id="{F170F258-422B-7B92-1904-5B85E419777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7724773" y="485935"/>
            <a:ext cx="1776413" cy="177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865399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D55ACC-DFCA-48D4-A018-017837D151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</p:spPr>
        <p:txBody>
          <a:bodyPr>
            <a:normAutofit/>
          </a:bodyPr>
          <a:lstStyle/>
          <a:p>
            <a:r>
              <a:rPr lang="en-US" sz="3200" b="1" spc="50" dirty="0">
                <a:solidFill>
                  <a:schemeClr val="accent1"/>
                </a:solidFill>
                <a:ea typeface="+mn-ea"/>
                <a:cs typeface="+mn-cs"/>
              </a:rPr>
              <a:t>NON-COMPLIANCE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5AEC0A7B-E2FF-43CF-81C2-AE925E4468F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04713160"/>
              </p:ext>
            </p:extLst>
          </p:nvPr>
        </p:nvGraphicFramePr>
        <p:xfrm>
          <a:off x="1069975" y="2385390"/>
          <a:ext cx="10058400" cy="36178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3C13D628-0614-49B3-52B3-C44279459B90}"/>
              </a:ext>
            </a:extLst>
          </p:cNvPr>
          <p:cNvSpPr txBox="1"/>
          <p:nvPr/>
        </p:nvSpPr>
        <p:spPr>
          <a:xfrm>
            <a:off x="1063752" y="1139869"/>
            <a:ext cx="645147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Roboto Slab" pitchFamily="2" charset="0"/>
                <a:ea typeface="Roboto Slab" pitchFamily="2" charset="0"/>
              </a:rPr>
              <a:t>Is escalation needed?</a:t>
            </a:r>
          </a:p>
        </p:txBody>
      </p:sp>
      <p:pic>
        <p:nvPicPr>
          <p:cNvPr id="4" name="Graphic 3" descr="Warning with solid fill">
            <a:extLst>
              <a:ext uri="{FF2B5EF4-FFF2-40B4-BE49-F238E27FC236}">
                <a16:creationId xmlns:a16="http://schemas.microsoft.com/office/drawing/2014/main" id="{16BEC36C-DE63-2E75-188F-124C58DA4C4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7724773" y="485935"/>
            <a:ext cx="1776413" cy="177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73256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ECDAD5-9060-4D65-5DAB-C72C888CD9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B962C0-F053-D5B9-E6AE-C81A03596E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</p:spPr>
        <p:txBody>
          <a:bodyPr>
            <a:normAutofit/>
          </a:bodyPr>
          <a:lstStyle/>
          <a:p>
            <a:r>
              <a:rPr lang="en-US" sz="3200" b="1" spc="50" dirty="0">
                <a:solidFill>
                  <a:schemeClr val="accent1"/>
                </a:solidFill>
                <a:ea typeface="+mn-ea"/>
                <a:cs typeface="+mn-cs"/>
              </a:rPr>
              <a:t>CONFLICT RESOLUTION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02625575-1E47-5EC4-A81A-020A82F6FF3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1957295"/>
              </p:ext>
            </p:extLst>
          </p:nvPr>
        </p:nvGraphicFramePr>
        <p:xfrm>
          <a:off x="1069975" y="2385390"/>
          <a:ext cx="10058400" cy="36178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B370B868-0BD7-E81B-E0CA-91FE5FF0F15C}"/>
              </a:ext>
            </a:extLst>
          </p:cNvPr>
          <p:cNvSpPr txBox="1"/>
          <p:nvPr/>
        </p:nvSpPr>
        <p:spPr>
          <a:xfrm>
            <a:off x="1063752" y="1139869"/>
            <a:ext cx="645147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Roboto Slab" pitchFamily="2" charset="0"/>
                <a:ea typeface="Roboto Slab" pitchFamily="2" charset="0"/>
              </a:rPr>
              <a:t>What conflicts are we talking about?</a:t>
            </a:r>
          </a:p>
        </p:txBody>
      </p:sp>
      <p:pic>
        <p:nvPicPr>
          <p:cNvPr id="4" name="Graphic 3" descr="Fork In Road with solid fill">
            <a:extLst>
              <a:ext uri="{FF2B5EF4-FFF2-40B4-BE49-F238E27FC236}">
                <a16:creationId xmlns:a16="http://schemas.microsoft.com/office/drawing/2014/main" id="{8B695D53-56DC-1959-65C8-37E2A42A557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7724773" y="485935"/>
            <a:ext cx="1776413" cy="177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12657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ECDAD5-9060-4D65-5DAB-C72C888CD9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B962C0-F053-D5B9-E6AE-C81A03596E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</p:spPr>
        <p:txBody>
          <a:bodyPr>
            <a:normAutofit/>
          </a:bodyPr>
          <a:lstStyle/>
          <a:p>
            <a:r>
              <a:rPr lang="en-US" sz="3200" b="1" spc="50" dirty="0">
                <a:solidFill>
                  <a:schemeClr val="accent1"/>
                </a:solidFill>
                <a:ea typeface="+mn-ea"/>
                <a:cs typeface="+mn-cs"/>
              </a:rPr>
              <a:t>CONFLICT RESOLUTION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02625575-1E47-5EC4-A81A-020A82F6FF3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76013584"/>
              </p:ext>
            </p:extLst>
          </p:nvPr>
        </p:nvGraphicFramePr>
        <p:xfrm>
          <a:off x="1069975" y="2385390"/>
          <a:ext cx="10058400" cy="36178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B370B868-0BD7-E81B-E0CA-91FE5FF0F15C}"/>
              </a:ext>
            </a:extLst>
          </p:cNvPr>
          <p:cNvSpPr txBox="1"/>
          <p:nvPr/>
        </p:nvSpPr>
        <p:spPr>
          <a:xfrm>
            <a:off x="1063752" y="1139869"/>
            <a:ext cx="645147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Roboto Slab" pitchFamily="2" charset="0"/>
                <a:ea typeface="Roboto Slab" pitchFamily="2" charset="0"/>
              </a:rPr>
              <a:t>When conflict stops construction, what happens?</a:t>
            </a:r>
          </a:p>
        </p:txBody>
      </p:sp>
      <p:pic>
        <p:nvPicPr>
          <p:cNvPr id="4" name="Graphic 3" descr="Daily calendar with solid fill">
            <a:extLst>
              <a:ext uri="{FF2B5EF4-FFF2-40B4-BE49-F238E27FC236}">
                <a16:creationId xmlns:a16="http://schemas.microsoft.com/office/drawing/2014/main" id="{912AEA70-E5DC-B283-A20E-834D2BE5B5D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7724773" y="485935"/>
            <a:ext cx="1776413" cy="177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46629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ECDAD5-9060-4D65-5DAB-C72C888CD9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B962C0-F053-D5B9-E6AE-C81A03596E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</p:spPr>
        <p:txBody>
          <a:bodyPr>
            <a:normAutofit/>
          </a:bodyPr>
          <a:lstStyle/>
          <a:p>
            <a:r>
              <a:rPr lang="en-US" sz="3200" b="1" spc="50" dirty="0">
                <a:solidFill>
                  <a:schemeClr val="accent1"/>
                </a:solidFill>
                <a:ea typeface="+mn-ea"/>
                <a:cs typeface="+mn-cs"/>
              </a:rPr>
              <a:t>CONFLICT RESOLUTION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02625575-1E47-5EC4-A81A-020A82F6FF3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57966249"/>
              </p:ext>
            </p:extLst>
          </p:nvPr>
        </p:nvGraphicFramePr>
        <p:xfrm>
          <a:off x="1069975" y="2385390"/>
          <a:ext cx="10058400" cy="36178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B370B868-0BD7-E81B-E0CA-91FE5FF0F15C}"/>
              </a:ext>
            </a:extLst>
          </p:cNvPr>
          <p:cNvSpPr txBox="1"/>
          <p:nvPr/>
        </p:nvSpPr>
        <p:spPr>
          <a:xfrm>
            <a:off x="1063752" y="1139869"/>
            <a:ext cx="645147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Roboto Slab" pitchFamily="2" charset="0"/>
                <a:ea typeface="Roboto Slab" pitchFamily="2" charset="0"/>
              </a:rPr>
              <a:t>How to resolve?</a:t>
            </a:r>
          </a:p>
        </p:txBody>
      </p:sp>
      <p:pic>
        <p:nvPicPr>
          <p:cNvPr id="4" name="Graphic 3" descr="Warning with solid fill">
            <a:extLst>
              <a:ext uri="{FF2B5EF4-FFF2-40B4-BE49-F238E27FC236}">
                <a16:creationId xmlns:a16="http://schemas.microsoft.com/office/drawing/2014/main" id="{4624ABA9-F3DF-9523-6EDA-2ED64463C09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7724773" y="485935"/>
            <a:ext cx="1776413" cy="177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70407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ECDAD5-9060-4D65-5DAB-C72C888CD9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B962C0-F053-D5B9-E6AE-C81A03596E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</p:spPr>
        <p:txBody>
          <a:bodyPr>
            <a:normAutofit/>
          </a:bodyPr>
          <a:lstStyle/>
          <a:p>
            <a:r>
              <a:rPr lang="en-US" sz="3200" b="1" spc="50" dirty="0">
                <a:solidFill>
                  <a:schemeClr val="accent1"/>
                </a:solidFill>
                <a:ea typeface="+mn-ea"/>
                <a:cs typeface="+mn-cs"/>
              </a:rPr>
              <a:t>CONFLICT RESOLUTION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02625575-1E47-5EC4-A81A-020A82F6FF3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98472851"/>
              </p:ext>
            </p:extLst>
          </p:nvPr>
        </p:nvGraphicFramePr>
        <p:xfrm>
          <a:off x="1069975" y="2385390"/>
          <a:ext cx="10058400" cy="36178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B370B868-0BD7-E81B-E0CA-91FE5FF0F15C}"/>
              </a:ext>
            </a:extLst>
          </p:cNvPr>
          <p:cNvSpPr txBox="1"/>
          <p:nvPr/>
        </p:nvSpPr>
        <p:spPr>
          <a:xfrm>
            <a:off x="1063752" y="1139869"/>
            <a:ext cx="645147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Roboto Slab" pitchFamily="2" charset="0"/>
                <a:ea typeface="Roboto Slab" pitchFamily="2" charset="0"/>
              </a:rPr>
              <a:t>How to resolve?</a:t>
            </a:r>
          </a:p>
        </p:txBody>
      </p:sp>
      <p:pic>
        <p:nvPicPr>
          <p:cNvPr id="4" name="Graphic 3" descr="Court outline">
            <a:extLst>
              <a:ext uri="{FF2B5EF4-FFF2-40B4-BE49-F238E27FC236}">
                <a16:creationId xmlns:a16="http://schemas.microsoft.com/office/drawing/2014/main" id="{7BAC14F9-FADD-21E6-60D8-C2C9CACDD58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7724773" y="485935"/>
            <a:ext cx="1776413" cy="177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045700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ECDAD5-9060-4D65-5DAB-C72C888CD9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B962C0-F053-D5B9-E6AE-C81A03596E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</p:spPr>
        <p:txBody>
          <a:bodyPr>
            <a:normAutofit/>
          </a:bodyPr>
          <a:lstStyle/>
          <a:p>
            <a:r>
              <a:rPr lang="en-US" sz="3200" b="1" spc="50" dirty="0">
                <a:solidFill>
                  <a:schemeClr val="accent1"/>
                </a:solidFill>
                <a:ea typeface="+mn-ea"/>
                <a:cs typeface="+mn-cs"/>
              </a:rPr>
              <a:t>CONFLICT RESOLUTION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02625575-1E47-5EC4-A81A-020A82F6FF3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01321675"/>
              </p:ext>
            </p:extLst>
          </p:nvPr>
        </p:nvGraphicFramePr>
        <p:xfrm>
          <a:off x="1069975" y="2385390"/>
          <a:ext cx="10058400" cy="36178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B370B868-0BD7-E81B-E0CA-91FE5FF0F15C}"/>
              </a:ext>
            </a:extLst>
          </p:cNvPr>
          <p:cNvSpPr txBox="1"/>
          <p:nvPr/>
        </p:nvSpPr>
        <p:spPr>
          <a:xfrm>
            <a:off x="1063752" y="1139869"/>
            <a:ext cx="645147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Roboto Slab" pitchFamily="2" charset="0"/>
                <a:ea typeface="Roboto Slab" pitchFamily="2" charset="0"/>
              </a:rPr>
              <a:t>How to resolve?</a:t>
            </a:r>
          </a:p>
        </p:txBody>
      </p:sp>
      <p:pic>
        <p:nvPicPr>
          <p:cNvPr id="4" name="Graphic 3" descr="Warning with solid fill">
            <a:extLst>
              <a:ext uri="{FF2B5EF4-FFF2-40B4-BE49-F238E27FC236}">
                <a16:creationId xmlns:a16="http://schemas.microsoft.com/office/drawing/2014/main" id="{A0BD9CA5-408E-1AE0-0D3B-AEE83DAA0BB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7724773" y="485935"/>
            <a:ext cx="1776413" cy="177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129269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5F5660-F6B8-485C-94CC-0A886850689E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115425" y="6356350"/>
            <a:ext cx="3076575" cy="365125"/>
          </a:xfrm>
          <a:prstGeom prst="rect">
            <a:avLst/>
          </a:prstGeom>
        </p:spPr>
        <p:txBody>
          <a:bodyPr/>
          <a:lstStyle/>
          <a:p>
            <a:fld id="{18D65601-5AE2-46FC-B138-694DDD2B510D}" type="slidenum">
              <a:rPr lang="en-US" smtClean="0"/>
              <a:pPr/>
              <a:t>39</a:t>
            </a:fld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E0BBA14-C946-3406-C406-C33EBD903CC1}"/>
              </a:ext>
            </a:extLst>
          </p:cNvPr>
          <p:cNvSpPr txBox="1"/>
          <p:nvPr/>
        </p:nvSpPr>
        <p:spPr>
          <a:xfrm>
            <a:off x="2264" y="2167354"/>
            <a:ext cx="4685624" cy="769441"/>
          </a:xfrm>
          <a:prstGeom prst="rect">
            <a:avLst/>
          </a:prstGeom>
          <a:noFill/>
        </p:spPr>
        <p:txBody>
          <a:bodyPr wrap="square" lIns="457200" rIns="365760" rtlCol="0" anchor="ctr">
            <a:spAutoFit/>
          </a:bodyPr>
          <a:lstStyle/>
          <a:p>
            <a:r>
              <a:rPr lang="en-US" sz="4400" b="1" spc="50" dirty="0">
                <a:solidFill>
                  <a:schemeClr val="bg1"/>
                </a:solidFill>
                <a:latin typeface="+mj-lt"/>
              </a:rPr>
              <a:t>Permitting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90248B1-0621-678B-2853-420093159C39}"/>
              </a:ext>
            </a:extLst>
          </p:cNvPr>
          <p:cNvSpPr txBox="1"/>
          <p:nvPr/>
        </p:nvSpPr>
        <p:spPr>
          <a:xfrm>
            <a:off x="0" y="3657600"/>
            <a:ext cx="4687888" cy="830997"/>
          </a:xfrm>
          <a:prstGeom prst="rect">
            <a:avLst/>
          </a:prstGeom>
          <a:noFill/>
        </p:spPr>
        <p:txBody>
          <a:bodyPr wrap="square" lIns="457200" rIns="365760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Roboto Slab" pitchFamily="2" charset="0"/>
                <a:ea typeface="Roboto Slab" pitchFamily="2" charset="0"/>
              </a:rPr>
              <a:t>Utility Permits</a:t>
            </a:r>
          </a:p>
          <a:p>
            <a:r>
              <a:rPr lang="en-US" sz="2400" b="1" dirty="0">
                <a:solidFill>
                  <a:schemeClr val="bg1"/>
                </a:solidFill>
                <a:latin typeface="Roboto Slab" pitchFamily="2" charset="0"/>
                <a:ea typeface="Roboto Slab" pitchFamily="2" charset="0"/>
              </a:rPr>
              <a:t>Work on Right-of-Way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9DF004C-54EC-05C3-B16E-BD71F4E102A3}"/>
              </a:ext>
            </a:extLst>
          </p:cNvPr>
          <p:cNvCxnSpPr/>
          <p:nvPr/>
        </p:nvCxnSpPr>
        <p:spPr>
          <a:xfrm>
            <a:off x="478098" y="3474720"/>
            <a:ext cx="640080" cy="0"/>
          </a:xfrm>
          <a:prstGeom prst="line">
            <a:avLst/>
          </a:prstGeom>
          <a:ln w="57150">
            <a:solidFill>
              <a:schemeClr val="accent5">
                <a:lumMod val="20000"/>
                <a:lumOff val="80000"/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Placeholder 13" descr="Plant growing in a concrete crack">
            <a:extLst>
              <a:ext uri="{FF2B5EF4-FFF2-40B4-BE49-F238E27FC236}">
                <a16:creationId xmlns:a16="http://schemas.microsoft.com/office/drawing/2014/main" id="{A96789AC-CBB3-C2B2-5530-D727A6775D8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 cstate="screen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75188" y="0"/>
            <a:ext cx="7504112" cy="6858000"/>
          </a:xfrm>
        </p:spPr>
      </p:pic>
    </p:spTree>
    <p:extLst>
      <p:ext uri="{BB962C8B-B14F-4D97-AF65-F5344CB8AC3E}">
        <p14:creationId xmlns:p14="http://schemas.microsoft.com/office/powerpoint/2010/main" val="30585769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BEE2DB2-D1BD-2D67-15BE-DEB0D4AD3E92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1501" y="729996"/>
            <a:ext cx="9848997" cy="5398008"/>
          </a:xfrm>
          <a:prstGeom prst="rect">
            <a:avLst/>
          </a:prstGeom>
        </p:spPr>
      </p:pic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B0933F07-4C54-8C94-0A34-04F39179B92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6341" y="136525"/>
            <a:ext cx="1914529" cy="480228"/>
          </a:xfrm>
          <a:prstGeom prst="rect">
            <a:avLst/>
          </a:prstGeom>
        </p:spPr>
      </p:pic>
      <p:sp>
        <p:nvSpPr>
          <p:cNvPr id="13" name="Isosceles Triangle 30">
            <a:extLst>
              <a:ext uri="{FF2B5EF4-FFF2-40B4-BE49-F238E27FC236}">
                <a16:creationId xmlns:a16="http://schemas.microsoft.com/office/drawing/2014/main" id="{AB07B503-248C-1FEF-890B-637257E2741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rot="16200000">
            <a:off x="8856834" y="3178631"/>
            <a:ext cx="563107" cy="6107223"/>
          </a:xfrm>
          <a:custGeom>
            <a:avLst/>
            <a:gdLst>
              <a:gd name="connsiteX0" fmla="*/ 0 w 508884"/>
              <a:gd name="connsiteY0" fmla="*/ 4908336 h 4908336"/>
              <a:gd name="connsiteX1" fmla="*/ 254442 w 508884"/>
              <a:gd name="connsiteY1" fmla="*/ 0 h 4908336"/>
              <a:gd name="connsiteX2" fmla="*/ 508884 w 508884"/>
              <a:gd name="connsiteY2" fmla="*/ 4908336 h 4908336"/>
              <a:gd name="connsiteX3" fmla="*/ 0 w 508884"/>
              <a:gd name="connsiteY3" fmla="*/ 4908336 h 4908336"/>
              <a:gd name="connsiteX0" fmla="*/ 63610 w 572494"/>
              <a:gd name="connsiteY0" fmla="*/ 4924239 h 4924239"/>
              <a:gd name="connsiteX1" fmla="*/ 0 w 572494"/>
              <a:gd name="connsiteY1" fmla="*/ 0 h 4924239"/>
              <a:gd name="connsiteX2" fmla="*/ 572494 w 572494"/>
              <a:gd name="connsiteY2" fmla="*/ 4924239 h 4924239"/>
              <a:gd name="connsiteX3" fmla="*/ 63610 w 572494"/>
              <a:gd name="connsiteY3" fmla="*/ 4924239 h 4924239"/>
              <a:gd name="connsiteX0" fmla="*/ 63610 w 580447"/>
              <a:gd name="connsiteY0" fmla="*/ 4924239 h 4924241"/>
              <a:gd name="connsiteX1" fmla="*/ 0 w 580447"/>
              <a:gd name="connsiteY1" fmla="*/ 0 h 4924241"/>
              <a:gd name="connsiteX2" fmla="*/ 580447 w 580447"/>
              <a:gd name="connsiteY2" fmla="*/ 4924241 h 4924241"/>
              <a:gd name="connsiteX3" fmla="*/ 63610 w 580447"/>
              <a:gd name="connsiteY3" fmla="*/ 4924239 h 4924241"/>
              <a:gd name="connsiteX0" fmla="*/ 0 w 1161888"/>
              <a:gd name="connsiteY0" fmla="*/ 4932672 h 4932672"/>
              <a:gd name="connsiteX1" fmla="*/ 581441 w 1161888"/>
              <a:gd name="connsiteY1" fmla="*/ 0 h 4932672"/>
              <a:gd name="connsiteX2" fmla="*/ 1161888 w 1161888"/>
              <a:gd name="connsiteY2" fmla="*/ 4924241 h 4932672"/>
              <a:gd name="connsiteX3" fmla="*/ 0 w 1161888"/>
              <a:gd name="connsiteY3" fmla="*/ 4932672 h 4932672"/>
              <a:gd name="connsiteX0" fmla="*/ 0 w 592483"/>
              <a:gd name="connsiteY0" fmla="*/ 4932672 h 4932672"/>
              <a:gd name="connsiteX1" fmla="*/ 12036 w 592483"/>
              <a:gd name="connsiteY1" fmla="*/ 0 h 4932672"/>
              <a:gd name="connsiteX2" fmla="*/ 592483 w 592483"/>
              <a:gd name="connsiteY2" fmla="*/ 4924241 h 4932672"/>
              <a:gd name="connsiteX3" fmla="*/ 0 w 592483"/>
              <a:gd name="connsiteY3" fmla="*/ 4932672 h 4932672"/>
              <a:gd name="connsiteX0" fmla="*/ 68354 w 580447"/>
              <a:gd name="connsiteY0" fmla="*/ 4902481 h 4924241"/>
              <a:gd name="connsiteX1" fmla="*/ 0 w 580447"/>
              <a:gd name="connsiteY1" fmla="*/ 0 h 4924241"/>
              <a:gd name="connsiteX2" fmla="*/ 580447 w 580447"/>
              <a:gd name="connsiteY2" fmla="*/ 4924241 h 4924241"/>
              <a:gd name="connsiteX3" fmla="*/ 68354 w 580447"/>
              <a:gd name="connsiteY3" fmla="*/ 4902481 h 4924241"/>
              <a:gd name="connsiteX0" fmla="*/ 3039 w 580447"/>
              <a:gd name="connsiteY0" fmla="*/ 4927642 h 4927642"/>
              <a:gd name="connsiteX1" fmla="*/ 0 w 580447"/>
              <a:gd name="connsiteY1" fmla="*/ 0 h 4927642"/>
              <a:gd name="connsiteX2" fmla="*/ 580447 w 580447"/>
              <a:gd name="connsiteY2" fmla="*/ 4924241 h 4927642"/>
              <a:gd name="connsiteX3" fmla="*/ 3039 w 580447"/>
              <a:gd name="connsiteY3" fmla="*/ 4927642 h 4927642"/>
              <a:gd name="connsiteX0" fmla="*/ 3039 w 580447"/>
              <a:gd name="connsiteY0" fmla="*/ 4937204 h 4937204"/>
              <a:gd name="connsiteX1" fmla="*/ 0 w 580447"/>
              <a:gd name="connsiteY1" fmla="*/ 0 h 4937204"/>
              <a:gd name="connsiteX2" fmla="*/ 580447 w 580447"/>
              <a:gd name="connsiteY2" fmla="*/ 4924241 h 4937204"/>
              <a:gd name="connsiteX3" fmla="*/ 3039 w 580447"/>
              <a:gd name="connsiteY3" fmla="*/ 4937204 h 4937204"/>
              <a:gd name="connsiteX0" fmla="*/ 14813 w 592221"/>
              <a:gd name="connsiteY0" fmla="*/ 5063201 h 5063201"/>
              <a:gd name="connsiteX1" fmla="*/ 0 w 592221"/>
              <a:gd name="connsiteY1" fmla="*/ 0 h 5063201"/>
              <a:gd name="connsiteX2" fmla="*/ 592221 w 592221"/>
              <a:gd name="connsiteY2" fmla="*/ 5050238 h 5063201"/>
              <a:gd name="connsiteX3" fmla="*/ 14813 w 592221"/>
              <a:gd name="connsiteY3" fmla="*/ 5063201 h 5063201"/>
              <a:gd name="connsiteX0" fmla="*/ 14813 w 592221"/>
              <a:gd name="connsiteY0" fmla="*/ 5027198 h 5027198"/>
              <a:gd name="connsiteX1" fmla="*/ 0 w 592221"/>
              <a:gd name="connsiteY1" fmla="*/ 0 h 5027198"/>
              <a:gd name="connsiteX2" fmla="*/ 592221 w 592221"/>
              <a:gd name="connsiteY2" fmla="*/ 5014235 h 5027198"/>
              <a:gd name="connsiteX3" fmla="*/ 14813 w 592221"/>
              <a:gd name="connsiteY3" fmla="*/ 5027198 h 5027198"/>
              <a:gd name="connsiteX0" fmla="*/ 661 w 607505"/>
              <a:gd name="connsiteY0" fmla="*/ 5021201 h 5021201"/>
              <a:gd name="connsiteX1" fmla="*/ 15284 w 607505"/>
              <a:gd name="connsiteY1" fmla="*/ 0 h 5021201"/>
              <a:gd name="connsiteX2" fmla="*/ 607505 w 607505"/>
              <a:gd name="connsiteY2" fmla="*/ 5014235 h 5021201"/>
              <a:gd name="connsiteX3" fmla="*/ 661 w 607505"/>
              <a:gd name="connsiteY3" fmla="*/ 5021201 h 5021201"/>
              <a:gd name="connsiteX0" fmla="*/ 808 w 607652"/>
              <a:gd name="connsiteY0" fmla="*/ 5028682 h 5028682"/>
              <a:gd name="connsiteX1" fmla="*/ 10438 w 607652"/>
              <a:gd name="connsiteY1" fmla="*/ 0 h 5028682"/>
              <a:gd name="connsiteX2" fmla="*/ 607652 w 607652"/>
              <a:gd name="connsiteY2" fmla="*/ 5021716 h 5028682"/>
              <a:gd name="connsiteX3" fmla="*/ 808 w 607652"/>
              <a:gd name="connsiteY3" fmla="*/ 5028682 h 5028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7652" h="5028682">
                <a:moveTo>
                  <a:pt x="808" y="5028682"/>
                </a:moveTo>
                <a:cubicBezTo>
                  <a:pt x="-4130" y="3340948"/>
                  <a:pt x="15376" y="1687734"/>
                  <a:pt x="10438" y="0"/>
                </a:cubicBezTo>
                <a:lnTo>
                  <a:pt x="607652" y="5021716"/>
                </a:lnTo>
                <a:lnTo>
                  <a:pt x="808" y="5028682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061119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D55ACC-DFCA-48D4-A018-017837D151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</p:spPr>
        <p:txBody>
          <a:bodyPr>
            <a:normAutofit/>
          </a:bodyPr>
          <a:lstStyle/>
          <a:p>
            <a:r>
              <a:rPr lang="en-US" sz="3200" b="1" spc="50" dirty="0">
                <a:solidFill>
                  <a:schemeClr val="accent1"/>
                </a:solidFill>
                <a:ea typeface="+mn-ea"/>
                <a:cs typeface="+mn-cs"/>
              </a:rPr>
              <a:t>WHEN ARE </a:t>
            </a:r>
            <a:r>
              <a:rPr lang="en-US" sz="3200" b="1" u="sng" spc="50" dirty="0">
                <a:solidFill>
                  <a:schemeClr val="accent1"/>
                </a:solidFill>
                <a:ea typeface="+mn-ea"/>
                <a:cs typeface="+mn-cs"/>
              </a:rPr>
              <a:t>UTILITY</a:t>
            </a:r>
            <a:r>
              <a:rPr lang="en-US" sz="3200" b="1" spc="50" dirty="0">
                <a:solidFill>
                  <a:schemeClr val="accent1"/>
                </a:solidFill>
                <a:ea typeface="+mn-ea"/>
                <a:cs typeface="+mn-cs"/>
              </a:rPr>
              <a:t> PERMITS REQUIRED?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5AEC0A7B-E2FF-43CF-81C2-AE925E4468FA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069975" y="2385390"/>
          <a:ext cx="10058400" cy="36178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64956396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D25727-B03D-3CA7-EEA2-0DAE1B433F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892650-0956-A405-336F-A846C529C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</p:spPr>
        <p:txBody>
          <a:bodyPr>
            <a:normAutofit/>
          </a:bodyPr>
          <a:lstStyle/>
          <a:p>
            <a:r>
              <a:rPr lang="en-US" sz="3200" b="1" u="sng" spc="50" dirty="0">
                <a:solidFill>
                  <a:schemeClr val="accent1"/>
                </a:solidFill>
                <a:ea typeface="+mn-ea"/>
                <a:cs typeface="+mn-cs"/>
              </a:rPr>
              <a:t>WORK ON RIGHT OF WAY </a:t>
            </a:r>
            <a:r>
              <a:rPr lang="en-US" sz="3200" b="1" spc="50" dirty="0">
                <a:solidFill>
                  <a:schemeClr val="accent1"/>
                </a:solidFill>
                <a:ea typeface="+mn-ea"/>
                <a:cs typeface="+mn-cs"/>
              </a:rPr>
              <a:t>PERMIT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4616D9FF-AB86-49D0-71B3-5D882D2106FA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069975" y="2385390"/>
          <a:ext cx="10058400" cy="36178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26025002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EAF788E9-8BD9-B0FD-3FDA-5A219524CC31}"/>
              </a:ext>
            </a:extLst>
          </p:cNvPr>
          <p:cNvSpPr txBox="1">
            <a:spLocks/>
          </p:cNvSpPr>
          <p:nvPr/>
        </p:nvSpPr>
        <p:spPr>
          <a:xfrm>
            <a:off x="8534400" y="941832"/>
            <a:ext cx="3546985" cy="2251354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spc="50" dirty="0">
                <a:solidFill>
                  <a:schemeClr val="accent1"/>
                </a:solidFill>
                <a:ea typeface="+mn-ea"/>
                <a:cs typeface="+mn-cs"/>
              </a:rPr>
              <a:t>Electronic Permitting</a:t>
            </a:r>
          </a:p>
          <a:p>
            <a:r>
              <a:rPr lang="en-US" sz="3200" b="1" spc="50" dirty="0">
                <a:solidFill>
                  <a:schemeClr val="accent1"/>
                </a:solidFill>
                <a:ea typeface="+mn-ea"/>
                <a:cs typeface="+mn-cs"/>
              </a:rPr>
              <a:t>System [EPS]</a:t>
            </a: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F5CD1F0C-8F1E-5235-A4FE-6064CF749BE3}"/>
              </a:ext>
            </a:extLst>
          </p:cNvPr>
          <p:cNvSpPr txBox="1">
            <a:spLocks/>
          </p:cNvSpPr>
          <p:nvPr/>
        </p:nvSpPr>
        <p:spPr>
          <a:xfrm>
            <a:off x="8431478" y="3193187"/>
            <a:ext cx="3649906" cy="33346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563" indent="-182563">
              <a:buFont typeface="Wingdings" pitchFamily="2" charset="2"/>
              <a:buChar char="§"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Cloud based app/create account – email address</a:t>
            </a:r>
          </a:p>
          <a:p>
            <a:pPr marL="182563" indent="-182563">
              <a:buFont typeface="Wingdings" pitchFamily="2" charset="2"/>
              <a:buChar char="§"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Submit – edit – review requests</a:t>
            </a:r>
          </a:p>
          <a:p>
            <a:pPr marL="182563" indent="-182563">
              <a:buFont typeface="Wingdings" pitchFamily="2" charset="2"/>
              <a:buChar char="§"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DOT reviews – approves – issues permit</a:t>
            </a:r>
          </a:p>
          <a:p>
            <a:pPr marL="182563" indent="-182563">
              <a:buFont typeface="Wingdings" pitchFamily="2" charset="2"/>
              <a:buChar char="§"/>
            </a:pP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3"/>
              </a:rPr>
              <a:t>https://eps.iowadot.gov/Home</a:t>
            </a:r>
            <a:endParaRPr lang="en-US"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4F1E7E7-796A-1E11-8838-82131AA883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8048" y="100704"/>
            <a:ext cx="7841206" cy="662591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69824206-1D92-107A-7539-089B92CE124F}"/>
              </a:ext>
            </a:extLst>
          </p:cNvPr>
          <p:cNvSpPr/>
          <p:nvPr/>
        </p:nvSpPr>
        <p:spPr>
          <a:xfrm>
            <a:off x="5204120" y="3762703"/>
            <a:ext cx="1734207" cy="840828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CDFBF40-90E0-800E-B9DA-B026A106F928}"/>
              </a:ext>
            </a:extLst>
          </p:cNvPr>
          <p:cNvSpPr/>
          <p:nvPr/>
        </p:nvSpPr>
        <p:spPr>
          <a:xfrm>
            <a:off x="4100534" y="4748048"/>
            <a:ext cx="987973" cy="528145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718944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EAF788E9-8BD9-B0FD-3FDA-5A219524CC31}"/>
              </a:ext>
            </a:extLst>
          </p:cNvPr>
          <p:cNvSpPr txBox="1">
            <a:spLocks/>
          </p:cNvSpPr>
          <p:nvPr/>
        </p:nvSpPr>
        <p:spPr>
          <a:xfrm>
            <a:off x="8802806" y="941832"/>
            <a:ext cx="3278579" cy="2251354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spc="50" dirty="0">
                <a:solidFill>
                  <a:schemeClr val="accent1"/>
                </a:solidFill>
                <a:ea typeface="+mn-ea"/>
                <a:cs typeface="+mn-cs"/>
              </a:rPr>
              <a:t>Electronic Permitting</a:t>
            </a:r>
          </a:p>
          <a:p>
            <a:r>
              <a:rPr lang="en-US" sz="3200" b="1" spc="50" dirty="0">
                <a:solidFill>
                  <a:schemeClr val="accent1"/>
                </a:solidFill>
                <a:ea typeface="+mn-ea"/>
                <a:cs typeface="+mn-cs"/>
              </a:rPr>
              <a:t>System</a:t>
            </a: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F5CD1F0C-8F1E-5235-A4FE-6064CF749BE3}"/>
              </a:ext>
            </a:extLst>
          </p:cNvPr>
          <p:cNvSpPr txBox="1">
            <a:spLocks/>
          </p:cNvSpPr>
          <p:nvPr/>
        </p:nvSpPr>
        <p:spPr>
          <a:xfrm>
            <a:off x="8802806" y="3267693"/>
            <a:ext cx="3278578" cy="32347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563" indent="-182563">
              <a:buFont typeface="Wingdings" pitchFamily="2" charset="2"/>
              <a:buChar char="§"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Training module</a:t>
            </a:r>
          </a:p>
          <a:p>
            <a:pPr marL="182563" indent="-182563">
              <a:buFont typeface="Wingdings" pitchFamily="2" charset="2"/>
              <a:buChar char="§"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Begin request</a:t>
            </a:r>
          </a:p>
          <a:p>
            <a:pPr marL="182563" indent="-182563">
              <a:buFont typeface="Wingdings" pitchFamily="2" charset="2"/>
              <a:buChar char="§"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3 steps</a:t>
            </a:r>
          </a:p>
          <a:p>
            <a:pPr marL="639763" lvl="1" indent="-182563">
              <a:buFont typeface="Wingdings" pitchFamily="2" charset="2"/>
              <a:buChar char="§"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Preliminary request</a:t>
            </a:r>
          </a:p>
          <a:p>
            <a:pPr marL="639763" lvl="1" indent="-182563">
              <a:buFont typeface="Wingdings" pitchFamily="2" charset="2"/>
              <a:buChar char="§"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Official request</a:t>
            </a:r>
          </a:p>
          <a:p>
            <a:pPr marL="639763" lvl="1" indent="-182563">
              <a:buFont typeface="Wingdings" pitchFamily="2" charset="2"/>
              <a:buChar char="§"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DOT processing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82563" indent="-182563">
              <a:buFont typeface="Wingdings" pitchFamily="2" charset="2"/>
              <a:buChar char="§"/>
            </a:pP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D346FAC-0498-E53C-EC90-D2B192839D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639" y="131854"/>
            <a:ext cx="7743169" cy="65422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87363609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37A3CD-279F-7DE7-E040-B031B6C4B4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5F1EC454-592F-52BF-29F5-06D0B57B1AF6}"/>
              </a:ext>
            </a:extLst>
          </p:cNvPr>
          <p:cNvSpPr txBox="1">
            <a:spLocks/>
          </p:cNvSpPr>
          <p:nvPr/>
        </p:nvSpPr>
        <p:spPr>
          <a:xfrm>
            <a:off x="9499601" y="941832"/>
            <a:ext cx="2581784" cy="2251354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spc="50" dirty="0">
                <a:solidFill>
                  <a:schemeClr val="accent1"/>
                </a:solidFill>
                <a:ea typeface="+mn-ea"/>
                <a:cs typeface="+mn-cs"/>
              </a:rPr>
              <a:t>Electronic Permitting</a:t>
            </a:r>
          </a:p>
          <a:p>
            <a:r>
              <a:rPr lang="en-US" sz="3200" b="1" spc="50" dirty="0">
                <a:solidFill>
                  <a:schemeClr val="accent1"/>
                </a:solidFill>
                <a:ea typeface="+mn-ea"/>
                <a:cs typeface="+mn-cs"/>
              </a:rPr>
              <a:t>System</a:t>
            </a: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EC0349F9-6D80-5F2D-A9FD-EB748061C80C}"/>
              </a:ext>
            </a:extLst>
          </p:cNvPr>
          <p:cNvSpPr txBox="1">
            <a:spLocks/>
          </p:cNvSpPr>
          <p:nvPr/>
        </p:nvSpPr>
        <p:spPr>
          <a:xfrm>
            <a:off x="9499600" y="3267693"/>
            <a:ext cx="2581784" cy="32347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563" indent="-182563">
              <a:buFont typeface="Wingdings" pitchFamily="2" charset="2"/>
              <a:buChar char="§"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Permit search</a:t>
            </a:r>
          </a:p>
          <a:p>
            <a:pPr marL="182563" indent="-182563">
              <a:buFont typeface="Wingdings" pitchFamily="2" charset="2"/>
              <a:buChar char="§"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Set parameters</a:t>
            </a:r>
          </a:p>
          <a:p>
            <a:pPr marL="182563" indent="-182563">
              <a:buFont typeface="Wingdings" pitchFamily="2" charset="2"/>
              <a:buChar char="§"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Display as map</a:t>
            </a:r>
          </a:p>
          <a:p>
            <a:pPr marL="182563" indent="-182563">
              <a:buFont typeface="Wingdings" pitchFamily="2" charset="2"/>
              <a:buChar char="§"/>
            </a:pP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82563" indent="-182563">
              <a:buFont typeface="Wingdings" pitchFamily="2" charset="2"/>
              <a:buChar char="§"/>
            </a:pP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CECA4F2-711E-8643-9149-D84F5EF74B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696" y="131097"/>
            <a:ext cx="8378159" cy="657941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A04895A9-CA2A-CE51-C495-E8920E7C2194}"/>
              </a:ext>
            </a:extLst>
          </p:cNvPr>
          <p:cNvSpPr/>
          <p:nvPr/>
        </p:nvSpPr>
        <p:spPr>
          <a:xfrm>
            <a:off x="1219200" y="5311140"/>
            <a:ext cx="1493520" cy="2667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013792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06B61B-A9E9-2971-487C-EB5EF3ECD3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33EE8AF4-668E-76E5-CD88-90E7D753493B}"/>
              </a:ext>
            </a:extLst>
          </p:cNvPr>
          <p:cNvSpPr txBox="1">
            <a:spLocks/>
          </p:cNvSpPr>
          <p:nvPr/>
        </p:nvSpPr>
        <p:spPr>
          <a:xfrm>
            <a:off x="9499601" y="941832"/>
            <a:ext cx="2581784" cy="2251354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spc="50" dirty="0">
                <a:solidFill>
                  <a:schemeClr val="accent1"/>
                </a:solidFill>
                <a:ea typeface="+mn-ea"/>
                <a:cs typeface="+mn-cs"/>
              </a:rPr>
              <a:t>Electronic Permitting</a:t>
            </a:r>
          </a:p>
          <a:p>
            <a:r>
              <a:rPr lang="en-US" sz="3200" b="1" spc="50" dirty="0">
                <a:solidFill>
                  <a:schemeClr val="accent1"/>
                </a:solidFill>
                <a:ea typeface="+mn-ea"/>
                <a:cs typeface="+mn-cs"/>
              </a:rPr>
              <a:t>System</a:t>
            </a: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32D948C2-CF70-316F-6936-D17EB7EDD634}"/>
              </a:ext>
            </a:extLst>
          </p:cNvPr>
          <p:cNvSpPr txBox="1">
            <a:spLocks/>
          </p:cNvSpPr>
          <p:nvPr/>
        </p:nvSpPr>
        <p:spPr>
          <a:xfrm>
            <a:off x="9499600" y="3267693"/>
            <a:ext cx="2581784" cy="32347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563" indent="-182563">
              <a:buFont typeface="Wingdings" pitchFamily="2" charset="2"/>
              <a:buChar char="§"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Easily see the location</a:t>
            </a:r>
          </a:p>
          <a:p>
            <a:pPr marL="182563" indent="-182563">
              <a:buFont typeface="Wingdings" pitchFamily="2" charset="2"/>
              <a:buChar char="§"/>
            </a:pP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82563" indent="-182563">
              <a:buFont typeface="Wingdings" pitchFamily="2" charset="2"/>
              <a:buChar char="§"/>
            </a:pP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2A499C8-F766-C8A7-D1E7-F6A717FDE4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957" y="114300"/>
            <a:ext cx="8446243" cy="6629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B4A17557-41A4-A830-0C44-1E9FC9E517A0}"/>
              </a:ext>
            </a:extLst>
          </p:cNvPr>
          <p:cNvSpPr/>
          <p:nvPr/>
        </p:nvSpPr>
        <p:spPr>
          <a:xfrm>
            <a:off x="6786563" y="4300537"/>
            <a:ext cx="366712" cy="31432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1F52BC53-15DE-6586-2D78-C3019E1F93E1}"/>
              </a:ext>
            </a:extLst>
          </p:cNvPr>
          <p:cNvSpPr/>
          <p:nvPr/>
        </p:nvSpPr>
        <p:spPr>
          <a:xfrm>
            <a:off x="4597400" y="4048126"/>
            <a:ext cx="366712" cy="31432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02B8D0B2-4EC8-5BA8-C97A-E1EB9CEC103A}"/>
              </a:ext>
            </a:extLst>
          </p:cNvPr>
          <p:cNvSpPr/>
          <p:nvPr/>
        </p:nvSpPr>
        <p:spPr>
          <a:xfrm>
            <a:off x="4597400" y="4329109"/>
            <a:ext cx="366712" cy="31432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F6872A56-FBDC-1537-4EAA-A12A9114722E}"/>
              </a:ext>
            </a:extLst>
          </p:cNvPr>
          <p:cNvSpPr/>
          <p:nvPr/>
        </p:nvSpPr>
        <p:spPr>
          <a:xfrm>
            <a:off x="4376366" y="2972420"/>
            <a:ext cx="366712" cy="31432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413598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2B5D8B-5555-1416-B4FE-61AA82565E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4DF32C7F-0351-B328-2265-AC645F5B3B9C}"/>
              </a:ext>
            </a:extLst>
          </p:cNvPr>
          <p:cNvSpPr txBox="1">
            <a:spLocks/>
          </p:cNvSpPr>
          <p:nvPr/>
        </p:nvSpPr>
        <p:spPr>
          <a:xfrm>
            <a:off x="9499601" y="941832"/>
            <a:ext cx="2581784" cy="2251354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spc="50" dirty="0">
                <a:solidFill>
                  <a:schemeClr val="accent1"/>
                </a:solidFill>
                <a:ea typeface="+mn-ea"/>
                <a:cs typeface="+mn-cs"/>
              </a:rPr>
              <a:t>Electronic Permitting</a:t>
            </a:r>
          </a:p>
          <a:p>
            <a:r>
              <a:rPr lang="en-US" sz="3200" b="1" spc="50" dirty="0">
                <a:solidFill>
                  <a:schemeClr val="accent1"/>
                </a:solidFill>
                <a:ea typeface="+mn-ea"/>
                <a:cs typeface="+mn-cs"/>
              </a:rPr>
              <a:t>System</a:t>
            </a: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0F8AB54A-C9F4-2D6A-5B03-405216903033}"/>
              </a:ext>
            </a:extLst>
          </p:cNvPr>
          <p:cNvSpPr txBox="1">
            <a:spLocks/>
          </p:cNvSpPr>
          <p:nvPr/>
        </p:nvSpPr>
        <p:spPr>
          <a:xfrm>
            <a:off x="9499600" y="3267693"/>
            <a:ext cx="2581784" cy="32347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563" indent="-182563">
              <a:buFont typeface="Wingdings" pitchFamily="2" charset="2"/>
              <a:buChar char="§"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Steps to complete</a:t>
            </a:r>
          </a:p>
          <a:p>
            <a:pPr marL="182563" indent="-182563">
              <a:buFont typeface="Wingdings" pitchFamily="2" charset="2"/>
              <a:buChar char="§"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Shown in tabs</a:t>
            </a:r>
          </a:p>
          <a:p>
            <a:pPr marL="182563" indent="-182563">
              <a:buFont typeface="Wingdings" pitchFamily="2" charset="2"/>
              <a:buChar char="§"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Check boxes &amp; fill-in fields</a:t>
            </a:r>
          </a:p>
          <a:p>
            <a:pPr marL="182563" indent="-182563">
              <a:buFont typeface="Wingdings" pitchFamily="2" charset="2"/>
              <a:buChar char="§"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Attachments</a:t>
            </a:r>
          </a:p>
          <a:p>
            <a:pPr marL="639763" lvl="1" indent="-182563">
              <a:buFont typeface="Wingdings" pitchFamily="2" charset="2"/>
              <a:buChar char="§"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Site plan</a:t>
            </a:r>
          </a:p>
          <a:p>
            <a:pPr marL="639763" lvl="1" indent="-182563">
              <a:buFont typeface="Wingdings" pitchFamily="2" charset="2"/>
              <a:buChar char="§"/>
            </a:pPr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82563" indent="-182563">
              <a:buFont typeface="Wingdings" pitchFamily="2" charset="2"/>
              <a:buChar char="§"/>
            </a:pP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82563" indent="-182563">
              <a:buFont typeface="Wingdings" pitchFamily="2" charset="2"/>
              <a:buChar char="§"/>
            </a:pP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1CCE399-AFDB-09B6-2B63-A33A8F5415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108" y="117987"/>
            <a:ext cx="8480638" cy="64892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32604532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6B0F0D6-92D7-6BF6-55B3-E13F82E98399}"/>
              </a:ext>
            </a:extLst>
          </p:cNvPr>
          <p:cNvSpPr txBox="1"/>
          <p:nvPr/>
        </p:nvSpPr>
        <p:spPr>
          <a:xfrm>
            <a:off x="2264" y="2198131"/>
            <a:ext cx="4685624" cy="707886"/>
          </a:xfrm>
          <a:prstGeom prst="rect">
            <a:avLst/>
          </a:prstGeom>
          <a:noFill/>
        </p:spPr>
        <p:txBody>
          <a:bodyPr wrap="square" lIns="457200" rIns="365760" rtlCol="0" anchor="ctr">
            <a:spAutoFit/>
          </a:bodyPr>
          <a:lstStyle/>
          <a:p>
            <a:r>
              <a:rPr lang="en-US" sz="4000" b="1" spc="50" dirty="0">
                <a:solidFill>
                  <a:schemeClr val="bg1"/>
                </a:solidFill>
                <a:latin typeface="+mj-lt"/>
              </a:rPr>
              <a:t>Outreach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A3C507A-FFD2-9EEC-EE24-F46570F56C34}"/>
              </a:ext>
            </a:extLst>
          </p:cNvPr>
          <p:cNvSpPr txBox="1"/>
          <p:nvPr/>
        </p:nvSpPr>
        <p:spPr>
          <a:xfrm>
            <a:off x="0" y="3657600"/>
            <a:ext cx="4687888" cy="830997"/>
          </a:xfrm>
          <a:prstGeom prst="rect">
            <a:avLst/>
          </a:prstGeom>
          <a:noFill/>
        </p:spPr>
        <p:txBody>
          <a:bodyPr wrap="square" lIns="457200" rIns="365760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bg1"/>
                </a:solidFill>
                <a:latin typeface="Roboto Slab" pitchFamily="2" charset="0"/>
                <a:ea typeface="Roboto Slab" pitchFamily="2" charset="0"/>
              </a:rPr>
              <a:t>UPdate newsletter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bg1"/>
                </a:solidFill>
                <a:latin typeface="Roboto Slab" pitchFamily="2" charset="0"/>
                <a:ea typeface="Roboto Slab" pitchFamily="2" charset="0"/>
              </a:rPr>
              <a:t>Govdelivery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C65001B-234E-098D-CFC9-735E184308C2}"/>
              </a:ext>
            </a:extLst>
          </p:cNvPr>
          <p:cNvCxnSpPr/>
          <p:nvPr/>
        </p:nvCxnSpPr>
        <p:spPr>
          <a:xfrm>
            <a:off x="478098" y="3474720"/>
            <a:ext cx="640080" cy="0"/>
          </a:xfrm>
          <a:prstGeom prst="line">
            <a:avLst/>
          </a:prstGeom>
          <a:ln w="57150"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7B3C1388-5FAB-5DF2-7980-7E1FA3E806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7888" y="18211"/>
            <a:ext cx="3491391" cy="683978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BEFABA4-705A-D611-4D6F-85DC3E2E88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49354" y="0"/>
            <a:ext cx="6140382" cy="6839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51503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1">
            <a:extLst>
              <a:ext uri="{FF2B5EF4-FFF2-40B4-BE49-F238E27FC236}">
                <a16:creationId xmlns:a16="http://schemas.microsoft.com/office/drawing/2014/main" id="{DEA4CE6F-19D6-10BE-3103-5C43D704C4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10344" y="6356350"/>
            <a:ext cx="1178419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18D65601-5AE2-46FC-B138-694DDD2B510D}" type="slidenum">
              <a:rPr lang="en-US" smtClean="0"/>
              <a:pPr>
                <a:spcAft>
                  <a:spcPts val="600"/>
                </a:spcAft>
              </a:pPr>
              <a:t>48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2FC9E04-1ACC-6063-ABC4-3EE850A506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4697031" cy="191506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693AA12-9FDC-2503-ECE9-C3051366EC5F}"/>
              </a:ext>
            </a:extLst>
          </p:cNvPr>
          <p:cNvSpPr txBox="1"/>
          <p:nvPr/>
        </p:nvSpPr>
        <p:spPr>
          <a:xfrm>
            <a:off x="2264" y="2832055"/>
            <a:ext cx="4897282" cy="1323439"/>
          </a:xfrm>
          <a:prstGeom prst="rect">
            <a:avLst/>
          </a:prstGeom>
          <a:noFill/>
        </p:spPr>
        <p:txBody>
          <a:bodyPr wrap="square" lIns="457200" rIns="365760" rtlCol="0" anchor="ctr">
            <a:spAutoFit/>
          </a:bodyPr>
          <a:lstStyle/>
          <a:p>
            <a:r>
              <a:rPr lang="en-US" sz="4000" b="1" spc="50" dirty="0">
                <a:solidFill>
                  <a:schemeClr val="bg1"/>
                </a:solidFill>
                <a:latin typeface="+mj-lt"/>
              </a:rPr>
              <a:t>2026 Annual Utility Meetings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A04C348-4DF4-4F9F-4AB4-D7A90644BBD9}"/>
              </a:ext>
            </a:extLst>
          </p:cNvPr>
          <p:cNvSpPr txBox="1"/>
          <p:nvPr/>
        </p:nvSpPr>
        <p:spPr>
          <a:xfrm>
            <a:off x="0" y="4599300"/>
            <a:ext cx="4687888" cy="1200329"/>
          </a:xfrm>
          <a:prstGeom prst="rect">
            <a:avLst/>
          </a:prstGeom>
          <a:noFill/>
        </p:spPr>
        <p:txBody>
          <a:bodyPr wrap="square" lIns="457200" rIns="365760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Roboto Slab" pitchFamily="2" charset="0"/>
                <a:ea typeface="Roboto Slab" pitchFamily="2" charset="0"/>
              </a:rPr>
              <a:t>February | March</a:t>
            </a:r>
          </a:p>
          <a:p>
            <a:r>
              <a:rPr lang="en-US" sz="2400" b="1" dirty="0">
                <a:solidFill>
                  <a:schemeClr val="bg1"/>
                </a:solidFill>
                <a:latin typeface="Roboto Slab" pitchFamily="2" charset="0"/>
                <a:ea typeface="Roboto Slab" pitchFamily="2" charset="0"/>
              </a:rPr>
              <a:t>8:30am-Noon</a:t>
            </a:r>
          </a:p>
          <a:p>
            <a:r>
              <a:rPr lang="en-US" sz="2400" b="1" dirty="0">
                <a:solidFill>
                  <a:schemeClr val="bg1"/>
                </a:solidFill>
                <a:latin typeface="Roboto Slab" pitchFamily="2" charset="0"/>
                <a:ea typeface="Roboto Slab" pitchFamily="2" charset="0"/>
              </a:rPr>
              <a:t>Each district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9747DC1-3BC8-4328-88D8-1F3936E4351F}"/>
              </a:ext>
            </a:extLst>
          </p:cNvPr>
          <p:cNvCxnSpPr/>
          <p:nvPr/>
        </p:nvCxnSpPr>
        <p:spPr>
          <a:xfrm>
            <a:off x="478098" y="4416420"/>
            <a:ext cx="640080" cy="0"/>
          </a:xfrm>
          <a:prstGeom prst="line">
            <a:avLst/>
          </a:prstGeom>
          <a:ln w="57150"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ontent Placeholder 12">
            <a:extLst>
              <a:ext uri="{FF2B5EF4-FFF2-40B4-BE49-F238E27FC236}">
                <a16:creationId xmlns:a16="http://schemas.microsoft.com/office/drawing/2014/main" id="{396E202A-EE50-5493-F8D4-12174A09476D}"/>
              </a:ext>
            </a:extLst>
          </p:cNvPr>
          <p:cNvSpPr txBox="1">
            <a:spLocks/>
          </p:cNvSpPr>
          <p:nvPr/>
        </p:nvSpPr>
        <p:spPr>
          <a:xfrm>
            <a:off x="5049671" y="1396647"/>
            <a:ext cx="6979045" cy="5142265"/>
          </a:xfrm>
          <a:prstGeom prst="rect">
            <a:avLst/>
          </a:prstGeom>
        </p:spPr>
        <p:txBody>
          <a:bodyPr lIns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District 1 – March 11</a:t>
            </a:r>
          </a:p>
          <a:p>
            <a:pPr lvl="1">
              <a:lnSpc>
                <a:spcPct val="100000"/>
              </a:lnSpc>
              <a:spcBef>
                <a:spcPts val="600"/>
              </a:spcBef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Ankeny Kirkendall Public Library, Ankeny, IA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District 2 – March 2</a:t>
            </a:r>
          </a:p>
          <a:p>
            <a:pPr lvl="1">
              <a:lnSpc>
                <a:spcPct val="100000"/>
              </a:lnSpc>
              <a:spcBef>
                <a:spcPts val="600"/>
              </a:spcBef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District 2 Conference Room, Mason City, IA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District 3 – March 12</a:t>
            </a:r>
          </a:p>
          <a:p>
            <a:pPr lvl="1">
              <a:lnSpc>
                <a:spcPct val="100000"/>
              </a:lnSpc>
              <a:spcBef>
                <a:spcPts val="600"/>
              </a:spcBef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District 3 Conference Room, Sioux City, IA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District 4 – February 26</a:t>
            </a:r>
          </a:p>
          <a:p>
            <a:pPr lvl="1">
              <a:lnSpc>
                <a:spcPct val="100000"/>
              </a:lnSpc>
              <a:spcBef>
                <a:spcPts val="600"/>
              </a:spcBef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District 4 Conference Room, Atlantic, IA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District 5 – February 3</a:t>
            </a:r>
          </a:p>
          <a:p>
            <a:pPr lvl="1">
              <a:lnSpc>
                <a:spcPct val="100000"/>
              </a:lnSpc>
              <a:spcBef>
                <a:spcPts val="600"/>
              </a:spcBef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District 5 Conference Room, Fairfield, IA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District 6 – February 20</a:t>
            </a:r>
          </a:p>
          <a:p>
            <a:pPr lvl="1">
              <a:lnSpc>
                <a:spcPct val="100000"/>
              </a:lnSpc>
              <a:spcBef>
                <a:spcPts val="600"/>
              </a:spcBef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District 6 Conference Room, Cedar Rapids, IA</a:t>
            </a:r>
          </a:p>
        </p:txBody>
      </p:sp>
    </p:spTree>
    <p:extLst>
      <p:ext uri="{BB962C8B-B14F-4D97-AF65-F5344CB8AC3E}">
        <p14:creationId xmlns:p14="http://schemas.microsoft.com/office/powerpoint/2010/main" val="100526902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ountry road with sun on horizon">
            <a:extLst>
              <a:ext uri="{FF2B5EF4-FFF2-40B4-BE49-F238E27FC236}">
                <a16:creationId xmlns:a16="http://schemas.microsoft.com/office/drawing/2014/main" id="{A7FC1767-38A8-CA99-C094-278EB704170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4134"/>
            <a:ext cx="6096000" cy="6096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3AC432D-D294-5BEE-BBC8-E0BB808A26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397499" y="1344696"/>
            <a:ext cx="6794499" cy="3762375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10800000" algn="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1200"/>
              </a:spcAft>
            </a:pPr>
            <a:endParaRPr lang="en-US" dirty="0"/>
          </a:p>
        </p:txBody>
      </p:sp>
      <p:sp>
        <p:nvSpPr>
          <p:cNvPr id="32" name="Content Placeholder 31">
            <a:extLst>
              <a:ext uri="{FF2B5EF4-FFF2-40B4-BE49-F238E27FC236}">
                <a16:creationId xmlns:a16="http://schemas.microsoft.com/office/drawing/2014/main" id="{92C11CD2-BF1E-4CC9-83F6-2C46282A584F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5397499" y="1619015"/>
            <a:ext cx="5784851" cy="3488056"/>
          </a:xfrm>
          <a:prstGeom prst="rect">
            <a:avLst/>
          </a:prstGeom>
        </p:spPr>
        <p:txBody>
          <a:bodyPr lIns="457200" rIns="457200"/>
          <a:lstStyle/>
          <a:p>
            <a:pPr marL="0" indent="0">
              <a:spcBef>
                <a:spcPct val="0"/>
              </a:spcBef>
              <a:spcAft>
                <a:spcPts val="2400"/>
              </a:spcAft>
              <a:buNone/>
            </a:pPr>
            <a:r>
              <a:rPr lang="en-US" sz="3200" b="1" spc="5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Moving forward</a:t>
            </a:r>
          </a:p>
          <a:p>
            <a:pPr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Be aware of and communicate schedules</a:t>
            </a:r>
          </a:p>
          <a:p>
            <a:r>
              <a:rPr lang="en-US" dirty="0">
                <a:solidFill>
                  <a:schemeClr val="bg1"/>
                </a:solidFill>
              </a:rPr>
              <a:t>Monitor the progress | projects &amp; relocations</a:t>
            </a:r>
          </a:p>
          <a:p>
            <a:pPr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Attend and participate in coordination meetings</a:t>
            </a:r>
          </a:p>
          <a:p>
            <a:pPr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Look for opportunities to partner</a:t>
            </a:r>
            <a:endParaRPr lang="en-US" sz="1800" spc="5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endParaRPr lang="en-US" sz="1800" spc="5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25BDECC8-6894-AE57-95F3-BE290B84923B}"/>
              </a:ext>
            </a:extLst>
          </p:cNvPr>
          <p:cNvCxnSpPr/>
          <p:nvPr/>
        </p:nvCxnSpPr>
        <p:spPr>
          <a:xfrm>
            <a:off x="5876925" y="2364966"/>
            <a:ext cx="640080" cy="0"/>
          </a:xfrm>
          <a:prstGeom prst="line">
            <a:avLst/>
          </a:prstGeom>
          <a:ln w="571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Isosceles Triangle 30">
            <a:extLst>
              <a:ext uri="{FF2B5EF4-FFF2-40B4-BE49-F238E27FC236}">
                <a16:creationId xmlns:a16="http://schemas.microsoft.com/office/drawing/2014/main" id="{8A7DD3BC-4EF1-04E7-B597-029D4595149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rot="5400000" flipH="1">
            <a:off x="2772054" y="3178635"/>
            <a:ext cx="563107" cy="6107217"/>
          </a:xfrm>
          <a:custGeom>
            <a:avLst/>
            <a:gdLst>
              <a:gd name="connsiteX0" fmla="*/ 0 w 508884"/>
              <a:gd name="connsiteY0" fmla="*/ 4908336 h 4908336"/>
              <a:gd name="connsiteX1" fmla="*/ 254442 w 508884"/>
              <a:gd name="connsiteY1" fmla="*/ 0 h 4908336"/>
              <a:gd name="connsiteX2" fmla="*/ 508884 w 508884"/>
              <a:gd name="connsiteY2" fmla="*/ 4908336 h 4908336"/>
              <a:gd name="connsiteX3" fmla="*/ 0 w 508884"/>
              <a:gd name="connsiteY3" fmla="*/ 4908336 h 4908336"/>
              <a:gd name="connsiteX0" fmla="*/ 63610 w 572494"/>
              <a:gd name="connsiteY0" fmla="*/ 4924239 h 4924239"/>
              <a:gd name="connsiteX1" fmla="*/ 0 w 572494"/>
              <a:gd name="connsiteY1" fmla="*/ 0 h 4924239"/>
              <a:gd name="connsiteX2" fmla="*/ 572494 w 572494"/>
              <a:gd name="connsiteY2" fmla="*/ 4924239 h 4924239"/>
              <a:gd name="connsiteX3" fmla="*/ 63610 w 572494"/>
              <a:gd name="connsiteY3" fmla="*/ 4924239 h 4924239"/>
              <a:gd name="connsiteX0" fmla="*/ 63610 w 580447"/>
              <a:gd name="connsiteY0" fmla="*/ 4924239 h 4924241"/>
              <a:gd name="connsiteX1" fmla="*/ 0 w 580447"/>
              <a:gd name="connsiteY1" fmla="*/ 0 h 4924241"/>
              <a:gd name="connsiteX2" fmla="*/ 580447 w 580447"/>
              <a:gd name="connsiteY2" fmla="*/ 4924241 h 4924241"/>
              <a:gd name="connsiteX3" fmla="*/ 63610 w 580447"/>
              <a:gd name="connsiteY3" fmla="*/ 4924239 h 4924241"/>
              <a:gd name="connsiteX0" fmla="*/ 0 w 1161888"/>
              <a:gd name="connsiteY0" fmla="*/ 4932672 h 4932672"/>
              <a:gd name="connsiteX1" fmla="*/ 581441 w 1161888"/>
              <a:gd name="connsiteY1" fmla="*/ 0 h 4932672"/>
              <a:gd name="connsiteX2" fmla="*/ 1161888 w 1161888"/>
              <a:gd name="connsiteY2" fmla="*/ 4924241 h 4932672"/>
              <a:gd name="connsiteX3" fmla="*/ 0 w 1161888"/>
              <a:gd name="connsiteY3" fmla="*/ 4932672 h 4932672"/>
              <a:gd name="connsiteX0" fmla="*/ 0 w 592483"/>
              <a:gd name="connsiteY0" fmla="*/ 4932672 h 4932672"/>
              <a:gd name="connsiteX1" fmla="*/ 12036 w 592483"/>
              <a:gd name="connsiteY1" fmla="*/ 0 h 4932672"/>
              <a:gd name="connsiteX2" fmla="*/ 592483 w 592483"/>
              <a:gd name="connsiteY2" fmla="*/ 4924241 h 4932672"/>
              <a:gd name="connsiteX3" fmla="*/ 0 w 592483"/>
              <a:gd name="connsiteY3" fmla="*/ 4932672 h 4932672"/>
              <a:gd name="connsiteX0" fmla="*/ 68354 w 580447"/>
              <a:gd name="connsiteY0" fmla="*/ 4902481 h 4924241"/>
              <a:gd name="connsiteX1" fmla="*/ 0 w 580447"/>
              <a:gd name="connsiteY1" fmla="*/ 0 h 4924241"/>
              <a:gd name="connsiteX2" fmla="*/ 580447 w 580447"/>
              <a:gd name="connsiteY2" fmla="*/ 4924241 h 4924241"/>
              <a:gd name="connsiteX3" fmla="*/ 68354 w 580447"/>
              <a:gd name="connsiteY3" fmla="*/ 4902481 h 4924241"/>
              <a:gd name="connsiteX0" fmla="*/ 3039 w 580447"/>
              <a:gd name="connsiteY0" fmla="*/ 4927642 h 4927642"/>
              <a:gd name="connsiteX1" fmla="*/ 0 w 580447"/>
              <a:gd name="connsiteY1" fmla="*/ 0 h 4927642"/>
              <a:gd name="connsiteX2" fmla="*/ 580447 w 580447"/>
              <a:gd name="connsiteY2" fmla="*/ 4924241 h 4927642"/>
              <a:gd name="connsiteX3" fmla="*/ 3039 w 580447"/>
              <a:gd name="connsiteY3" fmla="*/ 4927642 h 4927642"/>
              <a:gd name="connsiteX0" fmla="*/ 3039 w 580447"/>
              <a:gd name="connsiteY0" fmla="*/ 4937204 h 4937204"/>
              <a:gd name="connsiteX1" fmla="*/ 0 w 580447"/>
              <a:gd name="connsiteY1" fmla="*/ 0 h 4937204"/>
              <a:gd name="connsiteX2" fmla="*/ 580447 w 580447"/>
              <a:gd name="connsiteY2" fmla="*/ 4924241 h 4937204"/>
              <a:gd name="connsiteX3" fmla="*/ 3039 w 580447"/>
              <a:gd name="connsiteY3" fmla="*/ 4937204 h 4937204"/>
              <a:gd name="connsiteX0" fmla="*/ 14813 w 592221"/>
              <a:gd name="connsiteY0" fmla="*/ 5063201 h 5063201"/>
              <a:gd name="connsiteX1" fmla="*/ 0 w 592221"/>
              <a:gd name="connsiteY1" fmla="*/ 0 h 5063201"/>
              <a:gd name="connsiteX2" fmla="*/ 592221 w 592221"/>
              <a:gd name="connsiteY2" fmla="*/ 5050238 h 5063201"/>
              <a:gd name="connsiteX3" fmla="*/ 14813 w 592221"/>
              <a:gd name="connsiteY3" fmla="*/ 5063201 h 5063201"/>
              <a:gd name="connsiteX0" fmla="*/ 14813 w 592221"/>
              <a:gd name="connsiteY0" fmla="*/ 5027198 h 5027198"/>
              <a:gd name="connsiteX1" fmla="*/ 0 w 592221"/>
              <a:gd name="connsiteY1" fmla="*/ 0 h 5027198"/>
              <a:gd name="connsiteX2" fmla="*/ 592221 w 592221"/>
              <a:gd name="connsiteY2" fmla="*/ 5014235 h 5027198"/>
              <a:gd name="connsiteX3" fmla="*/ 14813 w 592221"/>
              <a:gd name="connsiteY3" fmla="*/ 5027198 h 5027198"/>
              <a:gd name="connsiteX0" fmla="*/ 661 w 607505"/>
              <a:gd name="connsiteY0" fmla="*/ 5021201 h 5021201"/>
              <a:gd name="connsiteX1" fmla="*/ 15284 w 607505"/>
              <a:gd name="connsiteY1" fmla="*/ 0 h 5021201"/>
              <a:gd name="connsiteX2" fmla="*/ 607505 w 607505"/>
              <a:gd name="connsiteY2" fmla="*/ 5014235 h 5021201"/>
              <a:gd name="connsiteX3" fmla="*/ 661 w 607505"/>
              <a:gd name="connsiteY3" fmla="*/ 5021201 h 5021201"/>
              <a:gd name="connsiteX0" fmla="*/ 808 w 607652"/>
              <a:gd name="connsiteY0" fmla="*/ 5028682 h 5028682"/>
              <a:gd name="connsiteX1" fmla="*/ 10438 w 607652"/>
              <a:gd name="connsiteY1" fmla="*/ 0 h 5028682"/>
              <a:gd name="connsiteX2" fmla="*/ 607652 w 607652"/>
              <a:gd name="connsiteY2" fmla="*/ 5021716 h 5028682"/>
              <a:gd name="connsiteX3" fmla="*/ 808 w 607652"/>
              <a:gd name="connsiteY3" fmla="*/ 5028682 h 5028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7652" h="5028682">
                <a:moveTo>
                  <a:pt x="808" y="5028682"/>
                </a:moveTo>
                <a:cubicBezTo>
                  <a:pt x="-4130" y="3340948"/>
                  <a:pt x="15376" y="1687734"/>
                  <a:pt x="10438" y="0"/>
                </a:cubicBezTo>
                <a:lnTo>
                  <a:pt x="607652" y="5021716"/>
                </a:lnTo>
                <a:lnTo>
                  <a:pt x="808" y="5028682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18364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206FACBD-B244-4420-BE24-AD9110F31EC4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1005840" y="1005841"/>
            <a:ext cx="10147936" cy="1005840"/>
          </a:xfrm>
          <a:prstGeom prst="rect">
            <a:avLst/>
          </a:prstGeom>
        </p:spPr>
        <p:txBody>
          <a:bodyPr lIns="0"/>
          <a:lstStyle/>
          <a:p>
            <a:pPr marL="0" indent="0">
              <a:lnSpc>
                <a:spcPct val="90000"/>
              </a:lnSpc>
              <a:spcBef>
                <a:spcPts val="1000"/>
              </a:spcBef>
              <a:spcAft>
                <a:spcPts val="2400"/>
              </a:spcAft>
              <a:buNone/>
            </a:pPr>
            <a:r>
              <a:rPr lang="en-US" sz="3200" b="1" dirty="0">
                <a:solidFill>
                  <a:schemeClr val="accent1"/>
                </a:solidFill>
                <a:latin typeface="+mj-lt"/>
              </a:rPr>
              <a:t>Utility Program Team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146725D-2BB8-D597-D046-03F34CA6BB96}"/>
              </a:ext>
            </a:extLst>
          </p:cNvPr>
          <p:cNvCxnSpPr/>
          <p:nvPr/>
        </p:nvCxnSpPr>
        <p:spPr>
          <a:xfrm>
            <a:off x="1005840" y="1678033"/>
            <a:ext cx="640080" cy="0"/>
          </a:xfrm>
          <a:prstGeom prst="line">
            <a:avLst/>
          </a:prstGeom>
          <a:ln w="571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Oval 1">
            <a:extLst>
              <a:ext uri="{FF2B5EF4-FFF2-40B4-BE49-F238E27FC236}">
                <a16:creationId xmlns:a16="http://schemas.microsoft.com/office/drawing/2014/main" id="{D28C722F-3B9F-B602-9884-71F468EE691E}"/>
              </a:ext>
            </a:extLst>
          </p:cNvPr>
          <p:cNvSpPr/>
          <p:nvPr/>
        </p:nvSpPr>
        <p:spPr>
          <a:xfrm>
            <a:off x="817350" y="2119874"/>
            <a:ext cx="1955812" cy="1955812"/>
          </a:xfrm>
          <a:prstGeom prst="ellipse">
            <a:avLst/>
          </a:prstGeom>
        </p:spPr>
        <p:style>
          <a:lnRef idx="0">
            <a:schemeClr val="dk1">
              <a:hueOff val="0"/>
              <a:satOff val="0"/>
              <a:lumOff val="0"/>
              <a:alphaOff val="0"/>
            </a:schemeClr>
          </a:lnRef>
          <a:fillRef idx="1">
            <a:schemeClr val="bg1">
              <a:lumMod val="95000"/>
              <a:hueOff val="0"/>
              <a:satOff val="0"/>
              <a:lumOff val="0"/>
              <a:alphaOff val="0"/>
            </a:schemeClr>
          </a:fillRef>
          <a:effectRef idx="0">
            <a:schemeClr val="bg1">
              <a:lumMod val="95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15F7DDB-56F3-5B55-59D4-F57DC42F8476}"/>
              </a:ext>
            </a:extLst>
          </p:cNvPr>
          <p:cNvSpPr/>
          <p:nvPr/>
        </p:nvSpPr>
        <p:spPr>
          <a:xfrm>
            <a:off x="1234163" y="2536687"/>
            <a:ext cx="1122187" cy="1122187"/>
          </a:xfrm>
          <a:prstGeom prst="rect">
            <a:avLst/>
          </a:prstGeom>
          <a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1666136A-63AB-80D8-ADAE-0C152F48622A}"/>
              </a:ext>
            </a:extLst>
          </p:cNvPr>
          <p:cNvSpPr/>
          <p:nvPr/>
        </p:nvSpPr>
        <p:spPr>
          <a:xfrm>
            <a:off x="5103169" y="2169746"/>
            <a:ext cx="1955812" cy="1955812"/>
          </a:xfrm>
          <a:prstGeom prst="ellipse">
            <a:avLst/>
          </a:prstGeom>
        </p:spPr>
        <p:style>
          <a:lnRef idx="0">
            <a:schemeClr val="dk1">
              <a:hueOff val="0"/>
              <a:satOff val="0"/>
              <a:lumOff val="0"/>
              <a:alphaOff val="0"/>
            </a:schemeClr>
          </a:lnRef>
          <a:fillRef idx="1">
            <a:schemeClr val="bg1">
              <a:lumMod val="95000"/>
              <a:hueOff val="0"/>
              <a:satOff val="0"/>
              <a:lumOff val="0"/>
              <a:alphaOff val="0"/>
            </a:schemeClr>
          </a:fillRef>
          <a:effectRef idx="0">
            <a:schemeClr val="bg1">
              <a:lumMod val="95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6" name="Rectangle 5" descr="City">
            <a:extLst>
              <a:ext uri="{FF2B5EF4-FFF2-40B4-BE49-F238E27FC236}">
                <a16:creationId xmlns:a16="http://schemas.microsoft.com/office/drawing/2014/main" id="{BE75AF3E-AB6D-32A2-46DC-28BC7A549E77}"/>
              </a:ext>
            </a:extLst>
          </p:cNvPr>
          <p:cNvSpPr/>
          <p:nvPr/>
        </p:nvSpPr>
        <p:spPr>
          <a:xfrm>
            <a:off x="5519982" y="2586559"/>
            <a:ext cx="1122187" cy="1122187"/>
          </a:xfrm>
          <a:prstGeom prst="rect">
            <a:avLst/>
          </a:prstGeom>
          <a:blipFill rotWithShape="1"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2">
              <a:hueOff val="953895"/>
              <a:satOff val="-21764"/>
              <a:lumOff val="8039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77A660A3-2F3F-76A2-B98A-C11006617A82}"/>
              </a:ext>
            </a:extLst>
          </p:cNvPr>
          <p:cNvSpPr/>
          <p:nvPr/>
        </p:nvSpPr>
        <p:spPr>
          <a:xfrm>
            <a:off x="9387274" y="2119874"/>
            <a:ext cx="1955812" cy="1955812"/>
          </a:xfrm>
          <a:prstGeom prst="ellipse">
            <a:avLst/>
          </a:prstGeom>
        </p:spPr>
        <p:style>
          <a:lnRef idx="0">
            <a:schemeClr val="dk1">
              <a:hueOff val="0"/>
              <a:satOff val="0"/>
              <a:lumOff val="0"/>
              <a:alphaOff val="0"/>
            </a:schemeClr>
          </a:lnRef>
          <a:fillRef idx="1">
            <a:schemeClr val="bg1">
              <a:lumMod val="95000"/>
              <a:hueOff val="0"/>
              <a:satOff val="0"/>
              <a:lumOff val="0"/>
              <a:alphaOff val="0"/>
            </a:schemeClr>
          </a:fillRef>
          <a:effectRef idx="0">
            <a:schemeClr val="bg1">
              <a:lumMod val="95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8" name="Rectangle 7" descr="Marker">
            <a:extLst>
              <a:ext uri="{FF2B5EF4-FFF2-40B4-BE49-F238E27FC236}">
                <a16:creationId xmlns:a16="http://schemas.microsoft.com/office/drawing/2014/main" id="{42163C04-9672-809F-7BD4-261EA37E8BA6}"/>
              </a:ext>
            </a:extLst>
          </p:cNvPr>
          <p:cNvSpPr/>
          <p:nvPr/>
        </p:nvSpPr>
        <p:spPr>
          <a:xfrm>
            <a:off x="9804087" y="2536687"/>
            <a:ext cx="1122187" cy="1122187"/>
          </a:xfrm>
          <a:prstGeom prst="rect">
            <a:avLst/>
          </a:prstGeom>
          <a:blipFill rotWithShape="1"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2">
              <a:hueOff val="1907789"/>
              <a:satOff val="-43528"/>
              <a:lumOff val="16079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DEA3CDE-4D80-ECEC-E928-E31282CB9D07}"/>
              </a:ext>
            </a:extLst>
          </p:cNvPr>
          <p:cNvSpPr txBox="1"/>
          <p:nvPr/>
        </p:nvSpPr>
        <p:spPr>
          <a:xfrm>
            <a:off x="817350" y="4314825"/>
            <a:ext cx="19558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Central Office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775BB2C-77C0-B239-D05A-7640E821199C}"/>
              </a:ext>
            </a:extLst>
          </p:cNvPr>
          <p:cNvSpPr txBox="1"/>
          <p:nvPr/>
        </p:nvSpPr>
        <p:spPr>
          <a:xfrm>
            <a:off x="5133459" y="4357705"/>
            <a:ext cx="19558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District Offices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500D532-907C-ABD7-619B-1D75D18B0EAA}"/>
              </a:ext>
            </a:extLst>
          </p:cNvPr>
          <p:cNvSpPr txBox="1"/>
          <p:nvPr/>
        </p:nvSpPr>
        <p:spPr>
          <a:xfrm>
            <a:off x="9419279" y="4314825"/>
            <a:ext cx="19558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Field Offices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9423495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2E1725-81E0-1D8D-4933-ED0846B9A243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1005840" y="1021976"/>
            <a:ext cx="10147936" cy="5145742"/>
          </a:xfrm>
        </p:spPr>
        <p:txBody>
          <a:bodyPr/>
          <a:lstStyle/>
          <a:p>
            <a:r>
              <a:rPr lang="en-US" sz="2800" b="1" dirty="0"/>
              <a:t>FTP site for meeting materials</a:t>
            </a:r>
          </a:p>
          <a:p>
            <a:pPr lvl="1"/>
            <a:r>
              <a:rPr lang="en-US" sz="2800" dirty="0">
                <a:hlinkClick r:id="rId3"/>
              </a:rPr>
              <a:t>https://utilities.iowadot.gov/Annual%20Util%20Mtg%202026/</a:t>
            </a:r>
            <a:endParaRPr lang="en-US" sz="2800" dirty="0"/>
          </a:p>
          <a:p>
            <a:r>
              <a:rPr lang="en-US" sz="2800" b="1" dirty="0"/>
              <a:t>EPS site for permitting</a:t>
            </a:r>
          </a:p>
          <a:p>
            <a:pPr lvl="1"/>
            <a:r>
              <a:rPr lang="en-US" sz="2800" dirty="0">
                <a:hlinkClick r:id="rId4"/>
              </a:rPr>
              <a:t>https://eps.iowadot.gov/Home</a:t>
            </a:r>
            <a:endParaRPr lang="en-US" sz="2800" dirty="0"/>
          </a:p>
          <a:p>
            <a:r>
              <a:rPr lang="en-US" sz="2800" b="1" dirty="0"/>
              <a:t>Utility Program site</a:t>
            </a:r>
          </a:p>
          <a:p>
            <a:pPr lvl="1"/>
            <a:r>
              <a:rPr lang="en-US" sz="2800" dirty="0">
                <a:hlinkClick r:id="rId5"/>
              </a:rPr>
              <a:t>https://iowadot.gov/rightofway/Utility-Accommodation-and-Coordination</a:t>
            </a:r>
            <a:endParaRPr lang="en-US" sz="2800" dirty="0"/>
          </a:p>
          <a:p>
            <a:r>
              <a:rPr lang="en-US" sz="2800" b="1" dirty="0"/>
              <a:t>State newsletter subscriptions</a:t>
            </a:r>
          </a:p>
          <a:p>
            <a:pPr lvl="1"/>
            <a:r>
              <a:rPr lang="en-US" sz="2800" dirty="0">
                <a:hlinkClick r:id="rId6"/>
              </a:rPr>
              <a:t>https://www.iowa.gov/subscribe</a:t>
            </a:r>
            <a:endParaRPr lang="en-US" sz="2800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FB70486-335A-C6F2-D01B-90E7E3EE7C3D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014075" y="6356350"/>
            <a:ext cx="1177925" cy="365125"/>
          </a:xfrm>
        </p:spPr>
        <p:txBody>
          <a:bodyPr/>
          <a:lstStyle/>
          <a:p>
            <a:fld id="{18D65601-5AE2-46FC-B138-694DDD2B510D}" type="slidenum">
              <a:rPr lang="en-US" smtClean="0"/>
              <a:pPr/>
              <a:t>50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579875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76A2679D-6071-424D-B3C5-5A49D6B5E468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1711552" y="3105038"/>
            <a:ext cx="6581775" cy="1790812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en-US" b="1" spc="150" dirty="0">
                <a:latin typeface="Calibri" panose="020F0502020204030204" pitchFamily="34" charset="0"/>
                <a:cs typeface="Calibri" panose="020F0502020204030204" pitchFamily="34" charset="0"/>
              </a:rPr>
              <a:t>DEANNE POPP</a:t>
            </a:r>
          </a:p>
          <a:p>
            <a:pPr marL="0" indent="0">
              <a:buNone/>
            </a:pPr>
            <a:r>
              <a:rPr lang="en-US" spc="0" dirty="0"/>
              <a:t>515.239.1014</a:t>
            </a:r>
            <a:endParaRPr lang="en-US" spc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en-US" spc="0" dirty="0"/>
              <a:t>deanne.popp</a:t>
            </a:r>
            <a:r>
              <a:rPr lang="en-US" spc="0" dirty="0">
                <a:latin typeface="Calibri" panose="020F0502020204030204" pitchFamily="34" charset="0"/>
                <a:cs typeface="Calibri" panose="020F0502020204030204" pitchFamily="34" charset="0"/>
              </a:rPr>
              <a:t>@iowadot.gov​</a:t>
            </a:r>
          </a:p>
          <a:p>
            <a:pPr marL="0" indent="0">
              <a:buNone/>
            </a:pPr>
            <a:r>
              <a:rPr lang="en-US" spc="0" dirty="0">
                <a:latin typeface="Calibri" panose="020F0502020204030204" pitchFamily="34" charset="0"/>
                <a:cs typeface="Calibri" panose="020F0502020204030204" pitchFamily="34" charset="0"/>
              </a:rPr>
              <a:t>iowadot.gov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C1B315FA-D4BE-46EE-F04E-730A253F49F2}"/>
              </a:ext>
            </a:extLst>
          </p:cNvPr>
          <p:cNvSpPr txBox="1">
            <a:spLocks/>
          </p:cNvSpPr>
          <p:nvPr/>
        </p:nvSpPr>
        <p:spPr>
          <a:xfrm>
            <a:off x="1711552" y="2043398"/>
            <a:ext cx="3426269" cy="477838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200" b="1" kern="1200" spc="100" baseline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 dirty="0"/>
              <a:t>Questions?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7DB2766-6174-6C85-533D-D7B70C53E4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939915" y="0"/>
            <a:ext cx="0" cy="1005840"/>
          </a:xfrm>
          <a:prstGeom prst="line">
            <a:avLst/>
          </a:prstGeom>
          <a:ln w="2857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774F402-33FE-5168-0A75-4212D4980B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827385" y="0"/>
            <a:ext cx="0" cy="100584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614C0CF-1A5F-A69A-2662-5A4F1E9BC5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1052445" y="0"/>
            <a:ext cx="0" cy="1005840"/>
          </a:xfrm>
          <a:prstGeom prst="line">
            <a:avLst/>
          </a:prstGeom>
          <a:ln w="2857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176BF94-91AA-0F1D-0CEE-F51BD8940908}"/>
              </a:ext>
            </a:extLst>
          </p:cNvPr>
          <p:cNvCxnSpPr/>
          <p:nvPr/>
        </p:nvCxnSpPr>
        <p:spPr>
          <a:xfrm>
            <a:off x="1800225" y="2807613"/>
            <a:ext cx="640080" cy="0"/>
          </a:xfrm>
          <a:prstGeom prst="line">
            <a:avLst/>
          </a:prstGeom>
          <a:ln w="571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Graphic 10">
            <a:extLst>
              <a:ext uri="{FF2B5EF4-FFF2-40B4-BE49-F238E27FC236}">
                <a16:creationId xmlns:a16="http://schemas.microsoft.com/office/drawing/2014/main" id="{ADE5A026-E43C-679B-33A4-5967F7DDA8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807613"/>
            <a:ext cx="4495800" cy="196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209408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206FACBD-B244-4420-BE24-AD9110F31EC4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1005840" y="1005840"/>
            <a:ext cx="10147936" cy="5055326"/>
          </a:xfrm>
          <a:prstGeom prst="rect">
            <a:avLst/>
          </a:prstGeom>
        </p:spPr>
        <p:txBody>
          <a:bodyPr lIns="0"/>
          <a:lstStyle/>
          <a:p>
            <a:pPr marL="0" indent="0">
              <a:lnSpc>
                <a:spcPct val="90000"/>
              </a:lnSpc>
              <a:spcBef>
                <a:spcPts val="1000"/>
              </a:spcBef>
              <a:spcAft>
                <a:spcPts val="2400"/>
              </a:spcAft>
              <a:buNone/>
            </a:pPr>
            <a:r>
              <a:rPr lang="en-US" sz="3200" b="1" dirty="0">
                <a:solidFill>
                  <a:schemeClr val="accent1"/>
                </a:solidFill>
                <a:latin typeface="+mj-lt"/>
              </a:rPr>
              <a:t>Central Office Leadership</a:t>
            </a:r>
          </a:p>
          <a:p>
            <a:pPr marL="0" indent="0">
              <a:spcBef>
                <a:spcPts val="0"/>
              </a:spcBef>
              <a:buNone/>
            </a:pPr>
            <a:endParaRPr lang="en-US" sz="2000" b="1" dirty="0">
              <a:solidFill>
                <a:schemeClr val="accent3"/>
              </a:solidFill>
              <a:latin typeface="Roboto Slab" pitchFamily="2" charset="0"/>
              <a:ea typeface="Roboto Slab" pitchFamily="2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2000" b="1" dirty="0">
                <a:solidFill>
                  <a:schemeClr val="accent3"/>
                </a:solidFill>
                <a:latin typeface="Roboto Slab" pitchFamily="2" charset="0"/>
                <a:ea typeface="Roboto Slab" pitchFamily="2" charset="0"/>
              </a:rPr>
              <a:t>Transportation Development Division – Deanne Popp</a:t>
            </a:r>
          </a:p>
          <a:p>
            <a:pPr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Program director</a:t>
            </a:r>
          </a:p>
          <a:p>
            <a:pPr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/>
              <a:t>Rules &amp; policy administration</a:t>
            </a:r>
          </a:p>
          <a:p>
            <a:pPr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/>
              <a:t>Stakeholder liaison</a:t>
            </a:r>
          </a:p>
          <a:p>
            <a:pPr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/>
              <a:t>Approval of utility relocation payments</a:t>
            </a:r>
          </a:p>
          <a:p>
            <a:pPr marL="0" indent="0">
              <a:spcBef>
                <a:spcPts val="0"/>
              </a:spcBef>
              <a:buNone/>
            </a:pPr>
            <a:endParaRPr lang="en-US" sz="2000" b="1" dirty="0">
              <a:solidFill>
                <a:schemeClr val="accent3"/>
              </a:solidFill>
              <a:latin typeface="Roboto Slab" pitchFamily="2" charset="0"/>
              <a:ea typeface="Roboto Slab" pitchFamily="2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2000" b="1" dirty="0">
                <a:solidFill>
                  <a:schemeClr val="accent3"/>
                </a:solidFill>
                <a:latin typeface="Roboto Slab" pitchFamily="2" charset="0"/>
                <a:ea typeface="Roboto Slab" pitchFamily="2" charset="0"/>
              </a:rPr>
              <a:t>Right of Way Bureau Director – Brad Hofer</a:t>
            </a:r>
          </a:p>
          <a:p>
            <a:pPr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/>
              <a:t>Directs all sections in the bureau</a:t>
            </a:r>
          </a:p>
          <a:p>
            <a:pPr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/>
              <a:t>Approval of budget items including utility relocations</a:t>
            </a:r>
          </a:p>
          <a:p>
            <a:pPr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/>
              <a:t>Approval of utility agreements</a:t>
            </a:r>
          </a:p>
          <a:p>
            <a:pPr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/>
              <a:t>GIS champion for ROW parcels &amp; utility locations</a:t>
            </a:r>
          </a:p>
          <a:p>
            <a:pPr marL="0" indent="0">
              <a:spcBef>
                <a:spcPts val="0"/>
              </a:spcBef>
              <a:buNone/>
            </a:pPr>
            <a:endParaRPr lang="en-US" sz="2000" b="1" dirty="0">
              <a:solidFill>
                <a:schemeClr val="accent3"/>
              </a:solidFill>
              <a:latin typeface="Roboto Slab" pitchFamily="2" charset="0"/>
              <a:ea typeface="Roboto Slab" pitchFamily="2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146725D-2BB8-D597-D046-03F34CA6BB96}"/>
              </a:ext>
            </a:extLst>
          </p:cNvPr>
          <p:cNvCxnSpPr/>
          <p:nvPr/>
        </p:nvCxnSpPr>
        <p:spPr>
          <a:xfrm>
            <a:off x="1005840" y="1678033"/>
            <a:ext cx="640080" cy="0"/>
          </a:xfrm>
          <a:prstGeom prst="line">
            <a:avLst/>
          </a:prstGeom>
          <a:ln w="571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Oval 1">
            <a:extLst>
              <a:ext uri="{FF2B5EF4-FFF2-40B4-BE49-F238E27FC236}">
                <a16:creationId xmlns:a16="http://schemas.microsoft.com/office/drawing/2014/main" id="{C4C02C24-44D8-7005-5A76-8C6413379F5D}"/>
              </a:ext>
            </a:extLst>
          </p:cNvPr>
          <p:cNvSpPr/>
          <p:nvPr/>
        </p:nvSpPr>
        <p:spPr>
          <a:xfrm>
            <a:off x="9987929" y="4379678"/>
            <a:ext cx="1955812" cy="1955812"/>
          </a:xfrm>
          <a:prstGeom prst="ellipse">
            <a:avLst/>
          </a:prstGeom>
        </p:spPr>
        <p:style>
          <a:lnRef idx="0">
            <a:schemeClr val="dk1">
              <a:hueOff val="0"/>
              <a:satOff val="0"/>
              <a:lumOff val="0"/>
              <a:alphaOff val="0"/>
            </a:schemeClr>
          </a:lnRef>
          <a:fillRef idx="1">
            <a:schemeClr val="bg1">
              <a:lumMod val="95000"/>
              <a:hueOff val="0"/>
              <a:satOff val="0"/>
              <a:lumOff val="0"/>
              <a:alphaOff val="0"/>
            </a:schemeClr>
          </a:fillRef>
          <a:effectRef idx="0">
            <a:schemeClr val="bg1">
              <a:lumMod val="95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D3D4FFE-C09D-DBF1-82CE-B9F809343AA6}"/>
              </a:ext>
            </a:extLst>
          </p:cNvPr>
          <p:cNvSpPr/>
          <p:nvPr/>
        </p:nvSpPr>
        <p:spPr>
          <a:xfrm>
            <a:off x="10417805" y="4783428"/>
            <a:ext cx="1122187" cy="1122187"/>
          </a:xfrm>
          <a:prstGeom prst="rect">
            <a:avLst/>
          </a:prstGeom>
          <a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178217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206FACBD-B244-4420-BE24-AD9110F31EC4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1005840" y="1005840"/>
            <a:ext cx="10147936" cy="5055326"/>
          </a:xfrm>
          <a:prstGeom prst="rect">
            <a:avLst/>
          </a:prstGeom>
        </p:spPr>
        <p:txBody>
          <a:bodyPr lIns="0"/>
          <a:lstStyle/>
          <a:p>
            <a:pPr marL="0" indent="0">
              <a:lnSpc>
                <a:spcPct val="90000"/>
              </a:lnSpc>
              <a:spcBef>
                <a:spcPts val="1000"/>
              </a:spcBef>
              <a:spcAft>
                <a:spcPts val="2400"/>
              </a:spcAft>
              <a:buNone/>
            </a:pPr>
            <a:r>
              <a:rPr lang="en-US" sz="3200" b="1" dirty="0">
                <a:solidFill>
                  <a:schemeClr val="accent1"/>
                </a:solidFill>
                <a:latin typeface="+mj-lt"/>
              </a:rPr>
              <a:t>Utilities Section</a:t>
            </a:r>
          </a:p>
          <a:p>
            <a:pPr marL="0" indent="0">
              <a:spcBef>
                <a:spcPts val="0"/>
              </a:spcBef>
              <a:buNone/>
            </a:pPr>
            <a:endParaRPr lang="en-US" sz="2000" b="1" dirty="0">
              <a:solidFill>
                <a:schemeClr val="accent3"/>
              </a:solidFill>
              <a:latin typeface="Roboto Slab" pitchFamily="2" charset="0"/>
              <a:ea typeface="Roboto Slab" pitchFamily="2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2000" b="1" dirty="0">
                <a:solidFill>
                  <a:schemeClr val="accent3"/>
                </a:solidFill>
                <a:latin typeface="Roboto Slab" pitchFamily="2" charset="0"/>
                <a:ea typeface="Roboto Slab" pitchFamily="2" charset="0"/>
              </a:rPr>
              <a:t>Utilities Section Supervisor – Eric Wright</a:t>
            </a:r>
          </a:p>
          <a:p>
            <a:pPr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Supervises Design &amp; Utilities Sections</a:t>
            </a:r>
          </a:p>
          <a:p>
            <a:pPr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Process &amp; procedure implementation for utility program</a:t>
            </a:r>
          </a:p>
          <a:p>
            <a:pPr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/>
              <a:t>Project coordination &amp; production champion for these sections </a:t>
            </a:r>
          </a:p>
          <a:p>
            <a:pPr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b="1" dirty="0">
              <a:solidFill>
                <a:schemeClr val="accent3"/>
              </a:solidFill>
              <a:latin typeface="Roboto Slab" pitchFamily="2" charset="0"/>
              <a:ea typeface="Roboto Slab" pitchFamily="2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2000" b="1" dirty="0">
                <a:solidFill>
                  <a:schemeClr val="accent3"/>
                </a:solidFill>
                <a:latin typeface="Roboto Slab" pitchFamily="2" charset="0"/>
                <a:ea typeface="Roboto Slab" pitchFamily="2" charset="0"/>
              </a:rPr>
              <a:t>Statewide Utility Program Coordinators</a:t>
            </a:r>
          </a:p>
          <a:p>
            <a:pPr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Project coordination &amp; agreement monitoring</a:t>
            </a:r>
          </a:p>
          <a:p>
            <a:pPr marL="0" indent="0">
              <a:spcBef>
                <a:spcPts val="0"/>
              </a:spcBef>
              <a:buNone/>
            </a:pP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2000" b="1" dirty="0">
                <a:solidFill>
                  <a:schemeClr val="accent3"/>
                </a:solidFill>
                <a:latin typeface="Roboto Slab" pitchFamily="2" charset="0"/>
                <a:ea typeface="Roboto Slab" pitchFamily="2" charset="0"/>
              </a:rPr>
              <a:t>Regional Utility Program Coordinators</a:t>
            </a:r>
          </a:p>
          <a:p>
            <a:pPr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/>
              <a:t>Project notifications &amp; utility milestone submittals</a:t>
            </a:r>
          </a:p>
          <a:p>
            <a:pPr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Utility reimbursement agreements</a:t>
            </a:r>
          </a:p>
          <a:p>
            <a:pPr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/>
              <a:t>Payments &amp; release of easement rights</a:t>
            </a:r>
            <a:endParaRPr 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146725D-2BB8-D597-D046-03F34CA6BB96}"/>
              </a:ext>
            </a:extLst>
          </p:cNvPr>
          <p:cNvCxnSpPr/>
          <p:nvPr/>
        </p:nvCxnSpPr>
        <p:spPr>
          <a:xfrm>
            <a:off x="1005840" y="1678033"/>
            <a:ext cx="640080" cy="0"/>
          </a:xfrm>
          <a:prstGeom prst="line">
            <a:avLst/>
          </a:prstGeom>
          <a:ln w="571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Oval 1">
            <a:extLst>
              <a:ext uri="{FF2B5EF4-FFF2-40B4-BE49-F238E27FC236}">
                <a16:creationId xmlns:a16="http://schemas.microsoft.com/office/drawing/2014/main" id="{C4C02C24-44D8-7005-5A76-8C6413379F5D}"/>
              </a:ext>
            </a:extLst>
          </p:cNvPr>
          <p:cNvSpPr/>
          <p:nvPr/>
        </p:nvSpPr>
        <p:spPr>
          <a:xfrm>
            <a:off x="9987929" y="4379678"/>
            <a:ext cx="1955812" cy="1955812"/>
          </a:xfrm>
          <a:prstGeom prst="ellipse">
            <a:avLst/>
          </a:prstGeom>
        </p:spPr>
        <p:style>
          <a:lnRef idx="0">
            <a:schemeClr val="dk1">
              <a:hueOff val="0"/>
              <a:satOff val="0"/>
              <a:lumOff val="0"/>
              <a:alphaOff val="0"/>
            </a:schemeClr>
          </a:lnRef>
          <a:fillRef idx="1">
            <a:schemeClr val="bg1">
              <a:lumMod val="95000"/>
              <a:hueOff val="0"/>
              <a:satOff val="0"/>
              <a:lumOff val="0"/>
              <a:alphaOff val="0"/>
            </a:schemeClr>
          </a:fillRef>
          <a:effectRef idx="0">
            <a:schemeClr val="bg1">
              <a:lumMod val="95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D3D4FFE-C09D-DBF1-82CE-B9F809343AA6}"/>
              </a:ext>
            </a:extLst>
          </p:cNvPr>
          <p:cNvSpPr/>
          <p:nvPr/>
        </p:nvSpPr>
        <p:spPr>
          <a:xfrm>
            <a:off x="10417805" y="4783428"/>
            <a:ext cx="1122187" cy="1122187"/>
          </a:xfrm>
          <a:prstGeom prst="rect">
            <a:avLst/>
          </a:prstGeom>
          <a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17575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206FACBD-B244-4420-BE24-AD9110F31EC4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1005840" y="1005840"/>
            <a:ext cx="10147936" cy="5055326"/>
          </a:xfrm>
          <a:prstGeom prst="rect">
            <a:avLst/>
          </a:prstGeom>
        </p:spPr>
        <p:txBody>
          <a:bodyPr lIns="0"/>
          <a:lstStyle/>
          <a:p>
            <a:pPr marL="0" indent="0">
              <a:lnSpc>
                <a:spcPct val="90000"/>
              </a:lnSpc>
              <a:spcBef>
                <a:spcPts val="0"/>
              </a:spcBef>
              <a:buNone/>
            </a:pPr>
            <a:r>
              <a:rPr lang="en-US" sz="3200" b="1" dirty="0">
                <a:solidFill>
                  <a:schemeClr val="accent1"/>
                </a:solidFill>
                <a:latin typeface="+mj-lt"/>
              </a:rPr>
              <a:t>District Staff</a:t>
            </a:r>
          </a:p>
          <a:p>
            <a:pPr marL="0" indent="0">
              <a:lnSpc>
                <a:spcPct val="90000"/>
              </a:lnSpc>
              <a:spcBef>
                <a:spcPts val="0"/>
              </a:spcBef>
              <a:buNone/>
            </a:pPr>
            <a:endParaRPr lang="en-US" sz="3200" b="1" dirty="0">
              <a:solidFill>
                <a:schemeClr val="accent1"/>
              </a:solidFill>
              <a:latin typeface="+mj-lt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2000" b="1" dirty="0">
                <a:solidFill>
                  <a:schemeClr val="accent3"/>
                </a:solidFill>
                <a:latin typeface="Roboto Slab" pitchFamily="2" charset="0"/>
                <a:ea typeface="Roboto Slab" pitchFamily="2" charset="0"/>
              </a:rPr>
              <a:t>District Utility Coordinators</a:t>
            </a:r>
          </a:p>
          <a:p>
            <a:pPr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Utility coordination for projects</a:t>
            </a:r>
          </a:p>
          <a:p>
            <a:pPr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Utility work plan review &amp; approval</a:t>
            </a:r>
          </a:p>
          <a:p>
            <a:pPr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/>
              <a:t>Utility coordination &amp; collaboration meetings with companies</a:t>
            </a:r>
          </a:p>
          <a:p>
            <a:pPr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Permit </a:t>
            </a:r>
            <a:r>
              <a:rPr lang="en-US" dirty="0"/>
              <a:t>review/assistance</a:t>
            </a:r>
            <a:endParaRPr lang="en-US" b="1" dirty="0">
              <a:solidFill>
                <a:schemeClr val="accent3"/>
              </a:solidFill>
              <a:latin typeface="Roboto Slab" pitchFamily="2" charset="0"/>
              <a:ea typeface="Roboto Slab" pitchFamily="2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en-US" b="1" dirty="0">
              <a:solidFill>
                <a:schemeClr val="accent3"/>
              </a:solidFill>
              <a:latin typeface="Roboto Slab" pitchFamily="2" charset="0"/>
              <a:ea typeface="Roboto Slab" pitchFamily="2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2000" b="1" dirty="0">
                <a:solidFill>
                  <a:schemeClr val="accent3"/>
                </a:solidFill>
                <a:latin typeface="Roboto Slab" pitchFamily="2" charset="0"/>
                <a:ea typeface="Roboto Slab" pitchFamily="2" charset="0"/>
              </a:rPr>
              <a:t>Engineering Operations Technicians</a:t>
            </a:r>
          </a:p>
          <a:p>
            <a:pPr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Permit review, approval &amp; issuance</a:t>
            </a:r>
          </a:p>
          <a:p>
            <a:pPr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/>
              <a:t>Access, utility accommodation, work on right of way</a:t>
            </a:r>
          </a:p>
          <a:p>
            <a:pPr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2000" b="1" dirty="0">
                <a:solidFill>
                  <a:schemeClr val="accent3"/>
                </a:solidFill>
                <a:latin typeface="Roboto Slab" pitchFamily="2" charset="0"/>
                <a:ea typeface="Roboto Slab" pitchFamily="2" charset="0"/>
              </a:rPr>
              <a:t>Resident Construction Engineer</a:t>
            </a:r>
          </a:p>
          <a:p>
            <a:pPr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Preconstruction meeting – invite utility companies</a:t>
            </a:r>
          </a:p>
          <a:p>
            <a:pPr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Coordination with contractor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146725D-2BB8-D597-D046-03F34CA6BB96}"/>
              </a:ext>
            </a:extLst>
          </p:cNvPr>
          <p:cNvCxnSpPr/>
          <p:nvPr/>
        </p:nvCxnSpPr>
        <p:spPr>
          <a:xfrm>
            <a:off x="1005840" y="1678033"/>
            <a:ext cx="640080" cy="0"/>
          </a:xfrm>
          <a:prstGeom prst="line">
            <a:avLst/>
          </a:prstGeom>
          <a:ln w="571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Oval 1">
            <a:extLst>
              <a:ext uri="{FF2B5EF4-FFF2-40B4-BE49-F238E27FC236}">
                <a16:creationId xmlns:a16="http://schemas.microsoft.com/office/drawing/2014/main" id="{C4C02C24-44D8-7005-5A76-8C6413379F5D}"/>
              </a:ext>
            </a:extLst>
          </p:cNvPr>
          <p:cNvSpPr/>
          <p:nvPr/>
        </p:nvSpPr>
        <p:spPr>
          <a:xfrm>
            <a:off x="9407358" y="3776334"/>
            <a:ext cx="1955812" cy="1955812"/>
          </a:xfrm>
          <a:prstGeom prst="ellipse">
            <a:avLst/>
          </a:prstGeom>
        </p:spPr>
        <p:style>
          <a:lnRef idx="0">
            <a:schemeClr val="dk1">
              <a:hueOff val="0"/>
              <a:satOff val="0"/>
              <a:lumOff val="0"/>
              <a:alphaOff val="0"/>
            </a:schemeClr>
          </a:lnRef>
          <a:fillRef idx="1">
            <a:schemeClr val="bg1">
              <a:lumMod val="95000"/>
              <a:hueOff val="0"/>
              <a:satOff val="0"/>
              <a:lumOff val="0"/>
              <a:alphaOff val="0"/>
            </a:schemeClr>
          </a:fillRef>
          <a:effectRef idx="0">
            <a:schemeClr val="bg1">
              <a:lumMod val="95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771B427D-8700-F512-0BA7-3F24EA895650}"/>
              </a:ext>
            </a:extLst>
          </p:cNvPr>
          <p:cNvSpPr/>
          <p:nvPr/>
        </p:nvSpPr>
        <p:spPr>
          <a:xfrm>
            <a:off x="9407358" y="1678033"/>
            <a:ext cx="1955812" cy="1955812"/>
          </a:xfrm>
          <a:prstGeom prst="ellipse">
            <a:avLst/>
          </a:prstGeom>
        </p:spPr>
        <p:style>
          <a:lnRef idx="0">
            <a:schemeClr val="dk1">
              <a:hueOff val="0"/>
              <a:satOff val="0"/>
              <a:lumOff val="0"/>
              <a:alphaOff val="0"/>
            </a:schemeClr>
          </a:lnRef>
          <a:fillRef idx="1">
            <a:schemeClr val="bg1">
              <a:lumMod val="95000"/>
              <a:hueOff val="0"/>
              <a:satOff val="0"/>
              <a:lumOff val="0"/>
              <a:alphaOff val="0"/>
            </a:schemeClr>
          </a:fillRef>
          <a:effectRef idx="0">
            <a:schemeClr val="bg1">
              <a:lumMod val="95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8" name="Rectangle 7" descr="Marker">
            <a:extLst>
              <a:ext uri="{FF2B5EF4-FFF2-40B4-BE49-F238E27FC236}">
                <a16:creationId xmlns:a16="http://schemas.microsoft.com/office/drawing/2014/main" id="{464FED68-58FF-4CC5-1F58-2D33643B009C}"/>
              </a:ext>
            </a:extLst>
          </p:cNvPr>
          <p:cNvSpPr/>
          <p:nvPr/>
        </p:nvSpPr>
        <p:spPr>
          <a:xfrm>
            <a:off x="9932616" y="4221540"/>
            <a:ext cx="1122187" cy="1122187"/>
          </a:xfrm>
          <a:prstGeom prst="rect">
            <a:avLst/>
          </a:prstGeom>
          <a:blipFill rotWithShape="1"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2">
              <a:hueOff val="1907789"/>
              <a:satOff val="-43528"/>
              <a:lumOff val="16079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10" name="Rectangle 9" descr="City">
            <a:extLst>
              <a:ext uri="{FF2B5EF4-FFF2-40B4-BE49-F238E27FC236}">
                <a16:creationId xmlns:a16="http://schemas.microsoft.com/office/drawing/2014/main" id="{37F15A28-4461-95D2-CF33-46BB7421ABD6}"/>
              </a:ext>
            </a:extLst>
          </p:cNvPr>
          <p:cNvSpPr/>
          <p:nvPr/>
        </p:nvSpPr>
        <p:spPr>
          <a:xfrm>
            <a:off x="9824169" y="2108157"/>
            <a:ext cx="1122187" cy="1122187"/>
          </a:xfrm>
          <a:prstGeom prst="rect">
            <a:avLst/>
          </a:prstGeom>
          <a:blipFill rotWithShape="1"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2">
              <a:hueOff val="953895"/>
              <a:satOff val="-21764"/>
              <a:lumOff val="8039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423340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CC1A41C-8955-D2B1-CEC4-43CD7DCA34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970" y="0"/>
            <a:ext cx="98812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2151097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  <p:tag name="ARTICULATE_SLIDE_COUNT" val="2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Office Theme">
  <a:themeElements>
    <a:clrScheme name="New Iowa Branding">
      <a:dk1>
        <a:sysClr val="windowText" lastClr="000000"/>
      </a:dk1>
      <a:lt1>
        <a:sysClr val="window" lastClr="FFFFFF"/>
      </a:lt1>
      <a:dk2>
        <a:srgbClr val="4D4D4F"/>
      </a:dk2>
      <a:lt2>
        <a:srgbClr val="BFBFBF"/>
      </a:lt2>
      <a:accent1>
        <a:srgbClr val="03617A"/>
      </a:accent1>
      <a:accent2>
        <a:srgbClr val="C6D667"/>
      </a:accent2>
      <a:accent3>
        <a:srgbClr val="E0A624"/>
      </a:accent3>
      <a:accent4>
        <a:srgbClr val="19405B"/>
      </a:accent4>
      <a:accent5>
        <a:srgbClr val="70C8B8"/>
      </a:accent5>
      <a:accent6>
        <a:srgbClr val="2A6357"/>
      </a:accent6>
      <a:hlink>
        <a:srgbClr val="1C5DBA"/>
      </a:hlink>
      <a:folHlink>
        <a:srgbClr val="694B5F"/>
      </a:folHlink>
    </a:clrScheme>
    <a:fontScheme name="Iowa DOT">
      <a:majorFont>
        <a:latin typeface="Neue Haas Grotesk Text Pro"/>
        <a:ea typeface=""/>
        <a:cs typeface=""/>
      </a:majorFont>
      <a:minorFont>
        <a:latin typeface="PT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>
        <a:ln>
          <a:solidFill>
            <a:schemeClr val="accent5">
              <a:lumMod val="20000"/>
              <a:lumOff val="80000"/>
            </a:schemeClr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Modern Conference PPT_TM78544816_Win32_JC_v2.potx" id="{35CB27CA-E61E-4531-88B2-D5572B8A3A01}" vid="{854ED03E-8373-4C81-B2CB-0118884FF57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/>
    <MediaServiceKeyPoints xmlns="71af3243-3dd4-4a8d-8c0d-dd76da1f02a5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1" ma:contentTypeDescription="Create a new document." ma:contentTypeScope="" ma:versionID="64dfb1555687e0874b4304b796b5b0c7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e6e4c555b5e194d05b7203de9c4567b3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  <xsd:element ref="ns1:_ip_UnifiedCompliancePolicyProperties" minOccurs="0"/>
                <xsd:element ref="ns1:_ip_UnifiedCompliancePolicyUIAction" minOccurs="0"/>
                <xsd:element ref="ns2:Image" minOccurs="0"/>
                <xsd:element ref="ns4:TaxCatchAll" minOccurs="0"/>
                <xsd:element ref="ns2:ImageTagsTaxHTField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22" nillable="true" ma:displayName="Image" ma:format="Image" ma:internalName="Imag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6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059B3369-3F0F-499C-9EE7-8EC46B6E8A79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71af3243-3dd4-4a8d-8c0d-dd76da1f02a5"/>
    <ds:schemaRef ds:uri="230e9df3-be65-4c73-a93b-d1236ebd677e"/>
  </ds:schemaRefs>
</ds:datastoreItem>
</file>

<file path=customXml/itemProps2.xml><?xml version="1.0" encoding="utf-8"?>
<ds:datastoreItem xmlns:ds="http://schemas.openxmlformats.org/officeDocument/2006/customXml" ds:itemID="{11DE3569-F02A-48B1-8F6E-F11E8BF8707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CAC34B31-7353-4357-814E-0E5916A110F2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f42aa342-8706-4288-bd11-ebb85995028c}" enabled="1" method="Standard" siteId="{72f988bf-86f1-41af-91ab-2d7cd011db47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Modern conference presentation</Template>
  <TotalTime>6969</TotalTime>
  <Words>2453</Words>
  <Application>Microsoft Office PowerPoint</Application>
  <PresentationFormat>Widescreen</PresentationFormat>
  <Paragraphs>494</Paragraphs>
  <Slides>51</Slides>
  <Notes>50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51</vt:i4>
      </vt:variant>
    </vt:vector>
  </HeadingPairs>
  <TitlesOfParts>
    <vt:vector size="58" baseType="lpstr">
      <vt:lpstr>Wingdings</vt:lpstr>
      <vt:lpstr>Neue Haas Grotesk Text Pro</vt:lpstr>
      <vt:lpstr>Roboto Slab</vt:lpstr>
      <vt:lpstr>PT Sans</vt:lpstr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PERFORMANCE BONDS</vt:lpstr>
      <vt:lpstr>PERFORMANCE BONDS</vt:lpstr>
      <vt:lpstr>PERFORMANCE BONDS</vt:lpstr>
      <vt:lpstr>PERFORMANCE BONDS</vt:lpstr>
      <vt:lpstr>NON-COMPLIANCE</vt:lpstr>
      <vt:lpstr>NON-COMPLIANCE</vt:lpstr>
      <vt:lpstr>NON-COMPLIANCE</vt:lpstr>
      <vt:lpstr>NON-COMPLIANCE</vt:lpstr>
      <vt:lpstr>NON-COMPLIANCE</vt:lpstr>
      <vt:lpstr>CONFLICT RESOLUTION</vt:lpstr>
      <vt:lpstr>CONFLICT RESOLUTION</vt:lpstr>
      <vt:lpstr>CONFLICT RESOLUTION</vt:lpstr>
      <vt:lpstr>CONFLICT RESOLUTION</vt:lpstr>
      <vt:lpstr>CONFLICT RESOLUTION</vt:lpstr>
      <vt:lpstr>PowerPoint Presentation</vt:lpstr>
      <vt:lpstr>WHEN ARE UTILITY PERMITS REQUIRED?</vt:lpstr>
      <vt:lpstr>WORK ON RIGHT OF WAY PERMIT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Iowa Department of Transportation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</dc:title>
  <dc:creator>Meyer, Hillary</dc:creator>
  <cp:lastModifiedBy>Popp, Deanne</cp:lastModifiedBy>
  <cp:revision>101</cp:revision>
  <dcterms:created xsi:type="dcterms:W3CDTF">2023-12-21T16:39:01Z</dcterms:created>
  <dcterms:modified xsi:type="dcterms:W3CDTF">2026-02-24T15:52:40Z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  <property fmtid="{D5CDD505-2E9C-101B-9397-08002B2CF9AE}" pid="3" name="MediaServiceImageTags">
    <vt:lpwstr/>
  </property>
  <property fmtid="{D5CDD505-2E9C-101B-9397-08002B2CF9AE}" pid="4" name="ArticulateGUID">
    <vt:lpwstr>6FB5558E-3215-4C3E-99A9-5E67875E08F7</vt:lpwstr>
  </property>
  <property fmtid="{D5CDD505-2E9C-101B-9397-08002B2CF9AE}" pid="5" name="ArticulatePath">
    <vt:lpwstr>Iowa-DOT-PPT-Template-Widescreen</vt:lpwstr>
  </property>
  <property fmtid="{D5CDD505-2E9C-101B-9397-08002B2CF9AE}" pid="6" name="MSIP_Label_0faac733-ded1-41e0-8ea6-961193f81247_Enabled">
    <vt:lpwstr>true</vt:lpwstr>
  </property>
  <property fmtid="{D5CDD505-2E9C-101B-9397-08002B2CF9AE}" pid="7" name="MSIP_Label_0faac733-ded1-41e0-8ea6-961193f81247_SetDate">
    <vt:lpwstr>2026-01-09T15:42:22Z</vt:lpwstr>
  </property>
  <property fmtid="{D5CDD505-2E9C-101B-9397-08002B2CF9AE}" pid="8" name="MSIP_Label_0faac733-ded1-41e0-8ea6-961193f81247_Method">
    <vt:lpwstr>Standard</vt:lpwstr>
  </property>
  <property fmtid="{D5CDD505-2E9C-101B-9397-08002B2CF9AE}" pid="9" name="MSIP_Label_0faac733-ded1-41e0-8ea6-961193f81247_Name">
    <vt:lpwstr>defa4170-0d19-0005-0004-bc88714345d2</vt:lpwstr>
  </property>
  <property fmtid="{D5CDD505-2E9C-101B-9397-08002B2CF9AE}" pid="10" name="MSIP_Label_0faac733-ded1-41e0-8ea6-961193f81247_SiteId">
    <vt:lpwstr>a1e65fcc-32fa-4fdd-8692-0cc2eb06676e</vt:lpwstr>
  </property>
  <property fmtid="{D5CDD505-2E9C-101B-9397-08002B2CF9AE}" pid="11" name="MSIP_Label_0faac733-ded1-41e0-8ea6-961193f81247_ActionId">
    <vt:lpwstr>ee81a8da-8fbf-4fb0-b577-d1241224c58e</vt:lpwstr>
  </property>
  <property fmtid="{D5CDD505-2E9C-101B-9397-08002B2CF9AE}" pid="12" name="MSIP_Label_0faac733-ded1-41e0-8ea6-961193f81247_ContentBits">
    <vt:lpwstr>0</vt:lpwstr>
  </property>
  <property fmtid="{D5CDD505-2E9C-101B-9397-08002B2CF9AE}" pid="13" name="MSIP_Label_0faac733-ded1-41e0-8ea6-961193f81247_Tag">
    <vt:lpwstr>10, 3, 0, 1</vt:lpwstr>
  </property>
</Properties>
</file>