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56" r:id="rId5"/>
    <p:sldId id="285" r:id="rId6"/>
    <p:sldId id="298" r:id="rId7"/>
    <p:sldId id="328" r:id="rId8"/>
    <p:sldId id="301" r:id="rId9"/>
    <p:sldId id="302" r:id="rId10"/>
    <p:sldId id="329" r:id="rId11"/>
    <p:sldId id="311" r:id="rId12"/>
    <p:sldId id="304" r:id="rId13"/>
    <p:sldId id="305" r:id="rId14"/>
    <p:sldId id="313" r:id="rId15"/>
    <p:sldId id="315" r:id="rId16"/>
    <p:sldId id="330" r:id="rId17"/>
    <p:sldId id="318" r:id="rId18"/>
    <p:sldId id="333" r:id="rId19"/>
    <p:sldId id="323" r:id="rId20"/>
    <p:sldId id="327" r:id="rId21"/>
    <p:sldId id="321" r:id="rId22"/>
    <p:sldId id="314" r:id="rId23"/>
    <p:sldId id="316" r:id="rId24"/>
    <p:sldId id="310" r:id="rId25"/>
    <p:sldId id="319" r:id="rId26"/>
    <p:sldId id="317" r:id="rId27"/>
    <p:sldId id="322" r:id="rId28"/>
    <p:sldId id="320" r:id="rId29"/>
    <p:sldId id="326" r:id="rId30"/>
    <p:sldId id="332" r:id="rId31"/>
    <p:sldId id="324" r:id="rId32"/>
    <p:sldId id="270" r:id="rId33"/>
  </p:sldIdLst>
  <p:sldSz cx="9144000" cy="6858000" type="screen4x3"/>
  <p:notesSz cx="6858000" cy="9144000"/>
  <p:embeddedFontLst>
    <p:embeddedFont>
      <p:font typeface="Neue Haas Grotesk Text Pro" panose="020B0504020202020204" pitchFamily="34" charset="0"/>
      <p:regular r:id="rId36"/>
      <p:bold r:id="rId37"/>
    </p:embeddedFont>
    <p:embeddedFont>
      <p:font typeface="PT Sans" panose="020B0503020203020204" pitchFamily="34" charset="0"/>
      <p:regular r:id="rId38"/>
      <p:bold r:id="rId39"/>
      <p:italic r:id="rId40"/>
      <p:boldItalic r:id="rId41"/>
    </p:embeddedFont>
    <p:embeddedFont>
      <p:font typeface="Roboto Slab" pitchFamily="50" charset="0"/>
      <p:regular r:id="rId42"/>
      <p:bold r:id="rId43"/>
    </p:embeddedFont>
  </p:embeddedFontLst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696B"/>
    <a:srgbClr val="95B8B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8D02CA-1546-4A31-AB00-AC400B3532F6}" v="7" dt="2026-03-11T13:22:20.821"/>
  </p1510:revLst>
</p1510:revInfo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11" autoAdjust="0"/>
    <p:restoredTop sz="91646" autoAdjust="0"/>
  </p:normalViewPr>
  <p:slideViewPr>
    <p:cSldViewPr snapToGrid="0">
      <p:cViewPr varScale="1">
        <p:scale>
          <a:sx n="87" d="100"/>
          <a:sy n="87" d="100"/>
        </p:scale>
        <p:origin x="96" y="3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696" y="105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ortherms, Jeremey" userId="00b7dd24-9442-4018-9f2c-d15fcb68be16" providerId="ADAL" clId="{342AFF87-FD28-4725-97F7-AE8C502ABFDA}"/>
    <pc:docChg chg="undo custSel addSld delSld modSld sldOrd">
      <pc:chgData name="Vortherms, Jeremey" userId="00b7dd24-9442-4018-9f2c-d15fcb68be16" providerId="ADAL" clId="{342AFF87-FD28-4725-97F7-AE8C502ABFDA}" dt="2026-03-11T13:22:20.821" v="105"/>
      <pc:docMkLst>
        <pc:docMk/>
      </pc:docMkLst>
      <pc:sldChg chg="modSp mod">
        <pc:chgData name="Vortherms, Jeremey" userId="00b7dd24-9442-4018-9f2c-d15fcb68be16" providerId="ADAL" clId="{342AFF87-FD28-4725-97F7-AE8C502ABFDA}" dt="2026-03-11T13:19:19.270" v="94" actId="6549"/>
        <pc:sldMkLst>
          <pc:docMk/>
          <pc:sldMk cId="1401199327" sldId="256"/>
        </pc:sldMkLst>
        <pc:spChg chg="mod">
          <ac:chgData name="Vortherms, Jeremey" userId="00b7dd24-9442-4018-9f2c-d15fcb68be16" providerId="ADAL" clId="{342AFF87-FD28-4725-97F7-AE8C502ABFDA}" dt="2026-03-11T13:19:19.270" v="94" actId="6549"/>
          <ac:spMkLst>
            <pc:docMk/>
            <pc:sldMk cId="1401199327" sldId="256"/>
            <ac:spMk id="2" creationId="{81C0747B-1E0F-1C17-3F2A-F9A51F93016E}"/>
          </ac:spMkLst>
        </pc:spChg>
        <pc:spChg chg="mod">
          <ac:chgData name="Vortherms, Jeremey" userId="00b7dd24-9442-4018-9f2c-d15fcb68be16" providerId="ADAL" clId="{342AFF87-FD28-4725-97F7-AE8C502ABFDA}" dt="2026-03-11T13:19:12.405" v="84" actId="20577"/>
          <ac:spMkLst>
            <pc:docMk/>
            <pc:sldMk cId="1401199327" sldId="256"/>
            <ac:spMk id="19" creationId="{5ECEC6BD-4218-D50A-8F38-D4D2DFD6DF64}"/>
          </ac:spMkLst>
        </pc:spChg>
      </pc:sldChg>
      <pc:sldChg chg="modSp mod">
        <pc:chgData name="Vortherms, Jeremey" userId="00b7dd24-9442-4018-9f2c-d15fcb68be16" providerId="ADAL" clId="{342AFF87-FD28-4725-97F7-AE8C502ABFDA}" dt="2026-03-11T13:11:09.118" v="25" actId="20577"/>
        <pc:sldMkLst>
          <pc:docMk/>
          <pc:sldMk cId="2630616340" sldId="298"/>
        </pc:sldMkLst>
        <pc:spChg chg="mod">
          <ac:chgData name="Vortherms, Jeremey" userId="00b7dd24-9442-4018-9f2c-d15fcb68be16" providerId="ADAL" clId="{342AFF87-FD28-4725-97F7-AE8C502ABFDA}" dt="2026-03-11T13:11:09.118" v="25" actId="20577"/>
          <ac:spMkLst>
            <pc:docMk/>
            <pc:sldMk cId="2630616340" sldId="298"/>
            <ac:spMk id="14" creationId="{3F590281-9D3F-2F35-5372-B5EDD8225E1C}"/>
          </ac:spMkLst>
        </pc:spChg>
      </pc:sldChg>
      <pc:sldChg chg="addSp delSp modSp add mod ord setBg">
        <pc:chgData name="Vortherms, Jeremey" userId="00b7dd24-9442-4018-9f2c-d15fcb68be16" providerId="ADAL" clId="{342AFF87-FD28-4725-97F7-AE8C502ABFDA}" dt="2026-03-11T13:15:01.341" v="56"/>
        <pc:sldMkLst>
          <pc:docMk/>
          <pc:sldMk cId="2262481940" sldId="328"/>
        </pc:sldMkLst>
        <pc:picChg chg="add mod">
          <ac:chgData name="Vortherms, Jeremey" userId="00b7dd24-9442-4018-9f2c-d15fcb68be16" providerId="ADAL" clId="{342AFF87-FD28-4725-97F7-AE8C502ABFDA}" dt="2026-03-11T13:14:42.377" v="54" actId="1035"/>
          <ac:picMkLst>
            <pc:docMk/>
            <pc:sldMk cId="2262481940" sldId="328"/>
            <ac:picMk id="4" creationId="{91A26553-1746-0020-CF2C-2B563B90155A}"/>
          </ac:picMkLst>
        </pc:picChg>
        <pc:picChg chg="del">
          <ac:chgData name="Vortherms, Jeremey" userId="00b7dd24-9442-4018-9f2c-d15fcb68be16" providerId="ADAL" clId="{342AFF87-FD28-4725-97F7-AE8C502ABFDA}" dt="2026-03-11T13:13:03.778" v="27" actId="478"/>
          <ac:picMkLst>
            <pc:docMk/>
            <pc:sldMk cId="2262481940" sldId="328"/>
            <ac:picMk id="5" creationId="{C3475E05-1A97-B824-5C4F-E7CF5BC81E79}"/>
          </ac:picMkLst>
        </pc:picChg>
      </pc:sldChg>
      <pc:sldChg chg="addSp delSp modSp add del mod setBg">
        <pc:chgData name="Vortherms, Jeremey" userId="00b7dd24-9442-4018-9f2c-d15fcb68be16" providerId="ADAL" clId="{342AFF87-FD28-4725-97F7-AE8C502ABFDA}" dt="2026-03-11T13:10:47.092" v="6" actId="47"/>
        <pc:sldMkLst>
          <pc:docMk/>
          <pc:sldMk cId="4275722168" sldId="328"/>
        </pc:sldMkLst>
        <pc:spChg chg="add mod">
          <ac:chgData name="Vortherms, Jeremey" userId="00b7dd24-9442-4018-9f2c-d15fcb68be16" providerId="ADAL" clId="{342AFF87-FD28-4725-97F7-AE8C502ABFDA}" dt="2026-03-11T13:10:29.594" v="2"/>
          <ac:spMkLst>
            <pc:docMk/>
            <pc:sldMk cId="4275722168" sldId="328"/>
            <ac:spMk id="6" creationId="{C3F1FE91-CB75-C4D2-7ADC-FBF04B2FA49D}"/>
          </ac:spMkLst>
        </pc:spChg>
        <pc:spChg chg="add del">
          <ac:chgData name="Vortherms, Jeremey" userId="00b7dd24-9442-4018-9f2c-d15fcb68be16" providerId="ADAL" clId="{342AFF87-FD28-4725-97F7-AE8C502ABFDA}" dt="2026-03-11T13:10:38.636" v="5" actId="478"/>
          <ac:spMkLst>
            <pc:docMk/>
            <pc:sldMk cId="4275722168" sldId="328"/>
            <ac:spMk id="7" creationId="{3FCC803E-7549-2E13-9957-525FAF8AAAC9}"/>
          </ac:spMkLst>
        </pc:spChg>
      </pc:sldChg>
      <pc:sldChg chg="addSp delSp modSp add mod ord">
        <pc:chgData name="Vortherms, Jeremey" userId="00b7dd24-9442-4018-9f2c-d15fcb68be16" providerId="ADAL" clId="{342AFF87-FD28-4725-97F7-AE8C502ABFDA}" dt="2026-03-11T13:17:01.413" v="62"/>
        <pc:sldMkLst>
          <pc:docMk/>
          <pc:sldMk cId="4044379022" sldId="329"/>
        </pc:sldMkLst>
        <pc:picChg chg="del">
          <ac:chgData name="Vortherms, Jeremey" userId="00b7dd24-9442-4018-9f2c-d15fcb68be16" providerId="ADAL" clId="{342AFF87-FD28-4725-97F7-AE8C502ABFDA}" dt="2026-03-11T13:16:40.083" v="58" actId="478"/>
          <ac:picMkLst>
            <pc:docMk/>
            <pc:sldMk cId="4044379022" sldId="329"/>
            <ac:picMk id="4" creationId="{81428E7F-3E23-5796-DDD5-0058B021995D}"/>
          </ac:picMkLst>
        </pc:picChg>
        <pc:picChg chg="add mod">
          <ac:chgData name="Vortherms, Jeremey" userId="00b7dd24-9442-4018-9f2c-d15fcb68be16" providerId="ADAL" clId="{342AFF87-FD28-4725-97F7-AE8C502ABFDA}" dt="2026-03-11T13:16:51.494" v="60" actId="1076"/>
          <ac:picMkLst>
            <pc:docMk/>
            <pc:sldMk cId="4044379022" sldId="329"/>
            <ac:picMk id="5" creationId="{F3031F1B-22DB-3C22-E8F2-E1D6F4E19D2E}"/>
          </ac:picMkLst>
        </pc:picChg>
      </pc:sldChg>
      <pc:sldChg chg="add ord setBg">
        <pc:chgData name="Vortherms, Jeremey" userId="00b7dd24-9442-4018-9f2c-d15fcb68be16" providerId="ADAL" clId="{342AFF87-FD28-4725-97F7-AE8C502ABFDA}" dt="2026-03-11T13:21:27.796" v="104"/>
        <pc:sldMkLst>
          <pc:docMk/>
          <pc:sldMk cId="4264744044" sldId="330"/>
        </pc:sldMkLst>
      </pc:sldChg>
      <pc:sldChg chg="add ord setBg">
        <pc:chgData name="Vortherms, Jeremey" userId="00b7dd24-9442-4018-9f2c-d15fcb68be16" providerId="ADAL" clId="{342AFF87-FD28-4725-97F7-AE8C502ABFDA}" dt="2026-03-11T13:20:56.825" v="97"/>
        <pc:sldMkLst>
          <pc:docMk/>
          <pc:sldMk cId="1310698550" sldId="332"/>
        </pc:sldMkLst>
      </pc:sldChg>
      <pc:sldChg chg="add">
        <pc:chgData name="Vortherms, Jeremey" userId="00b7dd24-9442-4018-9f2c-d15fcb68be16" providerId="ADAL" clId="{342AFF87-FD28-4725-97F7-AE8C502ABFDA}" dt="2026-03-11T13:22:20.821" v="105"/>
        <pc:sldMkLst>
          <pc:docMk/>
          <pc:sldMk cId="3264895366" sldId="33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6205E-B305-4B90-9534-3C5E99A0275E}" type="datetimeFigureOut">
              <a:rPr lang="en-US" smtClean="0"/>
              <a:t>3/11/2026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C623C-86E0-4A85-83FB-F4A716956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19T23:31:18.331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19T23:31:18.332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2196,'0'-2178,"0"2160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19T23:31:18.333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124 1629,'3'-158,"-7"-177,-15 200,10 82,-4-84,14 38,1 45,-2-2,-3 2,-3 1,-12-57,-24-133,28 135,13 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19T23:31:18.334"/>
    </inkml:context>
    <inkml:brush xml:id="br0">
      <inkml:brushProperty name="width" value="0.3" units="cm"/>
      <inkml:brushProperty name="height" value="0.6" units="cm"/>
      <inkml:brushProperty name="color" value="#FF00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1,'773'0,"-752"1,40 7,-39-4,39 2,200-7,-244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19T23:31:18.335"/>
    </inkml:context>
    <inkml:brush xml:id="br0">
      <inkml:brushProperty name="width" value="0.5" units="cm"/>
      <inkml:brushProperty name="height" value="1" units="cm"/>
      <inkml:brushProperty name="color" value="#E0A624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2020,'0'-451,"1"440,0 1,1 0,1-1,0 0,0 2,10-20,-1-1,-6 16,-5 9,0 0,1 0,0 0,0 1,0-1,1 0,-1 0,1 1,0 1,1-2,-1 1,7-5,-6 5,1 0,-1 1,-1-2,2 1,-2-1,0 1,0-1,0 0,-1 0,1 0,-1 0,0 0,0 0,-1-1,1 0,0-9,0-10,-1-1,-3-38,1 20,1-799,-1 837,0 0,0-1,0 1,-1 0,0 0,0 0,-1 0,-4-9,3 7,0 0,1 0,-4-15,0-6,2 0,2 0,-1-34,4 47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722F1-E430-42A1-A473-1759336AECCE}" type="datetimeFigureOut">
              <a:rPr lang="en-US" smtClean="0"/>
              <a:t>3/11/2026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D7554-D10C-4E29-B8E6-BB7111FA61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265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012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289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126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Amount updated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D7554-D10C-4E29-B8E6-BB7111FA61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15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3748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Amount updated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D7554-D10C-4E29-B8E6-BB7111FA61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480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7168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61C8E-CFB6-88FF-93E3-C22F3BA9A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77C393-92A5-C789-64FA-16E37C45D3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6EE137-5DB2-6A27-262C-6020CFC55B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723698-B9EA-C6C1-839F-1BE2D0DF53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4478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7402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24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5178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4039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Amounts updated- replaced old map with Ally’s new crayon map.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9978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9509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2389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5472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1829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7591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Amount updated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D7554-D10C-4E29-B8E6-BB7111FA61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21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490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063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828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845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248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9F640-714C-AE16-3B9D-A2D3488AC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18CF1F-BCB0-7B43-5DC4-0B2D28F725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E1B85A-F56F-0C85-7391-0306A7E2E2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66ACA-9E69-C0C0-EC48-DAC401F4E9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613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707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696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e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5">
            <a:extLst>
              <a:ext uri="{FF2B5EF4-FFF2-40B4-BE49-F238E27FC236}">
                <a16:creationId xmlns:a16="http://schemas.microsoft.com/office/drawing/2014/main" id="{A25AFECF-0C52-4AD9-7A75-9BDCD4CDC9E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54380" y="1920240"/>
            <a:ext cx="7610952" cy="3752963"/>
          </a:xfrm>
          <a:prstGeom prst="rect">
            <a:avLst/>
          </a:prstGeom>
        </p:spPr>
        <p:txBody>
          <a:bodyPr/>
          <a:lstStyle>
            <a:lvl1pPr marL="214308" indent="-214308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spc="38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27424" indent="-169065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01251" indent="-173827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Click to add text</a:t>
            </a:r>
          </a:p>
          <a:p>
            <a:pPr lvl="2"/>
            <a:r>
              <a:rPr lang="en-US" dirty="0"/>
              <a:t>Click to add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BF6E8-FE26-DC6A-E66C-C899DECCA7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4383" y="1005840"/>
            <a:ext cx="7610951" cy="5742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spc="38" baseline="0">
                <a:solidFill>
                  <a:schemeClr val="accent1"/>
                </a:solidFill>
                <a:latin typeface="+mj-lt"/>
              </a:defRPr>
            </a:lvl1pPr>
            <a:lvl2pPr marL="342892" indent="0">
              <a:buNone/>
              <a:defRPr/>
            </a:lvl2pPr>
            <a:lvl3pPr marL="685783" indent="0">
              <a:buNone/>
              <a:defRPr/>
            </a:lvl3pPr>
            <a:lvl4pPr marL="1028675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 dirty="0"/>
              <a:t>Headline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5A17F4-8DD1-4400-C949-ADC6D5E12907}"/>
              </a:ext>
            </a:extLst>
          </p:cNvPr>
          <p:cNvSpPr/>
          <p:nvPr userDrawn="1"/>
        </p:nvSpPr>
        <p:spPr>
          <a:xfrm>
            <a:off x="378622" y="631627"/>
            <a:ext cx="8386760" cy="608984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DAF0714-05F3-0032-F5CA-3E9020090869}"/>
              </a:ext>
            </a:extLst>
          </p:cNvPr>
          <p:cNvSpPr>
            <a:spLocks/>
          </p:cNvSpPr>
          <p:nvPr userDrawn="1"/>
        </p:nvSpPr>
        <p:spPr>
          <a:xfrm rot="16200000">
            <a:off x="4120690" y="1833508"/>
            <a:ext cx="903803" cy="9145186"/>
          </a:xfrm>
          <a:custGeom>
            <a:avLst/>
            <a:gdLst>
              <a:gd name="connsiteX0" fmla="*/ 903803 w 903803"/>
              <a:gd name="connsiteY0" fmla="*/ 12193581 h 12193581"/>
              <a:gd name="connsiteX1" fmla="*/ 350824 w 903803"/>
              <a:gd name="connsiteY1" fmla="*/ 12192013 h 12193581"/>
              <a:gd name="connsiteX2" fmla="*/ 350824 w 903803"/>
              <a:gd name="connsiteY2" fmla="*/ 12192001 h 12193581"/>
              <a:gd name="connsiteX3" fmla="*/ 0 w 903803"/>
              <a:gd name="connsiteY3" fmla="*/ 12192001 h 12193581"/>
              <a:gd name="connsiteX4" fmla="*/ 1 w 903803"/>
              <a:gd name="connsiteY4" fmla="*/ 2 h 12193581"/>
              <a:gd name="connsiteX5" fmla="*/ 365759 w 903803"/>
              <a:gd name="connsiteY5" fmla="*/ 2 h 12193581"/>
              <a:gd name="connsiteX6" fmla="*/ 365759 w 903803"/>
              <a:gd name="connsiteY6" fmla="*/ 1533 h 12193581"/>
              <a:gd name="connsiteX7" fmla="*/ 903802 w 903803"/>
              <a:gd name="connsiteY7" fmla="*/ 0 h 12193581"/>
              <a:gd name="connsiteX8" fmla="*/ 365759 w 903803"/>
              <a:gd name="connsiteY8" fmla="*/ 6048638 h 12193581"/>
              <a:gd name="connsiteX9" fmla="*/ 365759 w 903803"/>
              <a:gd name="connsiteY9" fmla="*/ 6176118 h 12193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3803" h="12193581">
                <a:moveTo>
                  <a:pt x="903803" y="12193581"/>
                </a:moveTo>
                <a:lnTo>
                  <a:pt x="350824" y="12192013"/>
                </a:lnTo>
                <a:lnTo>
                  <a:pt x="350824" y="12192001"/>
                </a:lnTo>
                <a:lnTo>
                  <a:pt x="0" y="12192001"/>
                </a:lnTo>
                <a:lnTo>
                  <a:pt x="1" y="2"/>
                </a:lnTo>
                <a:lnTo>
                  <a:pt x="365759" y="2"/>
                </a:lnTo>
                <a:lnTo>
                  <a:pt x="365759" y="1533"/>
                </a:lnTo>
                <a:lnTo>
                  <a:pt x="903802" y="0"/>
                </a:lnTo>
                <a:lnTo>
                  <a:pt x="365759" y="6048638"/>
                </a:lnTo>
                <a:lnTo>
                  <a:pt x="365759" y="61761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33F4350-BDB8-F442-158E-E9948ECD25BB}"/>
              </a:ext>
            </a:extLst>
          </p:cNvPr>
          <p:cNvSpPr txBox="1">
            <a:spLocks/>
          </p:cNvSpPr>
          <p:nvPr userDrawn="1"/>
        </p:nvSpPr>
        <p:spPr>
          <a:xfrm>
            <a:off x="377410" y="6356355"/>
            <a:ext cx="2437442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spc="113" baseline="0" dirty="0">
                <a:latin typeface="Calibri" panose="020F0502020204030204" pitchFamily="34" charset="0"/>
                <a:cs typeface="Calibri" panose="020F0502020204030204" pitchFamily="34" charset="0"/>
              </a:rPr>
              <a:t>District 1 Projects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952649-AA3B-C06C-E042-C84208E9F92E}"/>
              </a:ext>
            </a:extLst>
          </p:cNvPr>
          <p:cNvSpPr txBox="1">
            <a:spLocks/>
          </p:cNvSpPr>
          <p:nvPr userDrawn="1"/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D65601-5AE2-46FC-B138-694DDD2B510D}" type="slidenum">
              <a:rPr lang="en-US" sz="600" spc="113" baseline="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en-US" sz="600" spc="113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42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or block">
    <p:bg>
      <p:bgPr>
        <a:solidFill>
          <a:schemeClr val="accent6">
            <a:lumMod val="20000"/>
            <a:lumOff val="80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44BD20-CD77-6297-5667-62E935197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600" spc="113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175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580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1">
    <p:bg>
      <p:bgPr>
        <a:solidFill>
          <a:schemeClr val="accent3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A322BF-82BA-C699-B774-DC0222F4B15C}"/>
              </a:ext>
            </a:extLst>
          </p:cNvPr>
          <p:cNvSpPr/>
          <p:nvPr userDrawn="1"/>
        </p:nvSpPr>
        <p:spPr>
          <a:xfrm>
            <a:off x="3515710" y="0"/>
            <a:ext cx="562829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548183" y="5100147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548183" y="4461978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5E68AD97-B9A7-8FA7-0145-DF72EBC5F9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5709" y="0"/>
            <a:ext cx="5628084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0F35FA-4C2D-7DE9-0605-69F5174A88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1" y="148931"/>
            <a:ext cx="1815611" cy="4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3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2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8BC479-7D9E-D5B0-195B-3338C7ADE0FB}"/>
              </a:ext>
            </a:extLst>
          </p:cNvPr>
          <p:cNvSpPr/>
          <p:nvPr userDrawn="1"/>
        </p:nvSpPr>
        <p:spPr>
          <a:xfrm>
            <a:off x="3515710" y="0"/>
            <a:ext cx="5628084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548183" y="5100147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548183" y="4461978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6B84F1BA-DF39-6E64-7400-15BE49C7D2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5916" y="0"/>
            <a:ext cx="5628084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DA75D3-401A-2409-F7C3-A7F58B4B62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1" y="148931"/>
            <a:ext cx="1815611" cy="4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91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3">
    <p:bg>
      <p:bgPr>
        <a:solidFill>
          <a:schemeClr val="accent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98A732-26A8-A525-B413-7C704695F5B9}"/>
              </a:ext>
            </a:extLst>
          </p:cNvPr>
          <p:cNvSpPr/>
          <p:nvPr userDrawn="1"/>
        </p:nvSpPr>
        <p:spPr>
          <a:xfrm>
            <a:off x="3515710" y="0"/>
            <a:ext cx="562808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548183" y="5100147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548183" y="4461978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6DA5683-EC86-E73C-75F8-1505F0EE50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5916" y="0"/>
            <a:ext cx="5628084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C1EB37-8D59-DED8-DBB7-CB8BAB82B1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1" y="148931"/>
            <a:ext cx="1815611" cy="4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47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4">
    <p:bg>
      <p:bgPr>
        <a:solidFill>
          <a:schemeClr val="accent6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C1E08E-31F3-0870-CE34-1BE1FD668A98}"/>
              </a:ext>
            </a:extLst>
          </p:cNvPr>
          <p:cNvSpPr/>
          <p:nvPr userDrawn="1"/>
        </p:nvSpPr>
        <p:spPr>
          <a:xfrm>
            <a:off x="3515710" y="0"/>
            <a:ext cx="5628084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548183" y="5100147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548183" y="4461978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0946A1BC-3827-B021-D2CE-5ED3AD4C7E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5709" y="0"/>
            <a:ext cx="5628084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E0B674-D7D1-CC13-680A-E1945A0AFF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1" y="148931"/>
            <a:ext cx="1815611" cy="4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96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53CF9D-DF5C-B6A2-D308-E8A5E24C7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600" spc="113" baseline="0"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448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block">
    <p:bg>
      <p:bgPr>
        <a:solidFill>
          <a:schemeClr val="accent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61FBC4E-A834-3A9B-8A81-BDBC0D642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600" spc="113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192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block">
    <p:bg>
      <p:bgPr>
        <a:solidFill>
          <a:schemeClr val="accent3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A67448-4435-D20A-B854-D1F45E345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600" spc="113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102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4571705-2E20-024A-15CB-E3138EDEC6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7410" y="6356355"/>
            <a:ext cx="2191106" cy="365125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600" spc="11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30EE630-9E25-FA1D-173D-B34329DA9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600" spc="113" baseline="0"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6DC42EE-F50F-A0F2-4A16-29C98B968EC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10" y="148931"/>
            <a:ext cx="1815614" cy="4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49" r:id="rId2"/>
    <p:sldLayoutId id="2147483680" r:id="rId3"/>
    <p:sldLayoutId id="2147483681" r:id="rId4"/>
    <p:sldLayoutId id="2147483682" r:id="rId5"/>
    <p:sldLayoutId id="2147483683" r:id="rId6"/>
    <p:sldLayoutId id="2147483655" r:id="rId7"/>
    <p:sldLayoutId id="2147483668" r:id="rId8"/>
    <p:sldLayoutId id="2147483669" r:id="rId9"/>
    <p:sldLayoutId id="2147483670" r:id="rId10"/>
  </p:sldLayoutIdLst>
  <p:hf hdr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customXml" Target="../ink/ink5.xml"/><Relationship Id="rId3" Type="http://schemas.openxmlformats.org/officeDocument/2006/relationships/image" Target="../media/image23.png"/><Relationship Id="rId7" Type="http://schemas.openxmlformats.org/officeDocument/2006/relationships/customXml" Target="../ink/ink2.xml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0.png"/><Relationship Id="rId11" Type="http://schemas.openxmlformats.org/officeDocument/2006/relationships/customXml" Target="../ink/ink4.xml"/><Relationship Id="rId10" Type="http://schemas.openxmlformats.org/officeDocument/2006/relationships/image" Target="../media/image57.png"/><Relationship Id="rId4" Type="http://schemas.openxmlformats.org/officeDocument/2006/relationships/customXml" Target="../ink/ink1.xml"/><Relationship Id="rId9" Type="http://schemas.openxmlformats.org/officeDocument/2006/relationships/customXml" Target="../ink/ink3.xml"/><Relationship Id="rId1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oat, open&#10;&#10;AI-generated content may be incorrect.">
            <a:extLst>
              <a:ext uri="{FF2B5EF4-FFF2-40B4-BE49-F238E27FC236}">
                <a16:creationId xmlns:a16="http://schemas.microsoft.com/office/drawing/2014/main" id="{61CEA1A3-113D-CD30-A1CC-2676B988EF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72755"/>
            <a:ext cx="9144000" cy="5477329"/>
          </a:xfrm>
          <a:prstGeom prst="rect">
            <a:avLst/>
          </a:prstGeom>
        </p:spPr>
      </p:pic>
      <p:sp>
        <p:nvSpPr>
          <p:cNvPr id="15" name="Graphic 2">
            <a:extLst>
              <a:ext uri="{FF2B5EF4-FFF2-40B4-BE49-F238E27FC236}">
                <a16:creationId xmlns:a16="http://schemas.microsoft.com/office/drawing/2014/main" id="{0843006F-98F3-5378-ADE3-1EFEFEDDA12B}"/>
              </a:ext>
            </a:extLst>
          </p:cNvPr>
          <p:cNvSpPr>
            <a:spLocks/>
          </p:cNvSpPr>
          <p:nvPr/>
        </p:nvSpPr>
        <p:spPr bwMode="auto">
          <a:xfrm>
            <a:off x="-17511" y="4253802"/>
            <a:ext cx="9161510" cy="2455811"/>
          </a:xfrm>
          <a:custGeom>
            <a:avLst/>
            <a:gdLst>
              <a:gd name="T0" fmla="*/ 53211096 w 18294857"/>
              <a:gd name="T1" fmla="*/ 8668539 h 5362670"/>
              <a:gd name="T2" fmla="*/ 53211096 w 18294857"/>
              <a:gd name="T3" fmla="*/ 8726178 h 5362670"/>
              <a:gd name="T4" fmla="*/ 0 w 18294857"/>
              <a:gd name="T5" fmla="*/ 58264 h 5362670"/>
              <a:gd name="T6" fmla="*/ 0 w 18294857"/>
              <a:gd name="T7" fmla="*/ 26801920 h 5362670"/>
              <a:gd name="T8" fmla="*/ 53211096 w 18294857"/>
              <a:gd name="T9" fmla="*/ 35273730 h 5362670"/>
              <a:gd name="T10" fmla="*/ 53211096 w 18294857"/>
              <a:gd name="T11" fmla="*/ 35215464 h 5362670"/>
              <a:gd name="T12" fmla="*/ 106422181 w 18294857"/>
              <a:gd name="T13" fmla="*/ 26743646 h 5362670"/>
              <a:gd name="T14" fmla="*/ 106422181 w 18294857"/>
              <a:gd name="T15" fmla="*/ 0 h 5362670"/>
              <a:gd name="T16" fmla="*/ 53211096 w 18294857"/>
              <a:gd name="T17" fmla="*/ 8668539 h 536267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294857" h="5362670">
                <a:moveTo>
                  <a:pt x="9147429" y="1317879"/>
                </a:moveTo>
                <a:lnTo>
                  <a:pt x="9147429" y="1326642"/>
                </a:lnTo>
                <a:lnTo>
                  <a:pt x="0" y="8858"/>
                </a:lnTo>
                <a:lnTo>
                  <a:pt x="0" y="4074700"/>
                </a:lnTo>
                <a:lnTo>
                  <a:pt x="9147429" y="5362671"/>
                </a:lnTo>
                <a:lnTo>
                  <a:pt x="9147429" y="5353812"/>
                </a:lnTo>
                <a:lnTo>
                  <a:pt x="18294858" y="4065841"/>
                </a:lnTo>
                <a:lnTo>
                  <a:pt x="18294858" y="0"/>
                </a:lnTo>
                <a:lnTo>
                  <a:pt x="9147429" y="1317879"/>
                </a:lnTo>
                <a:close/>
              </a:path>
            </a:pathLst>
          </a:custGeom>
          <a:solidFill>
            <a:srgbClr val="231F20">
              <a:alpha val="5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35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D603461-FEA5-815F-B639-A68B57939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512" y="4947964"/>
            <a:ext cx="9161511" cy="48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3300" b="1" dirty="0">
                <a:solidFill>
                  <a:schemeClr val="bg1"/>
                </a:solidFill>
                <a:latin typeface="+mj-lt"/>
                <a:ea typeface="Roboto Slab" pitchFamily="2" charset="0"/>
                <a:cs typeface="Roboto Slab" pitchFamily="2" charset="0"/>
              </a:rPr>
              <a:t>District 1 Projects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ECEC6BD-4218-D50A-8F38-D4D2DFD6D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396" y="5490431"/>
            <a:ext cx="9161510" cy="360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500"/>
              </a:spcBef>
            </a:pPr>
            <a:r>
              <a:rPr lang="en-US" altLang="en-US" sz="21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PT Sans" panose="020B0503020203020204" pitchFamily="34" charset="0"/>
              </a:rPr>
              <a:t>2026 Annual Utility Meeting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7842182-EE84-12E6-1390-BC1DD14536F0}"/>
              </a:ext>
            </a:extLst>
          </p:cNvPr>
          <p:cNvCxnSpPr/>
          <p:nvPr/>
        </p:nvCxnSpPr>
        <p:spPr>
          <a:xfrm>
            <a:off x="4258958" y="5964416"/>
            <a:ext cx="605815" cy="1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A0B7E08-2A36-D1A7-ED69-6D2568EE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7573" y="5551711"/>
            <a:ext cx="642188" cy="15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90000"/>
              </a:lnSpc>
              <a:spcBef>
                <a:spcPts val="1500"/>
              </a:spcBef>
            </a:pPr>
            <a:r>
              <a:rPr lang="en-US" altLang="en-US">
                <a:solidFill>
                  <a:schemeClr val="bg1"/>
                </a:solidFill>
                <a:latin typeface="PT Sans" panose="020B0503020203020204" pitchFamily="34" charset="0"/>
                <a:ea typeface="PT Sans" panose="020B0503020203020204" pitchFamily="34" charset="0"/>
                <a:cs typeface="PT Sans" panose="020B0503020203020204" pitchFamily="34" charset="0"/>
              </a:rPr>
              <a:t>3/2/2023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4A7719FD-1DC4-C482-4733-0F10D60002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7512" y="6099977"/>
            <a:ext cx="9167626" cy="754861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9AF3B16-3FC2-FE84-6EFE-7C8664AE9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797" y="6329576"/>
            <a:ext cx="1604022" cy="45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1500"/>
              </a:spcBef>
              <a:spcAft>
                <a:spcPts val="450"/>
              </a:spcAft>
            </a:pPr>
            <a:r>
              <a:rPr lang="en-US" altLang="en-US" sz="900" dirty="0">
                <a:solidFill>
                  <a:schemeClr val="bg1"/>
                </a:solidFill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Jeremey Vortherms</a:t>
            </a:r>
          </a:p>
          <a:p>
            <a:pPr>
              <a:spcAft>
                <a:spcPts val="450"/>
              </a:spcAft>
            </a:pPr>
            <a:r>
              <a:rPr lang="en-US" altLang="en-US" sz="900" dirty="0">
                <a:solidFill>
                  <a:schemeClr val="bg1"/>
                </a:solidFill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Assistant District 1 Engineer</a:t>
            </a:r>
          </a:p>
        </p:txBody>
      </p:sp>
      <p:pic>
        <p:nvPicPr>
          <p:cNvPr id="29" name="Picture 2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FF21B2-3928-7AEE-415D-1E68508271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612" y="6099552"/>
            <a:ext cx="1764509" cy="441128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1C0747B-1E0F-1C17-3F2A-F9A51F930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6649" y="6405797"/>
            <a:ext cx="1162554" cy="30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90000"/>
              </a:lnSpc>
              <a:spcBef>
                <a:spcPts val="1500"/>
              </a:spcBef>
              <a:spcAft>
                <a:spcPts val="450"/>
              </a:spcAft>
            </a:pPr>
            <a:r>
              <a:rPr lang="en-US" altLang="en-US" sz="900" dirty="0">
                <a:solidFill>
                  <a:schemeClr val="bg1"/>
                </a:solidFill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March 11, 2026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1199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316DDF-5E3D-82F8-AD05-26CAF6AF22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11" r="3927" b="6302"/>
          <a:stretch/>
        </p:blipFill>
        <p:spPr>
          <a:xfrm>
            <a:off x="367470" y="1615155"/>
            <a:ext cx="8409060" cy="4896771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734653" y="711049"/>
            <a:ext cx="6041877" cy="904106"/>
          </a:xfrm>
          <a:prstGeom prst="rect">
            <a:avLst/>
          </a:prstGeom>
        </p:spPr>
        <p:txBody>
          <a:bodyPr numCol="2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cs typeface="Arial" panose="020B0604020202020204" pitchFamily="34" charset="0"/>
              </a:rPr>
              <a:t>I-35 Capacity Improvements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cs typeface="Arial" panose="020B0604020202020204" pitchFamily="34" charset="0"/>
              </a:rPr>
              <a:t>Ankeny to Huxley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cs typeface="Arial" panose="020B0604020202020204" pitchFamily="34" charset="0"/>
              </a:rPr>
              <a:t>$ 156.3 Million (Awarded)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cs typeface="Arial" panose="020B0604020202020204" pitchFamily="34" charset="0"/>
              </a:rPr>
              <a:t>$  1.2 Million (Programmed)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cs typeface="Arial" panose="020B0604020202020204" pitchFamily="34" charset="0"/>
              </a:rPr>
              <a:t>2023-2027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4380" y="1066636"/>
            <a:ext cx="2451336" cy="430667"/>
          </a:xfrm>
        </p:spPr>
        <p:txBody>
          <a:bodyPr lIns="0" rIns="0" anchor="b"/>
          <a:lstStyle/>
          <a:p>
            <a:r>
              <a:rPr lang="en-US" dirty="0"/>
              <a:t>Ongoing Projects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754380" y="1501445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008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E8BD60-AC5F-1235-3197-FB9752AB82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9665" y="716183"/>
            <a:ext cx="4083776" cy="556497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3015B8A-E089-6AD5-DF58-B83BBF5502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49229" y="820267"/>
            <a:ext cx="3244404" cy="430667"/>
          </a:xfrm>
        </p:spPr>
        <p:txBody>
          <a:bodyPr/>
          <a:lstStyle/>
          <a:p>
            <a:r>
              <a:rPr lang="en-US" sz="2400" dirty="0"/>
              <a:t>Ongoing Projects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A45C8-9983-35E6-92FD-150E62A43D77}"/>
              </a:ext>
            </a:extLst>
          </p:cNvPr>
          <p:cNvSpPr txBox="1"/>
          <p:nvPr/>
        </p:nvSpPr>
        <p:spPr bwMode="auto">
          <a:xfrm>
            <a:off x="770558" y="2134283"/>
            <a:ext cx="3425480" cy="1661993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T Sans"/>
                <a:ea typeface="+mn-ea"/>
                <a:cs typeface="+mn-cs"/>
              </a:rPr>
              <a:t>I-35/80 &amp; US 6 (Hickman Road)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T Sans"/>
                <a:ea typeface="+mn-ea"/>
                <a:cs typeface="+mn-cs"/>
              </a:rPr>
              <a:t>Interchange Reconstruction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Arial" panose="020B0604020202020204" pitchFamily="34" charset="0"/>
              </a:rPr>
              <a:t>From University Avenue to Douglas Ave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Arial" panose="020B0604020202020204" pitchFamily="34" charset="0"/>
              </a:rPr>
              <a:t>$ </a:t>
            </a:r>
            <a:r>
              <a:rPr lang="en-US" sz="1400" dirty="0">
                <a:solidFill>
                  <a:prstClr val="black"/>
                </a:solidFill>
                <a:latin typeface="PT Sans"/>
                <a:cs typeface="Arial" panose="020B0604020202020204" pitchFamily="34" charset="0"/>
              </a:rPr>
              <a:t>128.0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Arial" panose="020B0604020202020204" pitchFamily="34" charset="0"/>
              </a:rPr>
              <a:t> Million (Awarded)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PT Sans"/>
                <a:cs typeface="Arial" panose="020B0604020202020204" pitchFamily="34" charset="0"/>
              </a:rPr>
              <a:t>$ 13.3 Million (Programmed)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FCE2BF-2AF9-F8C5-407D-30016AA6B2F6}"/>
              </a:ext>
            </a:extLst>
          </p:cNvPr>
          <p:cNvGrpSpPr/>
          <p:nvPr/>
        </p:nvGrpSpPr>
        <p:grpSpPr>
          <a:xfrm>
            <a:off x="770558" y="0"/>
            <a:ext cx="244954" cy="1094750"/>
            <a:chOff x="770558" y="0"/>
            <a:chExt cx="168795" cy="75438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1F98FF10-A6CB-49C1-BDDF-E0FD6E9F13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854955" y="0"/>
              <a:ext cx="0" cy="75438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586EC07-AFE8-01E8-972B-4FC6481F57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770558" y="0"/>
              <a:ext cx="0" cy="75438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AA1F1D5-DEF2-53BE-B69C-0AE3B8BC42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939353" y="0"/>
              <a:ext cx="0" cy="75438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3251883D-8093-7D23-FBB7-9A00F1C3AF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382858" y="3789119"/>
            <a:ext cx="661793" cy="4869295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332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54380" y="1820231"/>
            <a:ext cx="6041877" cy="3925879"/>
          </a:xfrm>
          <a:prstGeom prst="rect">
            <a:avLst/>
          </a:prstGeom>
        </p:spPr>
        <p:txBody>
          <a:bodyPr numCol="2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cs typeface="Arial" panose="020B0604020202020204" pitchFamily="34" charset="0"/>
              </a:rPr>
              <a:t>IA 141 at NW 121</a:t>
            </a:r>
            <a:r>
              <a:rPr lang="en-US" b="1" baseline="30000" dirty="0">
                <a:cs typeface="Arial" panose="020B0604020202020204" pitchFamily="34" charset="0"/>
              </a:rPr>
              <a:t>st</a:t>
            </a:r>
            <a:r>
              <a:rPr lang="en-US" b="1" dirty="0">
                <a:cs typeface="Arial" panose="020B0604020202020204" pitchFamily="34" charset="0"/>
              </a:rPr>
              <a:t> Street </a:t>
            </a:r>
            <a:r>
              <a:rPr lang="en-US" dirty="0">
                <a:cs typeface="Arial" panose="020B0604020202020204" pitchFamily="34" charset="0"/>
              </a:rPr>
              <a:t>Safety Improvements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cs typeface="Arial" panose="020B0604020202020204" pitchFamily="34" charset="0"/>
              </a:rPr>
              <a:t>$ 15 Million (Awarded)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cs typeface="Arial" panose="020B0604020202020204" pitchFamily="34" charset="0"/>
              </a:rPr>
              <a:t>2025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b="1" dirty="0">
                <a:cs typeface="Arial" panose="020B0604020202020204" pitchFamily="34" charset="0"/>
              </a:rPr>
              <a:t>Iowa 415 and Beaver Drive/ NW 106</a:t>
            </a:r>
            <a:r>
              <a:rPr lang="en-US" sz="1800" b="1" baseline="30000" dirty="0">
                <a:cs typeface="Arial" panose="020B0604020202020204" pitchFamily="34" charset="0"/>
              </a:rPr>
              <a:t>th</a:t>
            </a:r>
            <a:r>
              <a:rPr lang="en-US" sz="1800" b="1" dirty="0">
                <a:cs typeface="Arial" panose="020B0604020202020204" pitchFamily="34" charset="0"/>
              </a:rPr>
              <a:t> Avenue</a:t>
            </a:r>
          </a:p>
          <a:p>
            <a:pPr marL="0" indent="0">
              <a:spcBef>
                <a:spcPts val="0"/>
              </a:spcBef>
              <a:buNone/>
              <a:tabLst>
                <a:tab pos="2854325" algn="l"/>
              </a:tabLst>
            </a:pPr>
            <a:r>
              <a:rPr lang="en-US" sz="1800" dirty="0">
                <a:cs typeface="Arial" panose="020B0604020202020204" pitchFamily="34" charset="0"/>
              </a:rPr>
              <a:t>Roundabout Project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$2.7 Million (</a:t>
            </a: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Award</a:t>
            </a:r>
            <a:r>
              <a:rPr kumimoji="0" lang="en-US" sz="1800" b="0" i="0" u="none" strike="noStrike" kern="1200" cap="none" spc="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ed)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4380" y="1066636"/>
            <a:ext cx="2451336" cy="430667"/>
          </a:xfrm>
        </p:spPr>
        <p:txBody>
          <a:bodyPr lIns="0" rIns="0" anchor="b"/>
          <a:lstStyle/>
          <a:p>
            <a:r>
              <a:rPr lang="en-US" dirty="0"/>
              <a:t>Ongoing Projects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754380" y="1501445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pic>
        <p:nvPicPr>
          <p:cNvPr id="5" name="Picture 4" descr="Diagram&#10;&#10;AI-generated content may be incorrect.">
            <a:extLst>
              <a:ext uri="{FF2B5EF4-FFF2-40B4-BE49-F238E27FC236}">
                <a16:creationId xmlns:a16="http://schemas.microsoft.com/office/drawing/2014/main" id="{066498E2-9D29-1C55-9E17-D6FFFED7D6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0415" y="704183"/>
            <a:ext cx="4100556" cy="588174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02068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387066" y="619439"/>
            <a:ext cx="2818674" cy="904106"/>
          </a:xfrm>
          <a:prstGeom prst="rect">
            <a:avLst/>
          </a:prstGeom>
        </p:spPr>
        <p:txBody>
          <a:bodyPr numCol="1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cs typeface="Arial" panose="020B0604020202020204" pitchFamily="34" charset="0"/>
              </a:rPr>
              <a:t>US 63 in Toledo</a:t>
            </a:r>
          </a:p>
          <a:p>
            <a:pPr marL="0" indent="0">
              <a:spcBef>
                <a:spcPts val="0"/>
              </a:spcBef>
              <a:buNone/>
              <a:tabLst>
                <a:tab pos="2854325" algn="l"/>
              </a:tabLst>
            </a:pPr>
            <a:r>
              <a:rPr lang="en-US" sz="1600" dirty="0">
                <a:cs typeface="Arial" panose="020B0604020202020204" pitchFamily="34" charset="0"/>
              </a:rPr>
              <a:t>Roundabout Project at Business 30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754380" y="1501445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3" name="Content Placeholder 13">
            <a:extLst>
              <a:ext uri="{FF2B5EF4-FFF2-40B4-BE49-F238E27FC236}">
                <a16:creationId xmlns:a16="http://schemas.microsoft.com/office/drawing/2014/main" id="{EF90039B-1B6F-F5EA-B130-D5F13C9591A5}"/>
              </a:ext>
            </a:extLst>
          </p:cNvPr>
          <p:cNvSpPr txBox="1">
            <a:spLocks/>
          </p:cNvSpPr>
          <p:nvPr/>
        </p:nvSpPr>
        <p:spPr>
          <a:xfrm>
            <a:off x="5245768" y="632166"/>
            <a:ext cx="3582038" cy="1292428"/>
          </a:xfrm>
          <a:prstGeom prst="rect">
            <a:avLst/>
          </a:prstGeom>
        </p:spPr>
        <p:txBody>
          <a:bodyPr numCol="1">
            <a:noAutofit/>
          </a:bodyPr>
          <a:lstStyle>
            <a:lvl1pPr marL="214308" indent="-214308" algn="l" defTabSz="685783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 spc="38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27424" indent="-169065" algn="l" defTabSz="685783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01251" indent="-173827" algn="l" defTabSz="685783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2025 Grade/Paving $2.2 Million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(Programmed)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38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1A62FB-CD7C-161B-C1CE-1D872E089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913" y="1539697"/>
            <a:ext cx="6208091" cy="4572000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CA63CFC-E7AA-1C95-E7E8-A0C4AB97C44B}"/>
              </a:ext>
            </a:extLst>
          </p:cNvPr>
          <p:cNvSpPr txBox="1">
            <a:spLocks/>
          </p:cNvSpPr>
          <p:nvPr/>
        </p:nvSpPr>
        <p:spPr>
          <a:xfrm>
            <a:off x="754379" y="644898"/>
            <a:ext cx="7357234" cy="515307"/>
          </a:xfrm>
          <a:prstGeom prst="rect">
            <a:avLst/>
          </a:prstGeom>
        </p:spPr>
        <p:txBody>
          <a:bodyPr lIns="0" rIns="0" anchor="b"/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b="1" kern="1200" spc="38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342892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38" normalizeH="0" baseline="0" noProof="0" dirty="0">
                <a:ln>
                  <a:noFill/>
                </a:ln>
                <a:solidFill>
                  <a:srgbClr val="03617A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Safety</a:t>
            </a:r>
          </a:p>
        </p:txBody>
      </p:sp>
    </p:spTree>
    <p:extLst>
      <p:ext uri="{BB962C8B-B14F-4D97-AF65-F5344CB8AC3E}">
        <p14:creationId xmlns:p14="http://schemas.microsoft.com/office/powerpoint/2010/main" val="4264744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E65F77-4D16-0A06-6D8E-DDB9FACCD8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380" y="1673009"/>
            <a:ext cx="7772400" cy="4817468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333002" y="666351"/>
            <a:ext cx="6443529" cy="904106"/>
          </a:xfrm>
          <a:prstGeom prst="rect">
            <a:avLst/>
          </a:prstGeom>
        </p:spPr>
        <p:txBody>
          <a:bodyPr numCol="2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cs typeface="Arial" panose="020B0604020202020204" pitchFamily="34" charset="0"/>
              </a:rPr>
              <a:t>US 30 in Ames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cs typeface="Arial" panose="020B0604020202020204" pitchFamily="34" charset="0"/>
              </a:rPr>
              <a:t>Skunk River Bridge Replacements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cs typeface="Arial" panose="020B0604020202020204" pitchFamily="34" charset="0"/>
              </a:rPr>
              <a:t>Grade/Pave/Bridge/Signs/Lighting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cs typeface="Arial" panose="020B0604020202020204" pitchFamily="34" charset="0"/>
              </a:rPr>
              <a:t>2025 $  6.1 Million (Awarded)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cs typeface="Arial" panose="020B0604020202020204" pitchFamily="34" charset="0"/>
              </a:rPr>
              <a:t>2026 $ 11.3 Million (Awarded)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cs typeface="Arial" panose="020B0604020202020204" pitchFamily="34" charset="0"/>
              </a:rPr>
              <a:t>2027 $ 10.6 Million (Programmed)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4380" y="1066636"/>
            <a:ext cx="2451336" cy="430667"/>
          </a:xfrm>
        </p:spPr>
        <p:txBody>
          <a:bodyPr lIns="0" rIns="0" anchor="b"/>
          <a:lstStyle/>
          <a:p>
            <a:r>
              <a:rPr lang="en-US" dirty="0"/>
              <a:t>Ongoing Projects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754380" y="1501445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719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E65F77-4D16-0A06-6D8E-DDB9FACCD8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955" y="2005782"/>
            <a:ext cx="8268929" cy="4014804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333002" y="666351"/>
            <a:ext cx="6443529" cy="904106"/>
          </a:xfrm>
          <a:prstGeom prst="rect">
            <a:avLst/>
          </a:prstGeom>
        </p:spPr>
        <p:txBody>
          <a:bodyPr numCol="2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1600" dirty="0"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600" dirty="0"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cs typeface="Arial" panose="020B0604020202020204" pitchFamily="34" charset="0"/>
              </a:rPr>
              <a:t>Grade/Pave/Bridge/Signs/Lighting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cs typeface="Arial" panose="020B0604020202020204" pitchFamily="34" charset="0"/>
              </a:rPr>
              <a:t>2025 $  6.1 Million (Awarded)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cs typeface="Arial" panose="020B0604020202020204" pitchFamily="34" charset="0"/>
              </a:rPr>
              <a:t>2026 $ 16.2 Million (Programmed)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cs typeface="Arial" panose="020B0604020202020204" pitchFamily="34" charset="0"/>
              </a:rPr>
              <a:t>2027 $ 14.1 Million (Programmed)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4380" y="644898"/>
            <a:ext cx="4348562" cy="515307"/>
          </a:xfrm>
        </p:spPr>
        <p:txBody>
          <a:bodyPr lIns="0" rIns="0" anchor="b"/>
          <a:lstStyle/>
          <a:p>
            <a:r>
              <a:rPr lang="en-US" dirty="0"/>
              <a:t>US 30 Skunk River Bridges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754380" y="1501445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895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387066" y="619439"/>
            <a:ext cx="2818674" cy="904106"/>
          </a:xfrm>
          <a:prstGeom prst="rect">
            <a:avLst/>
          </a:prstGeom>
        </p:spPr>
        <p:txBody>
          <a:bodyPr numCol="1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cs typeface="Arial" panose="020B0604020202020204" pitchFamily="34" charset="0"/>
              </a:rPr>
              <a:t>US 69 in Polk County</a:t>
            </a:r>
          </a:p>
          <a:p>
            <a:pPr marL="0" indent="0">
              <a:spcBef>
                <a:spcPts val="0"/>
              </a:spcBef>
              <a:buNone/>
              <a:tabLst>
                <a:tab pos="2854325" algn="l"/>
              </a:tabLst>
            </a:pPr>
            <a:r>
              <a:rPr lang="en-US" sz="1600" dirty="0">
                <a:cs typeface="Arial" panose="020B0604020202020204" pitchFamily="34" charset="0"/>
              </a:rPr>
              <a:t>1</a:t>
            </a:r>
            <a:r>
              <a:rPr lang="en-US" sz="1600" baseline="30000" dirty="0">
                <a:cs typeface="Arial" panose="020B0604020202020204" pitchFamily="34" charset="0"/>
              </a:rPr>
              <a:t>st</a:t>
            </a:r>
            <a:r>
              <a:rPr lang="en-US" sz="1600" dirty="0">
                <a:cs typeface="Arial" panose="020B0604020202020204" pitchFamily="34" charset="0"/>
              </a:rPr>
              <a:t> Street to 18</a:t>
            </a:r>
            <a:r>
              <a:rPr lang="en-US" sz="1600" baseline="30000" dirty="0">
                <a:cs typeface="Arial" panose="020B0604020202020204" pitchFamily="34" charset="0"/>
              </a:rPr>
              <a:t>th</a:t>
            </a:r>
            <a:r>
              <a:rPr lang="en-US" sz="1600" dirty="0">
                <a:cs typeface="Arial" panose="020B0604020202020204" pitchFamily="34" charset="0"/>
              </a:rPr>
              <a:t> Street in Ankeny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>
              <a:cs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4380" y="1066636"/>
            <a:ext cx="2451336" cy="430667"/>
          </a:xfrm>
        </p:spPr>
        <p:txBody>
          <a:bodyPr lIns="0" rIns="0" anchor="b"/>
          <a:lstStyle/>
          <a:p>
            <a:r>
              <a:rPr lang="en-US" dirty="0"/>
              <a:t>Ongoing Projects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754380" y="1501445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3" name="Content Placeholder 13">
            <a:extLst>
              <a:ext uri="{FF2B5EF4-FFF2-40B4-BE49-F238E27FC236}">
                <a16:creationId xmlns:a16="http://schemas.microsoft.com/office/drawing/2014/main" id="{EF90039B-1B6F-F5EA-B130-D5F13C9591A5}"/>
              </a:ext>
            </a:extLst>
          </p:cNvPr>
          <p:cNvSpPr txBox="1">
            <a:spLocks/>
          </p:cNvSpPr>
          <p:nvPr/>
        </p:nvSpPr>
        <p:spPr>
          <a:xfrm>
            <a:off x="5379396" y="632166"/>
            <a:ext cx="3448410" cy="1292428"/>
          </a:xfrm>
          <a:prstGeom prst="rect">
            <a:avLst/>
          </a:prstGeom>
        </p:spPr>
        <p:txBody>
          <a:bodyPr numCol="1">
            <a:noAutofit/>
          </a:bodyPr>
          <a:lstStyle>
            <a:lvl1pPr marL="214308" indent="-214308" algn="l" defTabSz="685783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 spc="38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27424" indent="-169065" algn="l" defTabSz="685783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01251" indent="-173827" algn="l" defTabSz="685783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2025 Paving $6.4 Million  (Awarded)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38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38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86676E-965F-7D21-77B9-3E8591A81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2683489"/>
            <a:ext cx="8412480" cy="216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15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C4CD87-E038-25D7-15AC-966356F09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947B823-0E98-F3FA-785A-7C12241CC28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387066" y="619439"/>
            <a:ext cx="2818674" cy="904106"/>
          </a:xfrm>
          <a:prstGeom prst="rect">
            <a:avLst/>
          </a:prstGeom>
        </p:spPr>
        <p:txBody>
          <a:bodyPr numCol="1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cs typeface="Arial" panose="020B0604020202020204" pitchFamily="34" charset="0"/>
              </a:rPr>
              <a:t>US 69 in Polk County</a:t>
            </a:r>
          </a:p>
          <a:p>
            <a:pPr marL="0" indent="0">
              <a:spcBef>
                <a:spcPts val="0"/>
              </a:spcBef>
              <a:buNone/>
              <a:tabLst>
                <a:tab pos="2854325" algn="l"/>
              </a:tabLst>
            </a:pPr>
            <a:r>
              <a:rPr lang="en-US" sz="1600" dirty="0">
                <a:cs typeface="Arial" panose="020B0604020202020204" pitchFamily="34" charset="0"/>
              </a:rPr>
              <a:t>SE Peterson to 1</a:t>
            </a:r>
            <a:r>
              <a:rPr lang="en-US" sz="1600" baseline="30000" dirty="0">
                <a:cs typeface="Arial" panose="020B0604020202020204" pitchFamily="34" charset="0"/>
              </a:rPr>
              <a:t>st</a:t>
            </a:r>
            <a:r>
              <a:rPr lang="en-US" sz="1600" dirty="0">
                <a:cs typeface="Arial" panose="020B0604020202020204" pitchFamily="34" charset="0"/>
              </a:rPr>
              <a:t> Street in Ankeny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>
              <a:cs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9A1D43-D7C7-0E1E-7D3F-B2864E0BDEB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4380" y="1066636"/>
            <a:ext cx="2451336" cy="430667"/>
          </a:xfrm>
        </p:spPr>
        <p:txBody>
          <a:bodyPr lIns="0" rIns="0" anchor="b"/>
          <a:lstStyle/>
          <a:p>
            <a:r>
              <a:rPr lang="en-US" dirty="0"/>
              <a:t>Upcoming Projects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CD88FC7-3854-2D75-A321-2E4A0CB6AD7B}"/>
              </a:ext>
            </a:extLst>
          </p:cNvPr>
          <p:cNvCxnSpPr/>
          <p:nvPr/>
        </p:nvCxnSpPr>
        <p:spPr>
          <a:xfrm>
            <a:off x="754380" y="1501445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7FA9695F-D990-829D-27AB-A7FEBA71FD2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1819AE57-48EE-A7BF-23F8-2F5ECED674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3" name="Content Placeholder 13">
            <a:extLst>
              <a:ext uri="{FF2B5EF4-FFF2-40B4-BE49-F238E27FC236}">
                <a16:creationId xmlns:a16="http://schemas.microsoft.com/office/drawing/2014/main" id="{B71DFEAA-D73B-A5B5-36B3-936E2B4BBA46}"/>
              </a:ext>
            </a:extLst>
          </p:cNvPr>
          <p:cNvSpPr txBox="1">
            <a:spLocks/>
          </p:cNvSpPr>
          <p:nvPr/>
        </p:nvSpPr>
        <p:spPr>
          <a:xfrm>
            <a:off x="4838402" y="632166"/>
            <a:ext cx="3989404" cy="1292428"/>
          </a:xfrm>
          <a:prstGeom prst="rect">
            <a:avLst/>
          </a:prstGeom>
        </p:spPr>
        <p:txBody>
          <a:bodyPr numCol="1">
            <a:noAutofit/>
          </a:bodyPr>
          <a:lstStyle>
            <a:lvl1pPr marL="214308" indent="-214308" algn="l" defTabSz="685783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 spc="38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27424" indent="-169065" algn="l" defTabSz="685783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01251" indent="-173827" algn="l" defTabSz="685783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cs typeface="Arial" panose="020B0604020202020204" pitchFamily="34" charset="0"/>
              </a:rPr>
              <a:t>2026 ROW $1.5 Million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cs typeface="Arial" panose="020B0604020202020204" pitchFamily="34" charset="0"/>
              </a:rPr>
              <a:t>2026 Grade/Pave $14.7 Million (Awarded)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38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38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CFFA3A-9401-6AD6-1DD7-556986E917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654" y="2371792"/>
            <a:ext cx="8362692" cy="278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3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3015B8A-E089-6AD5-DF58-B83BBF5502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49228" y="820267"/>
            <a:ext cx="5300245" cy="430667"/>
          </a:xfrm>
        </p:spPr>
        <p:txBody>
          <a:bodyPr/>
          <a:lstStyle/>
          <a:p>
            <a:r>
              <a:rPr lang="en-US" sz="2400" dirty="0"/>
              <a:t>Ongoing and Upcoming Projects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A45C8-9983-35E6-92FD-150E62A43D77}"/>
              </a:ext>
            </a:extLst>
          </p:cNvPr>
          <p:cNvSpPr txBox="1"/>
          <p:nvPr/>
        </p:nvSpPr>
        <p:spPr bwMode="auto">
          <a:xfrm>
            <a:off x="730469" y="1305341"/>
            <a:ext cx="3425480" cy="4493538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1600" b="1" dirty="0">
                <a:cs typeface="Arial" panose="020B0604020202020204" pitchFamily="34" charset="0"/>
              </a:rPr>
              <a:t>US 63 – US 6 to Hudson</a:t>
            </a:r>
          </a:p>
          <a:p>
            <a:r>
              <a:rPr lang="en-US" sz="1600" b="1" dirty="0">
                <a:cs typeface="Arial" panose="020B0604020202020204" pitchFamily="34" charset="0"/>
              </a:rPr>
              <a:t>Super 2 Improvements</a:t>
            </a:r>
          </a:p>
          <a:p>
            <a:endParaRPr lang="en-US" sz="1600" dirty="0">
              <a:cs typeface="Arial" panose="020B0604020202020204" pitchFamily="34" charset="0"/>
            </a:endParaRPr>
          </a:p>
          <a:p>
            <a:r>
              <a:rPr lang="en-US" sz="1400" b="1" dirty="0">
                <a:cs typeface="Arial" panose="020B0604020202020204" pitchFamily="34" charset="0"/>
              </a:rPr>
              <a:t>Traer to Hudson</a:t>
            </a:r>
          </a:p>
          <a:p>
            <a:r>
              <a:rPr lang="en-US" sz="1400" dirty="0">
                <a:cs typeface="Arial" panose="020B0604020202020204" pitchFamily="34" charset="0"/>
              </a:rPr>
              <a:t>(Future--Unprogrammed)</a:t>
            </a:r>
          </a:p>
          <a:p>
            <a:endParaRPr lang="en-US" sz="1400" dirty="0">
              <a:cs typeface="Arial" panose="020B0604020202020204" pitchFamily="34" charset="0"/>
            </a:endParaRPr>
          </a:p>
          <a:p>
            <a:endParaRPr lang="en-US" sz="1400" dirty="0">
              <a:cs typeface="Arial" panose="020B0604020202020204" pitchFamily="34" charset="0"/>
            </a:endParaRPr>
          </a:p>
          <a:p>
            <a:endParaRPr lang="en-US" sz="1400" dirty="0">
              <a:cs typeface="Arial" panose="020B0604020202020204" pitchFamily="34" charset="0"/>
            </a:endParaRPr>
          </a:p>
          <a:p>
            <a:r>
              <a:rPr lang="en-US" sz="1400" b="1" dirty="0">
                <a:cs typeface="Arial" panose="020B0604020202020204" pitchFamily="34" charset="0"/>
              </a:rPr>
              <a:t>IA 96 to Traer </a:t>
            </a:r>
          </a:p>
          <a:p>
            <a:r>
              <a:rPr lang="en-US" sz="1400" dirty="0">
                <a:cs typeface="Arial" panose="020B0604020202020204" pitchFamily="34" charset="0"/>
              </a:rPr>
              <a:t>(Future--Unprogrammed)</a:t>
            </a:r>
          </a:p>
          <a:p>
            <a:endParaRPr lang="en-US" sz="1400" dirty="0">
              <a:cs typeface="Arial" panose="020B0604020202020204" pitchFamily="34" charset="0"/>
            </a:endParaRPr>
          </a:p>
          <a:p>
            <a:r>
              <a:rPr lang="en-US" sz="1400" b="1" dirty="0">
                <a:cs typeface="Arial" panose="020B0604020202020204" pitchFamily="34" charset="0"/>
              </a:rPr>
              <a:t>Toledo to IA 96</a:t>
            </a:r>
          </a:p>
          <a:p>
            <a:r>
              <a:rPr lang="en-US" sz="1400" dirty="0">
                <a:cs typeface="Arial" panose="020B0604020202020204" pitchFamily="34" charset="0"/>
              </a:rPr>
              <a:t>2025 ROW</a:t>
            </a:r>
          </a:p>
          <a:p>
            <a:r>
              <a:rPr lang="en-US" sz="1400" dirty="0">
                <a:cs typeface="Arial" panose="020B0604020202020204" pitchFamily="34" charset="0"/>
              </a:rPr>
              <a:t>$1.1 Million (Programmed)</a:t>
            </a:r>
          </a:p>
          <a:p>
            <a:r>
              <a:rPr lang="en-US" sz="1400" dirty="0">
                <a:cs typeface="Arial" panose="020B0604020202020204" pitchFamily="34" charset="0"/>
              </a:rPr>
              <a:t>2026 Grade/Pave/Signs</a:t>
            </a:r>
          </a:p>
          <a:p>
            <a:r>
              <a:rPr lang="en-US" sz="1400" dirty="0">
                <a:cs typeface="Arial" panose="020B0604020202020204" pitchFamily="34" charset="0"/>
              </a:rPr>
              <a:t>$15.7 Million (Programmed)</a:t>
            </a:r>
          </a:p>
          <a:p>
            <a:endParaRPr lang="en-US" sz="1400" dirty="0">
              <a:cs typeface="Arial" panose="020B0604020202020204" pitchFamily="34" charset="0"/>
            </a:endParaRPr>
          </a:p>
          <a:p>
            <a:r>
              <a:rPr lang="en-US" sz="1400" b="1" dirty="0">
                <a:cs typeface="Arial" panose="020B0604020202020204" pitchFamily="34" charset="0"/>
              </a:rPr>
              <a:t>US 6 to Tama</a:t>
            </a:r>
          </a:p>
          <a:p>
            <a:r>
              <a:rPr lang="en-US" sz="1400" dirty="0">
                <a:cs typeface="Arial" panose="020B0604020202020204" pitchFamily="34" charset="0"/>
              </a:rPr>
              <a:t>2024 ROW/Grade/Pave</a:t>
            </a:r>
          </a:p>
          <a:p>
            <a:r>
              <a:rPr lang="en-US" sz="1400" dirty="0">
                <a:cs typeface="Arial" panose="020B0604020202020204" pitchFamily="34" charset="0"/>
              </a:rPr>
              <a:t>$26.6 Million (Awarded)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FCE2BF-2AF9-F8C5-407D-30016AA6B2F6}"/>
              </a:ext>
            </a:extLst>
          </p:cNvPr>
          <p:cNvGrpSpPr/>
          <p:nvPr/>
        </p:nvGrpSpPr>
        <p:grpSpPr>
          <a:xfrm>
            <a:off x="770558" y="0"/>
            <a:ext cx="244954" cy="1094750"/>
            <a:chOff x="770558" y="0"/>
            <a:chExt cx="168795" cy="75438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1F98FF10-A6CB-49C1-BDDF-E0FD6E9F13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854955" y="0"/>
              <a:ext cx="0" cy="75438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586EC07-AFE8-01E8-972B-4FC6481F57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770558" y="0"/>
              <a:ext cx="0" cy="75438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AA1F1D5-DEF2-53BE-B69C-0AE3B8BC42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939353" y="0"/>
              <a:ext cx="0" cy="75438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3251883D-8093-7D23-FBB7-9A00F1C3AF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382858" y="3789119"/>
            <a:ext cx="661793" cy="4869295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4925E80-E18E-FB71-8D71-451F66BE8695}"/>
              </a:ext>
            </a:extLst>
          </p:cNvPr>
          <p:cNvGrpSpPr>
            <a:grpSpLocks noChangeAspect="1"/>
          </p:cNvGrpSpPr>
          <p:nvPr/>
        </p:nvGrpSpPr>
        <p:grpSpPr>
          <a:xfrm>
            <a:off x="3775433" y="1372739"/>
            <a:ext cx="4432999" cy="4109228"/>
            <a:chOff x="2783632" y="183841"/>
            <a:chExt cx="6264696" cy="580714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CDF8453-380E-6B02-71D8-10087851D8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926" t="20795" r="31560" b="6449"/>
            <a:stretch/>
          </p:blipFill>
          <p:spPr>
            <a:xfrm>
              <a:off x="2783632" y="183841"/>
              <a:ext cx="6264696" cy="5807144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369963E-C962-CFE4-D78C-25550F328CD2}"/>
                    </a:ext>
                  </a:extLst>
                </p14:cNvPr>
                <p14:cNvContentPartPr/>
                <p14:nvPr/>
              </p14:nvContentPartPr>
              <p14:xfrm>
                <a:off x="6583405" y="5012555"/>
                <a:ext cx="360" cy="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2BB19F7-CFC6-42E0-8CB5-22F297C6981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493405" y="4832555"/>
                  <a:ext cx="18000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08D7DC7-B305-332F-FBEA-2BA6F330C1AE}"/>
                    </a:ext>
                  </a:extLst>
                </p14:cNvPr>
                <p14:cNvContentPartPr/>
                <p14:nvPr/>
              </p14:nvContentPartPr>
              <p14:xfrm>
                <a:off x="6593845" y="3733835"/>
                <a:ext cx="360" cy="11178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D817497-CED2-42FD-949C-10A46EACC50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503845" y="3553835"/>
                  <a:ext cx="180000" cy="147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BBA3C99-7858-8624-90A4-7AAABF506E56}"/>
                    </a:ext>
                  </a:extLst>
                </p14:cNvPr>
                <p14:cNvContentPartPr/>
                <p14:nvPr/>
              </p14:nvContentPartPr>
              <p14:xfrm>
                <a:off x="6530228" y="2344081"/>
                <a:ext cx="64697" cy="829234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9F067FF-9A39-45D7-AE20-43DDCB4BA6F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439869" y="2163969"/>
                  <a:ext cx="245053" cy="1189097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11A9AAB-330C-D479-4BB5-1B2D8B29EA4C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6381381" y="2745148"/>
              <a:ext cx="437646" cy="7133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11A9AAB-330C-D479-4BB5-1B2D8B29EA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327439" y="2638153"/>
                <a:ext cx="545170" cy="2207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4067A0A-3EB5-1256-6F9D-454C5388F4C7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6844236" y="1852137"/>
              <a:ext cx="48656" cy="727288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4067A0A-3EB5-1256-6F9D-454C5388F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754132" y="1672204"/>
                <a:ext cx="228503" cy="1086794"/>
              </a:xfrm>
              <a:prstGeom prst="rect">
                <a:avLst/>
              </a:prstGeom>
            </p:spPr>
          </p:pic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CA17B83-4E9C-486F-3C10-16E719189478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119248" y="2159294"/>
            <a:ext cx="4724988" cy="56487"/>
          </a:xfrm>
          <a:prstGeom prst="line">
            <a:avLst/>
          </a:prstGeom>
          <a:ln w="3810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965B475-0097-6F77-D638-F5628F196280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717417" y="2840645"/>
            <a:ext cx="3555196" cy="520842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5281458-3594-F1DE-485F-9A258A1B7302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961903" y="3657140"/>
            <a:ext cx="4487571" cy="482481"/>
          </a:xfrm>
          <a:prstGeom prst="line">
            <a:avLst/>
          </a:prstGeom>
          <a:ln w="38100" cap="flat" cmpd="sng" algn="ctr">
            <a:solidFill>
              <a:srgbClr val="00FF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E667969-9C09-A863-E7C9-E3E322EDD6AC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422321" y="4575410"/>
            <a:ext cx="4041892" cy="724177"/>
          </a:xfrm>
          <a:prstGeom prst="line">
            <a:avLst/>
          </a:prstGeom>
          <a:ln w="38100" cap="flat" cmpd="sng" algn="ctr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135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607B8C44-1F87-C94A-B5B3-DE7AF14710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" y="1757390"/>
            <a:ext cx="6995160" cy="4526280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444817" y="711049"/>
            <a:ext cx="6331713" cy="904106"/>
          </a:xfrm>
          <a:prstGeom prst="rect">
            <a:avLst/>
          </a:prstGeom>
        </p:spPr>
        <p:txBody>
          <a:bodyPr numCol="2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cs typeface="Arial" panose="020B0604020202020204" pitchFamily="34" charset="0"/>
              </a:rPr>
              <a:t>I-35/80/235 Southwest </a:t>
            </a:r>
            <a:r>
              <a:rPr lang="en-US" dirty="0">
                <a:cs typeface="Arial" panose="020B0604020202020204" pitchFamily="34" charset="0"/>
              </a:rPr>
              <a:t>Reconstruction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cs typeface="Arial" panose="020B0604020202020204" pitchFamily="34" charset="0"/>
              </a:rPr>
              <a:t>$ 115.8 Million (Programmed)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cs typeface="Arial" panose="020B0604020202020204" pitchFamily="34" charset="0"/>
              </a:rPr>
              <a:t>2026 - 2029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4380" y="1066636"/>
            <a:ext cx="2451336" cy="430667"/>
          </a:xfrm>
        </p:spPr>
        <p:txBody>
          <a:bodyPr lIns="0" rIns="0" anchor="b"/>
          <a:lstStyle/>
          <a:p>
            <a:r>
              <a:rPr lang="en-US" dirty="0"/>
              <a:t>Upcoming Projects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754380" y="1501445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990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0A21900B-5D9F-B990-4C69-FA832E858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0" y="1184797"/>
            <a:ext cx="7315200" cy="4255958"/>
          </a:xfrm>
          <a:prstGeom prst="rect">
            <a:avLst/>
          </a:prstGeom>
        </p:spPr>
      </p:pic>
      <p:sp>
        <p:nvSpPr>
          <p:cNvPr id="42" name="Content Placeholder 9">
            <a:extLst>
              <a:ext uri="{FF2B5EF4-FFF2-40B4-BE49-F238E27FC236}">
                <a16:creationId xmlns:a16="http://schemas.microsoft.com/office/drawing/2014/main" id="{C658A839-1755-2254-BB7B-8E15087BF10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91458" y="1587966"/>
            <a:ext cx="4936331" cy="1343109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b="1" spc="150" dirty="0">
                <a:latin typeface="Calibri" panose="020F0502020204030204" pitchFamily="34" charset="0"/>
                <a:cs typeface="Calibri" panose="020F0502020204030204" pitchFamily="34" charset="0"/>
              </a:rPr>
              <a:t>ALLISON SMYTH</a:t>
            </a:r>
          </a:p>
          <a:p>
            <a:pPr marL="0" indent="0">
              <a:buNone/>
            </a:pPr>
            <a:r>
              <a:rPr lang="en-US" spc="0" dirty="0">
                <a:latin typeface="Calibri" panose="020F0502020204030204" pitchFamily="34" charset="0"/>
                <a:cs typeface="Calibri" panose="020F0502020204030204" pitchFamily="34" charset="0"/>
              </a:rPr>
              <a:t>District Engineer</a:t>
            </a:r>
          </a:p>
        </p:txBody>
      </p:sp>
    </p:spTree>
    <p:extLst>
      <p:ext uri="{BB962C8B-B14F-4D97-AF65-F5344CB8AC3E}">
        <p14:creationId xmlns:p14="http://schemas.microsoft.com/office/powerpoint/2010/main" val="1330442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6454" y="2197138"/>
            <a:ext cx="6212635" cy="3493543"/>
          </a:xfrm>
          <a:prstGeom prst="rect">
            <a:avLst/>
          </a:prstGeom>
        </p:spPr>
        <p:txBody>
          <a:bodyPr numCol="2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cs typeface="Arial" panose="020B0604020202020204" pitchFamily="34" charset="0"/>
              </a:rPr>
              <a:t>US 69 &amp; Maury Street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cs typeface="Arial" panose="020B0604020202020204" pitchFamily="34" charset="0"/>
              </a:rPr>
              <a:t>2027 Intersection Reconstruction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cs typeface="Arial" panose="020B0604020202020204" pitchFamily="34" charset="0"/>
              </a:rPr>
              <a:t>Road  $3.2 Million (Programmed)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cs typeface="Arial" panose="020B0604020202020204" pitchFamily="34" charset="0"/>
              </a:rPr>
              <a:t>US 69 Des Moines River Bridge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cs typeface="Arial" panose="020B0604020202020204" pitchFamily="34" charset="0"/>
              </a:rPr>
              <a:t>2029 Bridge Replacement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cs typeface="Arial" panose="020B0604020202020204" pitchFamily="34" charset="0"/>
              </a:rPr>
              <a:t>Bridge $23 Million (Programmed)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cs typeface="Arial" panose="020B0604020202020204" pitchFamily="34" charset="0"/>
              </a:rPr>
              <a:t>US 69 Railroad Viaduct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cs typeface="Arial" panose="020B0604020202020204" pitchFamily="34" charset="0"/>
              </a:rPr>
              <a:t>2030 Bridge Replacement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cs typeface="Arial" panose="020B0604020202020204" pitchFamily="34" charset="0"/>
              </a:rPr>
              <a:t>Bridge $52 Million (Programmed)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4380" y="1066636"/>
            <a:ext cx="2451336" cy="430667"/>
          </a:xfrm>
        </p:spPr>
        <p:txBody>
          <a:bodyPr lIns="0" rIns="0" anchor="b"/>
          <a:lstStyle/>
          <a:p>
            <a:r>
              <a:rPr lang="en-US" dirty="0"/>
              <a:t>Upcoming Projects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754380" y="1501445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pic>
        <p:nvPicPr>
          <p:cNvPr id="5" name="Picture 4" descr="A picture containing timeline&#10;&#10;AI-generated content may be incorrect.">
            <a:extLst>
              <a:ext uri="{FF2B5EF4-FFF2-40B4-BE49-F238E27FC236}">
                <a16:creationId xmlns:a16="http://schemas.microsoft.com/office/drawing/2014/main" id="{99834FE8-4A4E-2EBC-AB31-1E4880789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577" y="642025"/>
            <a:ext cx="4180785" cy="528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576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3015B8A-E089-6AD5-DF58-B83BBF5502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49229" y="820267"/>
            <a:ext cx="3244404" cy="430667"/>
          </a:xfrm>
        </p:spPr>
        <p:txBody>
          <a:bodyPr/>
          <a:lstStyle/>
          <a:p>
            <a:r>
              <a:rPr lang="en-US" sz="2400" dirty="0"/>
              <a:t>Upcoming Projects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A45C8-9983-35E6-92FD-150E62A43D77}"/>
              </a:ext>
            </a:extLst>
          </p:cNvPr>
          <p:cNvSpPr txBox="1"/>
          <p:nvPr/>
        </p:nvSpPr>
        <p:spPr bwMode="auto">
          <a:xfrm>
            <a:off x="730469" y="1305341"/>
            <a:ext cx="3425480" cy="424731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1600" dirty="0"/>
              <a:t>I-35 Ankeny to Ames Capacity Improvements</a:t>
            </a:r>
          </a:p>
          <a:p>
            <a:endParaRPr lang="en-US" sz="1400" dirty="0"/>
          </a:p>
          <a:p>
            <a:r>
              <a:rPr lang="en-US" sz="1400" b="1" dirty="0">
                <a:cs typeface="Arial" panose="020B0604020202020204" pitchFamily="34" charset="0"/>
              </a:rPr>
              <a:t>E-57 to North of US 30</a:t>
            </a:r>
          </a:p>
          <a:p>
            <a:r>
              <a:rPr lang="en-US" sz="1400" dirty="0">
                <a:cs typeface="Arial" panose="020B0604020202020204" pitchFamily="34" charset="0"/>
              </a:rPr>
              <a:t>2027 ROW</a:t>
            </a:r>
          </a:p>
          <a:p>
            <a:r>
              <a:rPr lang="en-US" sz="1400" dirty="0">
                <a:cs typeface="Arial" panose="020B0604020202020204" pitchFamily="34" charset="0"/>
              </a:rPr>
              <a:t>     $6.9 Million (Programmed)</a:t>
            </a:r>
          </a:p>
          <a:p>
            <a:r>
              <a:rPr lang="en-US" sz="1400" dirty="0">
                <a:cs typeface="Arial" panose="020B0604020202020204" pitchFamily="34" charset="0"/>
              </a:rPr>
              <a:t>2028 Grade/Pave/Signs</a:t>
            </a:r>
          </a:p>
          <a:p>
            <a:r>
              <a:rPr lang="en-US" sz="1400" dirty="0">
                <a:cs typeface="Arial" panose="020B0604020202020204" pitchFamily="34" charset="0"/>
              </a:rPr>
              <a:t>     $ 11.6 Million (Programmed)</a:t>
            </a:r>
          </a:p>
          <a:p>
            <a:r>
              <a:rPr lang="en-US" sz="1400" dirty="0">
                <a:cs typeface="Arial" panose="020B0604020202020204" pitchFamily="34" charset="0"/>
              </a:rPr>
              <a:t>2029 Grade/Pave/Bridge </a:t>
            </a:r>
          </a:p>
          <a:p>
            <a:r>
              <a:rPr lang="en-US" sz="1400" dirty="0">
                <a:cs typeface="Arial" panose="020B0604020202020204" pitchFamily="34" charset="0"/>
              </a:rPr>
              <a:t>     $31.9 Million (Programmed)</a:t>
            </a:r>
          </a:p>
          <a:p>
            <a:endParaRPr lang="en-US" sz="1400" dirty="0">
              <a:cs typeface="Arial" panose="020B0604020202020204" pitchFamily="34" charset="0"/>
            </a:endParaRPr>
          </a:p>
          <a:p>
            <a:endParaRPr lang="en-US" sz="1400" dirty="0">
              <a:cs typeface="Arial" panose="020B0604020202020204" pitchFamily="34" charset="0"/>
            </a:endParaRPr>
          </a:p>
          <a:p>
            <a:r>
              <a:rPr lang="en-US" sz="1400" b="1" dirty="0">
                <a:cs typeface="Arial" panose="020B0604020202020204" pitchFamily="34" charset="0"/>
              </a:rPr>
              <a:t>Huxley to E-57 (Unprogrammed)</a:t>
            </a:r>
          </a:p>
          <a:p>
            <a:endParaRPr lang="en-US" sz="1400" dirty="0">
              <a:cs typeface="Arial" panose="020B0604020202020204" pitchFamily="34" charset="0"/>
            </a:endParaRPr>
          </a:p>
          <a:p>
            <a:endParaRPr lang="en-US" sz="1400" dirty="0">
              <a:cs typeface="Arial" panose="020B0604020202020204" pitchFamily="34" charset="0"/>
            </a:endParaRPr>
          </a:p>
          <a:p>
            <a:r>
              <a:rPr lang="en-US" sz="1400" b="1" dirty="0">
                <a:cs typeface="Arial" panose="020B0604020202020204" pitchFamily="34" charset="0"/>
              </a:rPr>
              <a:t>Ankeny to Huxley </a:t>
            </a:r>
          </a:p>
          <a:p>
            <a:r>
              <a:rPr lang="en-US" sz="1400" dirty="0">
                <a:cs typeface="Arial" panose="020B0604020202020204" pitchFamily="34" charset="0"/>
              </a:rPr>
              <a:t>$ 156.3 Million (Awarded)</a:t>
            </a:r>
          </a:p>
          <a:p>
            <a:r>
              <a:rPr lang="en-US" sz="1400" dirty="0">
                <a:cs typeface="Arial" panose="020B0604020202020204" pitchFamily="34" charset="0"/>
              </a:rPr>
              <a:t>$     1.2 Million (Programmed)</a:t>
            </a:r>
          </a:p>
          <a:p>
            <a:r>
              <a:rPr lang="en-US" sz="1400" dirty="0">
                <a:cs typeface="Arial" panose="020B0604020202020204" pitchFamily="34" charset="0"/>
              </a:rPr>
              <a:t>2023-2027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FCE2BF-2AF9-F8C5-407D-30016AA6B2F6}"/>
              </a:ext>
            </a:extLst>
          </p:cNvPr>
          <p:cNvGrpSpPr/>
          <p:nvPr/>
        </p:nvGrpSpPr>
        <p:grpSpPr>
          <a:xfrm>
            <a:off x="770558" y="0"/>
            <a:ext cx="244954" cy="1094750"/>
            <a:chOff x="770558" y="0"/>
            <a:chExt cx="168795" cy="75438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1F98FF10-A6CB-49C1-BDDF-E0FD6E9F13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854955" y="0"/>
              <a:ext cx="0" cy="75438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586EC07-AFE8-01E8-972B-4FC6481F57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770558" y="0"/>
              <a:ext cx="0" cy="75438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AA1F1D5-DEF2-53BE-B69C-0AE3B8BC42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939353" y="0"/>
              <a:ext cx="0" cy="75438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3251883D-8093-7D23-FBB7-9A00F1C3AF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382858" y="3789119"/>
            <a:ext cx="661793" cy="4869295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pic>
        <p:nvPicPr>
          <p:cNvPr id="16" name="Picture 15" descr="Diagram&#10;&#10;AI-generated content may be incorrect.">
            <a:extLst>
              <a:ext uri="{FF2B5EF4-FFF2-40B4-BE49-F238E27FC236}">
                <a16:creationId xmlns:a16="http://schemas.microsoft.com/office/drawing/2014/main" id="{C4790A00-7ED4-EFC3-45DE-C48770DA50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368" y="748365"/>
            <a:ext cx="3814771" cy="589286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499426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290208" y="632166"/>
            <a:ext cx="2615013" cy="904106"/>
          </a:xfrm>
          <a:prstGeom prst="rect">
            <a:avLst/>
          </a:prstGeom>
        </p:spPr>
        <p:txBody>
          <a:bodyPr numCol="1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cs typeface="Arial" panose="020B0604020202020204" pitchFamily="34" charset="0"/>
              </a:rPr>
              <a:t>US 30/ 610</a:t>
            </a:r>
            <a:r>
              <a:rPr lang="en-US" sz="1600" b="1" baseline="30000" dirty="0">
                <a:cs typeface="Arial" panose="020B0604020202020204" pitchFamily="34" charset="0"/>
              </a:rPr>
              <a:t>th</a:t>
            </a:r>
            <a:r>
              <a:rPr lang="en-US" sz="1600" b="1" dirty="0">
                <a:cs typeface="Arial" panose="020B0604020202020204" pitchFamily="34" charset="0"/>
              </a:rPr>
              <a:t> Ave in Nevada</a:t>
            </a:r>
          </a:p>
          <a:p>
            <a:pPr marL="0" indent="0">
              <a:spcBef>
                <a:spcPts val="0"/>
              </a:spcBef>
              <a:buNone/>
              <a:tabLst>
                <a:tab pos="2854325" algn="l"/>
              </a:tabLst>
            </a:pPr>
            <a:r>
              <a:rPr lang="en-US" sz="1600" dirty="0">
                <a:cs typeface="Arial" panose="020B0604020202020204" pitchFamily="34" charset="0"/>
              </a:rPr>
              <a:t>New Interchange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600" dirty="0">
              <a:cs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4380" y="1066636"/>
            <a:ext cx="2451336" cy="430667"/>
          </a:xfrm>
        </p:spPr>
        <p:txBody>
          <a:bodyPr lIns="0" rIns="0" anchor="b"/>
          <a:lstStyle/>
          <a:p>
            <a:r>
              <a:rPr lang="en-US" dirty="0"/>
              <a:t>Upcoming Projects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754380" y="1501445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3" name="Content Placeholder 13">
            <a:extLst>
              <a:ext uri="{FF2B5EF4-FFF2-40B4-BE49-F238E27FC236}">
                <a16:creationId xmlns:a16="http://schemas.microsoft.com/office/drawing/2014/main" id="{EF90039B-1B6F-F5EA-B130-D5F13C9591A5}"/>
              </a:ext>
            </a:extLst>
          </p:cNvPr>
          <p:cNvSpPr txBox="1">
            <a:spLocks/>
          </p:cNvSpPr>
          <p:nvPr/>
        </p:nvSpPr>
        <p:spPr>
          <a:xfrm>
            <a:off x="4845465" y="632165"/>
            <a:ext cx="3982341" cy="1144383"/>
          </a:xfrm>
          <a:prstGeom prst="rect">
            <a:avLst/>
          </a:prstGeom>
        </p:spPr>
        <p:txBody>
          <a:bodyPr numCol="1">
            <a:noAutofit/>
          </a:bodyPr>
          <a:lstStyle>
            <a:lvl1pPr marL="214308" indent="-214308" algn="l" defTabSz="685783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 spc="38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27424" indent="-169065" algn="l" defTabSz="685783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01251" indent="-173827" algn="l" defTabSz="685783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cs typeface="Arial" panose="020B0604020202020204" pitchFamily="34" charset="0"/>
              </a:rPr>
              <a:t>2027/2028 ROW/Signs $10.1 Million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cs typeface="Arial" panose="020B0604020202020204" pitchFamily="34" charset="0"/>
              </a:rPr>
              <a:t>2029 Grade/Pave/Bridge $11 Million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cs typeface="Arial" panose="020B0604020202020204" pitchFamily="34" charset="0"/>
              </a:rPr>
              <a:t>2030 Pave/Signs/Lighting $10.4 Million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cs typeface="Arial" panose="020B0604020202020204" pitchFamily="34" charset="0"/>
              </a:rPr>
              <a:t>(Programmed)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3A1D82F-3344-6499-2877-D5FEB747D0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543" y="2154080"/>
            <a:ext cx="8321040" cy="348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194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D7C1CB00-92E0-5054-0512-3D821191EC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1549449"/>
            <a:ext cx="7772400" cy="4751313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734653" y="640713"/>
            <a:ext cx="6041877" cy="904106"/>
          </a:xfrm>
          <a:prstGeom prst="rect">
            <a:avLst/>
          </a:prstGeom>
        </p:spPr>
        <p:txBody>
          <a:bodyPr numCol="2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cs typeface="Arial" panose="020B0604020202020204" pitchFamily="34" charset="0"/>
              </a:rPr>
              <a:t>Webster IA 175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cs typeface="Arial" panose="020B0604020202020204" pitchFamily="34" charset="0"/>
              </a:rPr>
              <a:t>Des Moines River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cs typeface="Arial" panose="020B0604020202020204" pitchFamily="34" charset="0"/>
              </a:rPr>
              <a:t>Bridge Replacement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cs typeface="Arial" panose="020B0604020202020204" pitchFamily="34" charset="0"/>
              </a:rPr>
              <a:t>2028  $ 13.8 Million (Programmed)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4380" y="1066636"/>
            <a:ext cx="2451336" cy="430667"/>
          </a:xfrm>
        </p:spPr>
        <p:txBody>
          <a:bodyPr lIns="0" rIns="0" anchor="b"/>
          <a:lstStyle/>
          <a:p>
            <a:r>
              <a:rPr lang="en-US" dirty="0"/>
              <a:t>Upcoming Projects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754380" y="1501445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8249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590726" y="619439"/>
            <a:ext cx="2615013" cy="904106"/>
          </a:xfrm>
          <a:prstGeom prst="rect">
            <a:avLst/>
          </a:prstGeom>
        </p:spPr>
        <p:txBody>
          <a:bodyPr numCol="1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cs typeface="Arial" panose="020B0604020202020204" pitchFamily="34" charset="0"/>
              </a:rPr>
              <a:t>I-80 at US 63 in Poweshiek County</a:t>
            </a:r>
          </a:p>
          <a:p>
            <a:pPr marL="0" indent="0">
              <a:spcBef>
                <a:spcPts val="0"/>
              </a:spcBef>
              <a:buNone/>
              <a:tabLst>
                <a:tab pos="2854325" algn="l"/>
              </a:tabLst>
            </a:pPr>
            <a:r>
              <a:rPr lang="en-US" sz="1600" dirty="0">
                <a:cs typeface="Arial" panose="020B0604020202020204" pitchFamily="34" charset="0"/>
              </a:rPr>
              <a:t>Interchange Reconstruction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600" dirty="0">
              <a:cs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4380" y="1066636"/>
            <a:ext cx="2451336" cy="430667"/>
          </a:xfrm>
        </p:spPr>
        <p:txBody>
          <a:bodyPr lIns="0" rIns="0" anchor="b"/>
          <a:lstStyle/>
          <a:p>
            <a:r>
              <a:rPr lang="en-US" dirty="0"/>
              <a:t>Upcoming Projects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754380" y="1501445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3" name="Content Placeholder 13">
            <a:extLst>
              <a:ext uri="{FF2B5EF4-FFF2-40B4-BE49-F238E27FC236}">
                <a16:creationId xmlns:a16="http://schemas.microsoft.com/office/drawing/2014/main" id="{EF90039B-1B6F-F5EA-B130-D5F13C9591A5}"/>
              </a:ext>
            </a:extLst>
          </p:cNvPr>
          <p:cNvSpPr txBox="1">
            <a:spLocks/>
          </p:cNvSpPr>
          <p:nvPr/>
        </p:nvSpPr>
        <p:spPr>
          <a:xfrm>
            <a:off x="5245768" y="632166"/>
            <a:ext cx="3582038" cy="1292428"/>
          </a:xfrm>
          <a:prstGeom prst="rect">
            <a:avLst/>
          </a:prstGeom>
        </p:spPr>
        <p:txBody>
          <a:bodyPr numCol="1">
            <a:noAutofit/>
          </a:bodyPr>
          <a:lstStyle>
            <a:lvl1pPr marL="214308" indent="-214308" algn="l" defTabSz="685783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 spc="38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27424" indent="-169065" algn="l" defTabSz="685783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01251" indent="-173827" algn="l" defTabSz="685783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2029 ROW $700,000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2029 New Bridge $14 Million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kumimoji="0" lang="en-US" sz="1600" b="0" i="0" u="none" strike="noStrike" kern="1200" cap="none" spc="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2030 New Bridge $14 Million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kumimoji="0" lang="en-US" sz="1600" b="0" i="0" u="none" strike="noStrike" kern="1200" cap="none" spc="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(Programmed)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38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38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4EEFF7-050E-1554-6EE0-FCE9EBFA8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11" y="2834255"/>
            <a:ext cx="7973008" cy="21548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0D3F3E-48B3-E4F4-78F6-442C85014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423" y="3742343"/>
            <a:ext cx="338690" cy="3386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1E8760-1680-7644-C2D7-1B43C493DD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6404" y="3063303"/>
            <a:ext cx="305596" cy="30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23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290208" y="632166"/>
            <a:ext cx="2615013" cy="904106"/>
          </a:xfrm>
          <a:prstGeom prst="rect">
            <a:avLst/>
          </a:prstGeom>
        </p:spPr>
        <p:txBody>
          <a:bodyPr numCol="1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cs typeface="Arial" panose="020B0604020202020204" pitchFamily="34" charset="0"/>
              </a:rPr>
              <a:t>I-80 at IA 21 in Poweshiek County</a:t>
            </a:r>
          </a:p>
          <a:p>
            <a:pPr marL="0" indent="0">
              <a:spcBef>
                <a:spcPts val="0"/>
              </a:spcBef>
              <a:buNone/>
              <a:tabLst>
                <a:tab pos="2854325" algn="l"/>
              </a:tabLst>
            </a:pPr>
            <a:r>
              <a:rPr lang="en-US" sz="1600" dirty="0">
                <a:cs typeface="Arial" panose="020B0604020202020204" pitchFamily="34" charset="0"/>
              </a:rPr>
              <a:t>Interchange Reconstruction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600" dirty="0">
              <a:cs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4380" y="1066636"/>
            <a:ext cx="2451336" cy="430667"/>
          </a:xfrm>
        </p:spPr>
        <p:txBody>
          <a:bodyPr lIns="0" rIns="0" anchor="b"/>
          <a:lstStyle/>
          <a:p>
            <a:r>
              <a:rPr lang="en-US" dirty="0"/>
              <a:t>Upcoming Projects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754380" y="1501445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3" name="Content Placeholder 13">
            <a:extLst>
              <a:ext uri="{FF2B5EF4-FFF2-40B4-BE49-F238E27FC236}">
                <a16:creationId xmlns:a16="http://schemas.microsoft.com/office/drawing/2014/main" id="{EF90039B-1B6F-F5EA-B130-D5F13C9591A5}"/>
              </a:ext>
            </a:extLst>
          </p:cNvPr>
          <p:cNvSpPr txBox="1">
            <a:spLocks/>
          </p:cNvSpPr>
          <p:nvPr/>
        </p:nvSpPr>
        <p:spPr>
          <a:xfrm>
            <a:off x="4845465" y="632166"/>
            <a:ext cx="3982341" cy="1292428"/>
          </a:xfrm>
          <a:prstGeom prst="rect">
            <a:avLst/>
          </a:prstGeom>
        </p:spPr>
        <p:txBody>
          <a:bodyPr numCol="1">
            <a:noAutofit/>
          </a:bodyPr>
          <a:lstStyle>
            <a:lvl1pPr marL="214308" indent="-214308" algn="l" defTabSz="685783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 spc="38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27424" indent="-169065" algn="l" defTabSz="685783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01251" indent="-173827" algn="l" defTabSz="685783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2026 Grade/Pave/Bridge $18.6 Million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2027 Signs/Lighting $0.4 Million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2028 Grade/Pave/Bridge $20.4 Million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kumimoji="0" lang="en-US" sz="1600" b="0" i="0" u="none" strike="noStrike" kern="1200" cap="none" spc="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(Programmed)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38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 descr="Chart&#10;&#10;AI-generated content may be incorrect.">
            <a:extLst>
              <a:ext uri="{FF2B5EF4-FFF2-40B4-BE49-F238E27FC236}">
                <a16:creationId xmlns:a16="http://schemas.microsoft.com/office/drawing/2014/main" id="{2D83C6A9-09C2-F1B4-ABC1-A1AF66293E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970" y="1924593"/>
            <a:ext cx="8031228" cy="373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5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387066" y="619439"/>
            <a:ext cx="2818674" cy="904106"/>
          </a:xfrm>
          <a:prstGeom prst="rect">
            <a:avLst/>
          </a:prstGeom>
        </p:spPr>
        <p:txBody>
          <a:bodyPr numCol="1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cs typeface="Arial" panose="020B0604020202020204" pitchFamily="34" charset="0"/>
              </a:rPr>
              <a:t>US 69 in Polk/Story County</a:t>
            </a:r>
          </a:p>
          <a:p>
            <a:pPr marL="0" indent="0">
              <a:spcBef>
                <a:spcPts val="0"/>
              </a:spcBef>
              <a:buNone/>
              <a:tabLst>
                <a:tab pos="2854325" algn="l"/>
              </a:tabLst>
            </a:pPr>
            <a:r>
              <a:rPr lang="en-US" sz="1600" dirty="0">
                <a:cs typeface="Arial" panose="020B0604020202020204" pitchFamily="34" charset="0"/>
              </a:rPr>
              <a:t>Roundabout Projects at </a:t>
            </a:r>
          </a:p>
          <a:p>
            <a:pPr marL="0" indent="0">
              <a:spcBef>
                <a:spcPts val="0"/>
              </a:spcBef>
              <a:buNone/>
              <a:tabLst>
                <a:tab pos="2854325" algn="l"/>
              </a:tabLst>
            </a:pPr>
            <a:r>
              <a:rPr lang="en-US" sz="1600" dirty="0">
                <a:cs typeface="Arial" panose="020B0604020202020204" pitchFamily="34" charset="0"/>
              </a:rPr>
              <a:t>NE 126</a:t>
            </a:r>
            <a:r>
              <a:rPr lang="en-US" sz="1600" baseline="30000" dirty="0">
                <a:cs typeface="Arial" panose="020B0604020202020204" pitchFamily="34" charset="0"/>
              </a:rPr>
              <a:t>th</a:t>
            </a:r>
            <a:r>
              <a:rPr lang="en-US" sz="1600" dirty="0">
                <a:cs typeface="Arial" panose="020B0604020202020204" pitchFamily="34" charset="0"/>
              </a:rPr>
              <a:t> Ave and Iowa 210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4380" y="1066636"/>
            <a:ext cx="2451336" cy="430667"/>
          </a:xfrm>
        </p:spPr>
        <p:txBody>
          <a:bodyPr lIns="0" rIns="0" anchor="b"/>
          <a:lstStyle/>
          <a:p>
            <a:r>
              <a:rPr lang="en-US" dirty="0"/>
              <a:t>Upcoming Projects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754380" y="1501445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3" name="Content Placeholder 13">
            <a:extLst>
              <a:ext uri="{FF2B5EF4-FFF2-40B4-BE49-F238E27FC236}">
                <a16:creationId xmlns:a16="http://schemas.microsoft.com/office/drawing/2014/main" id="{EF90039B-1B6F-F5EA-B130-D5F13C9591A5}"/>
              </a:ext>
            </a:extLst>
          </p:cNvPr>
          <p:cNvSpPr txBox="1">
            <a:spLocks/>
          </p:cNvSpPr>
          <p:nvPr/>
        </p:nvSpPr>
        <p:spPr>
          <a:xfrm>
            <a:off x="5245768" y="632166"/>
            <a:ext cx="3582038" cy="1292428"/>
          </a:xfrm>
          <a:prstGeom prst="rect">
            <a:avLst/>
          </a:prstGeom>
        </p:spPr>
        <p:txBody>
          <a:bodyPr numCol="1">
            <a:noAutofit/>
          </a:bodyPr>
          <a:lstStyle>
            <a:lvl1pPr marL="214308" indent="-214308" algn="l" defTabSz="685783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 spc="38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27424" indent="-169065" algn="l" defTabSz="685783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01251" indent="-173827" algn="l" defTabSz="685783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2027 Paving $2.1 Million (Polk)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2028 Paving $2.2 Million (Story)</a:t>
            </a:r>
            <a:endParaRPr kumimoji="0" lang="en-US" sz="1600" b="0" i="0" u="none" strike="noStrike" kern="1200" cap="none" spc="38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kumimoji="0" lang="en-US" sz="1600" b="0" i="0" u="none" strike="noStrike" kern="1200" cap="none" spc="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lang="en-US" sz="1600" dirty="0" err="1">
                <a:solidFill>
                  <a:prstClr val="black"/>
                </a:solidFill>
                <a:cs typeface="Arial" panose="020B0604020202020204" pitchFamily="34" charset="0"/>
              </a:rPr>
              <a:t>Unp</a:t>
            </a:r>
            <a:r>
              <a:rPr kumimoji="0" lang="en-US" sz="1600" b="0" i="0" u="none" strike="noStrike" kern="1200" cap="none" spc="38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rogrammed</a:t>
            </a:r>
            <a:r>
              <a:rPr kumimoji="0" lang="en-US" sz="1600" b="0" i="0" u="none" strike="noStrike" kern="1200" cap="none" spc="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38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map&#10;&#10;AI-generated content may be incorrect.">
            <a:extLst>
              <a:ext uri="{FF2B5EF4-FFF2-40B4-BE49-F238E27FC236}">
                <a16:creationId xmlns:a16="http://schemas.microsoft.com/office/drawing/2014/main" id="{3D175C15-B4D6-6A29-265F-EE41C1BB2A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23" y="1523545"/>
            <a:ext cx="7938240" cy="505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0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387066" y="619439"/>
            <a:ext cx="2818674" cy="904106"/>
          </a:xfrm>
          <a:prstGeom prst="rect">
            <a:avLst/>
          </a:prstGeom>
        </p:spPr>
        <p:txBody>
          <a:bodyPr numCol="1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cs typeface="Arial" panose="020B0604020202020204" pitchFamily="34" charset="0"/>
              </a:rPr>
              <a:t>US 69 in Huxley</a:t>
            </a:r>
          </a:p>
          <a:p>
            <a:pPr marL="0" indent="0">
              <a:spcBef>
                <a:spcPts val="0"/>
              </a:spcBef>
              <a:buNone/>
              <a:tabLst>
                <a:tab pos="2854325" algn="l"/>
              </a:tabLst>
            </a:pPr>
            <a:r>
              <a:rPr lang="en-US" sz="1600" dirty="0">
                <a:cs typeface="Arial" panose="020B0604020202020204" pitchFamily="34" charset="0"/>
              </a:rPr>
              <a:t>Roundabout Project at </a:t>
            </a:r>
            <a:r>
              <a:rPr lang="en-US" sz="1600" dirty="0" err="1">
                <a:cs typeface="Arial" panose="020B0604020202020204" pitchFamily="34" charset="0"/>
              </a:rPr>
              <a:t>Ia</a:t>
            </a:r>
            <a:r>
              <a:rPr lang="en-US" sz="1600" dirty="0">
                <a:cs typeface="Arial" panose="020B0604020202020204" pitchFamily="34" charset="0"/>
              </a:rPr>
              <a:t> 210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754380" y="1501445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3" name="Content Placeholder 13">
            <a:extLst>
              <a:ext uri="{FF2B5EF4-FFF2-40B4-BE49-F238E27FC236}">
                <a16:creationId xmlns:a16="http://schemas.microsoft.com/office/drawing/2014/main" id="{EF90039B-1B6F-F5EA-B130-D5F13C9591A5}"/>
              </a:ext>
            </a:extLst>
          </p:cNvPr>
          <p:cNvSpPr txBox="1">
            <a:spLocks/>
          </p:cNvSpPr>
          <p:nvPr/>
        </p:nvSpPr>
        <p:spPr>
          <a:xfrm>
            <a:off x="5245768" y="632166"/>
            <a:ext cx="3582038" cy="1292428"/>
          </a:xfrm>
          <a:prstGeom prst="rect">
            <a:avLst/>
          </a:prstGeom>
        </p:spPr>
        <p:txBody>
          <a:bodyPr numCol="1">
            <a:noAutofit/>
          </a:bodyPr>
          <a:lstStyle>
            <a:lvl1pPr marL="214308" indent="-214308" algn="l" defTabSz="685783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 spc="38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27424" indent="-169065" algn="l" defTabSz="685783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01251" indent="-173827" algn="l" defTabSz="685783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2028 Grade/Paving (</a:t>
            </a:r>
            <a:r>
              <a:rPr kumimoji="0" lang="en-US" sz="1600" b="0" i="0" u="none" strike="noStrike" kern="1200" cap="none" spc="38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Tenative</a:t>
            </a:r>
            <a:r>
              <a:rPr kumimoji="0" lang="en-US" sz="1600" b="0" i="0" u="none" strike="noStrike" kern="1200" cap="none" spc="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38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CA63CFC-E7AA-1C95-E7E8-A0C4AB97C44B}"/>
              </a:ext>
            </a:extLst>
          </p:cNvPr>
          <p:cNvSpPr txBox="1">
            <a:spLocks/>
          </p:cNvSpPr>
          <p:nvPr/>
        </p:nvSpPr>
        <p:spPr>
          <a:xfrm>
            <a:off x="754379" y="644898"/>
            <a:ext cx="7357234" cy="515307"/>
          </a:xfrm>
          <a:prstGeom prst="rect">
            <a:avLst/>
          </a:prstGeom>
        </p:spPr>
        <p:txBody>
          <a:bodyPr lIns="0" rIns="0" anchor="b"/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b="1" kern="1200" spc="38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342892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38" normalizeH="0" baseline="0" noProof="0" dirty="0">
                <a:ln>
                  <a:noFill/>
                </a:ln>
                <a:solidFill>
                  <a:srgbClr val="03617A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Safety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6DE0DA-5CAA-B3DA-EFEF-E7C53E9115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108"/>
          <a:stretch/>
        </p:blipFill>
        <p:spPr>
          <a:xfrm>
            <a:off x="124325" y="1532400"/>
            <a:ext cx="8912180" cy="495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985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387066" y="619439"/>
            <a:ext cx="2818674" cy="904106"/>
          </a:xfrm>
          <a:prstGeom prst="rect">
            <a:avLst/>
          </a:prstGeom>
        </p:spPr>
        <p:txBody>
          <a:bodyPr numCol="1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cs typeface="Arial" panose="020B0604020202020204" pitchFamily="34" charset="0"/>
              </a:rPr>
              <a:t>US 30 in Boone County</a:t>
            </a:r>
          </a:p>
          <a:p>
            <a:pPr marL="0" indent="0">
              <a:spcBef>
                <a:spcPts val="0"/>
              </a:spcBef>
              <a:buNone/>
              <a:tabLst>
                <a:tab pos="2854325" algn="l"/>
              </a:tabLst>
            </a:pPr>
            <a:r>
              <a:rPr lang="en-US" sz="1600" dirty="0">
                <a:cs typeface="Arial" panose="020B0604020202020204" pitchFamily="34" charset="0"/>
              </a:rPr>
              <a:t>Roundabout Projects at Marshall St and </a:t>
            </a:r>
            <a:r>
              <a:rPr lang="en-US" sz="1600" dirty="0" err="1">
                <a:cs typeface="Arial" panose="020B0604020202020204" pitchFamily="34" charset="0"/>
              </a:rPr>
              <a:t>Snedden</a:t>
            </a:r>
            <a:r>
              <a:rPr lang="en-US" sz="1600" dirty="0">
                <a:cs typeface="Arial" panose="020B0604020202020204" pitchFamily="34" charset="0"/>
              </a:rPr>
              <a:t> Dr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4380" y="1066636"/>
            <a:ext cx="2451336" cy="430667"/>
          </a:xfrm>
        </p:spPr>
        <p:txBody>
          <a:bodyPr lIns="0" rIns="0" anchor="b"/>
          <a:lstStyle/>
          <a:p>
            <a:r>
              <a:rPr lang="en-US" dirty="0"/>
              <a:t>Upcoming Projects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754380" y="1501445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3" name="Content Placeholder 13">
            <a:extLst>
              <a:ext uri="{FF2B5EF4-FFF2-40B4-BE49-F238E27FC236}">
                <a16:creationId xmlns:a16="http://schemas.microsoft.com/office/drawing/2014/main" id="{EF90039B-1B6F-F5EA-B130-D5F13C9591A5}"/>
              </a:ext>
            </a:extLst>
          </p:cNvPr>
          <p:cNvSpPr txBox="1">
            <a:spLocks/>
          </p:cNvSpPr>
          <p:nvPr/>
        </p:nvSpPr>
        <p:spPr>
          <a:xfrm>
            <a:off x="5245768" y="632166"/>
            <a:ext cx="3582038" cy="1292428"/>
          </a:xfrm>
          <a:prstGeom prst="rect">
            <a:avLst/>
          </a:prstGeom>
        </p:spPr>
        <p:txBody>
          <a:bodyPr numCol="1">
            <a:noAutofit/>
          </a:bodyPr>
          <a:lstStyle>
            <a:lvl1pPr marL="214308" indent="-214308" algn="l" defTabSz="685783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 spc="38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27424" indent="-169065" algn="l" defTabSz="685783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01251" indent="-173827" algn="l" defTabSz="685783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2027 Paving $3 Million (Snedden)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 (Programmed)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2027 Paving $2.9 Million (Marshall)</a:t>
            </a:r>
            <a:endParaRPr kumimoji="0" lang="en-US" sz="1600" b="0" i="0" u="none" strike="noStrike" kern="1200" cap="none" spc="38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kumimoji="0" lang="en-US" sz="1600" b="0" i="0" u="none" strike="noStrike" kern="1200" cap="none" spc="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lang="en-US" sz="1600" dirty="0" err="1">
                <a:solidFill>
                  <a:prstClr val="black"/>
                </a:solidFill>
                <a:cs typeface="Arial" panose="020B0604020202020204" pitchFamily="34" charset="0"/>
              </a:rPr>
              <a:t>Unp</a:t>
            </a:r>
            <a:r>
              <a:rPr kumimoji="0" lang="en-US" sz="1600" b="0" i="0" u="none" strike="noStrike" kern="1200" cap="none" spc="38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rogrammed</a:t>
            </a:r>
            <a:r>
              <a:rPr kumimoji="0" lang="en-US" sz="1600" b="0" i="0" u="none" strike="noStrike" kern="1200" cap="none" spc="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38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CCCD9C-73A1-4619-6346-72B897F5F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31" y="2502386"/>
            <a:ext cx="8373968" cy="277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819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6A2679D-6071-424D-B3C5-5A49D6B5E46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83668" y="3186029"/>
            <a:ext cx="4936331" cy="1343109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b="1" spc="150" dirty="0">
                <a:latin typeface="Calibri" panose="020F0502020204030204" pitchFamily="34" charset="0"/>
                <a:cs typeface="Calibri" panose="020F0502020204030204" pitchFamily="34" charset="0"/>
              </a:rPr>
              <a:t>JEREMEY VORTHERMS</a:t>
            </a:r>
          </a:p>
          <a:p>
            <a:pPr marL="0" indent="0">
              <a:buNone/>
            </a:pPr>
            <a:r>
              <a:rPr lang="en-US" spc="0" dirty="0">
                <a:latin typeface="Calibri" panose="020F0502020204030204" pitchFamily="34" charset="0"/>
                <a:cs typeface="Calibri" panose="020F0502020204030204" pitchFamily="34" charset="0"/>
              </a:rPr>
              <a:t>515-233-7851</a:t>
            </a:r>
          </a:p>
          <a:p>
            <a:pPr marL="0" indent="0">
              <a:buNone/>
            </a:pPr>
            <a:r>
              <a:rPr lang="en-US" spc="0" dirty="0"/>
              <a:t>Jeremey.Vortherms</a:t>
            </a:r>
            <a:r>
              <a:rPr lang="en-US" spc="0" dirty="0">
                <a:latin typeface="Calibri" panose="020F0502020204030204" pitchFamily="34" charset="0"/>
                <a:cs typeface="Calibri" panose="020F0502020204030204" pitchFamily="34" charset="0"/>
              </a:rPr>
              <a:t>@iowadot.us</a:t>
            </a:r>
          </a:p>
          <a:p>
            <a:pPr marL="0" indent="0">
              <a:buNone/>
            </a:pPr>
            <a:r>
              <a:rPr lang="en-US" spc="0" dirty="0">
                <a:latin typeface="Calibri" panose="020F0502020204030204" pitchFamily="34" charset="0"/>
                <a:cs typeface="Calibri" panose="020F0502020204030204" pitchFamily="34" charset="0"/>
              </a:rPr>
              <a:t>iowadot.gov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1B315FA-D4BE-46EE-F04E-730A253F49F2}"/>
              </a:ext>
            </a:extLst>
          </p:cNvPr>
          <p:cNvSpPr txBox="1">
            <a:spLocks/>
          </p:cNvSpPr>
          <p:nvPr/>
        </p:nvSpPr>
        <p:spPr>
          <a:xfrm>
            <a:off x="1283666" y="2389801"/>
            <a:ext cx="2569702" cy="35837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1" kern="1200" spc="10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z="2400" dirty="0"/>
              <a:t>Questions?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76BF94-91AA-0F1D-0CEE-F51BD8940908}"/>
              </a:ext>
            </a:extLst>
          </p:cNvPr>
          <p:cNvCxnSpPr/>
          <p:nvPr/>
        </p:nvCxnSpPr>
        <p:spPr>
          <a:xfrm>
            <a:off x="1350169" y="2962960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E334FBEE-3CF1-ACF5-AF89-3913D211AA5A}"/>
              </a:ext>
            </a:extLst>
          </p:cNvPr>
          <p:cNvGrpSpPr/>
          <p:nvPr/>
        </p:nvGrpSpPr>
        <p:grpSpPr>
          <a:xfrm>
            <a:off x="770558" y="0"/>
            <a:ext cx="244954" cy="1094750"/>
            <a:chOff x="770558" y="0"/>
            <a:chExt cx="168795" cy="75438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D9DF08D-DD1D-DA96-F338-7E68C9958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854955" y="0"/>
              <a:ext cx="0" cy="75438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B40BBF4-0A67-7875-6D06-AEF4C69B6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770558" y="0"/>
              <a:ext cx="0" cy="75438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DB7F03F-1D5D-9686-AA9D-8DCB8A424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939353" y="0"/>
              <a:ext cx="0" cy="75438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0611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5BEC240-2B16-A312-1F29-5B6745EE09B9}"/>
              </a:ext>
            </a:extLst>
          </p:cNvPr>
          <p:cNvSpPr txBox="1"/>
          <p:nvPr/>
        </p:nvSpPr>
        <p:spPr>
          <a:xfrm>
            <a:off x="3478136" y="1129516"/>
            <a:ext cx="1965533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Allison Smyth, P.E.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District 1 Engineer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0CB277-4BDF-D097-F351-FB5267ED0128}"/>
              </a:ext>
            </a:extLst>
          </p:cNvPr>
          <p:cNvSpPr txBox="1"/>
          <p:nvPr/>
        </p:nvSpPr>
        <p:spPr>
          <a:xfrm>
            <a:off x="3025209" y="1941243"/>
            <a:ext cx="2871389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Jeremey Vortherms, P.E.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District 1 Engineer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B862B7-C2E5-76C2-6760-5F10E2849D8C}"/>
              </a:ext>
            </a:extLst>
          </p:cNvPr>
          <p:cNvSpPr txBox="1"/>
          <p:nvPr/>
        </p:nvSpPr>
        <p:spPr>
          <a:xfrm>
            <a:off x="1217783" y="2862357"/>
            <a:ext cx="2790201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Frank Leong, P.E.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District 1 Construction Engineer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4EE780-9DE8-6966-6DA2-75B7506F65FC}"/>
              </a:ext>
            </a:extLst>
          </p:cNvPr>
          <p:cNvSpPr txBox="1"/>
          <p:nvPr/>
        </p:nvSpPr>
        <p:spPr>
          <a:xfrm>
            <a:off x="4260078" y="2853367"/>
            <a:ext cx="3734512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Andy Swisher, P.E. 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Transportation Systems Management &amp; Operations (TSMO) Engineer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590281-9D3F-2F35-5372-B5EDD8225E1C}"/>
              </a:ext>
            </a:extLst>
          </p:cNvPr>
          <p:cNvSpPr txBox="1"/>
          <p:nvPr/>
        </p:nvSpPr>
        <p:spPr>
          <a:xfrm>
            <a:off x="1217783" y="4060470"/>
            <a:ext cx="1965533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Kasi Province, P.E.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Grimes RCE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79E53D-8B84-CC7C-E80D-85FA46610B9E}"/>
              </a:ext>
            </a:extLst>
          </p:cNvPr>
          <p:cNvSpPr txBox="1"/>
          <p:nvPr/>
        </p:nvSpPr>
        <p:spPr>
          <a:xfrm>
            <a:off x="3453928" y="4051480"/>
            <a:ext cx="1965533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Jenny Hoskins, P.E.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Jefferson RCE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E36650-FE38-37C0-C315-6FDB51F30888}"/>
              </a:ext>
            </a:extLst>
          </p:cNvPr>
          <p:cNvSpPr txBox="1"/>
          <p:nvPr/>
        </p:nvSpPr>
        <p:spPr>
          <a:xfrm>
            <a:off x="5690073" y="4060470"/>
            <a:ext cx="2434128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Dustin Skogerboe, P.E.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Marshalltown RCE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C8D911-43E6-7E70-6718-FA147191552E}"/>
              </a:ext>
            </a:extLst>
          </p:cNvPr>
          <p:cNvSpPr txBox="1"/>
          <p:nvPr/>
        </p:nvSpPr>
        <p:spPr>
          <a:xfrm>
            <a:off x="1149410" y="5015108"/>
            <a:ext cx="2082326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Mike Lauritsen, P.E.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Materials Engineer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5D7BE4-1FAB-5C7B-CB79-7AD9720CD962}"/>
              </a:ext>
            </a:extLst>
          </p:cNvPr>
          <p:cNvSpPr txBox="1"/>
          <p:nvPr/>
        </p:nvSpPr>
        <p:spPr>
          <a:xfrm>
            <a:off x="3367043" y="5015107"/>
            <a:ext cx="2187723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 Adey, P.E.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South Area Engineer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12B39B-04D0-CE8A-721F-5F8EB7B08795}"/>
              </a:ext>
            </a:extLst>
          </p:cNvPr>
          <p:cNvSpPr txBox="1"/>
          <p:nvPr/>
        </p:nvSpPr>
        <p:spPr>
          <a:xfrm>
            <a:off x="5690073" y="5006287"/>
            <a:ext cx="2530649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Devendra Tamrakar, P.E.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North Area Engineer</a:t>
            </a:r>
          </a:p>
        </p:txBody>
      </p:sp>
      <p:sp>
        <p:nvSpPr>
          <p:cNvPr id="20" name="Content Placeholder 12">
            <a:extLst>
              <a:ext uri="{FF2B5EF4-FFF2-40B4-BE49-F238E27FC236}">
                <a16:creationId xmlns:a16="http://schemas.microsoft.com/office/drawing/2014/main" id="{9B151CA1-0F90-4A3F-96AC-9B5A86F73AF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49579" y="716890"/>
            <a:ext cx="4455706" cy="382858"/>
          </a:xfrm>
          <a:prstGeom prst="rect">
            <a:avLst/>
          </a:prstGeom>
        </p:spPr>
        <p:txBody>
          <a:bodyPr lIns="0"/>
          <a:lstStyle/>
          <a:p>
            <a:pPr marL="0" indent="0">
              <a:lnSpc>
                <a:spcPct val="90000"/>
              </a:lnSpc>
              <a:spcBef>
                <a:spcPts val="750"/>
              </a:spcBef>
              <a:spcAft>
                <a:spcPts val="1800"/>
              </a:spcAft>
              <a:buNone/>
            </a:pPr>
            <a:r>
              <a:rPr lang="en-US" sz="2400" b="1" dirty="0">
                <a:solidFill>
                  <a:schemeClr val="accent1"/>
                </a:solidFill>
                <a:latin typeface="+mj-lt"/>
              </a:rPr>
              <a:t>District 1 Engineering Staff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616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A4142-C124-A887-86EC-A6FB95E68F25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26553-1746-0020-CF2C-2B563B901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4"/>
            <a:ext cx="9144000" cy="618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81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1CA0CEF8-D311-A869-7686-FF23D49D1091}"/>
              </a:ext>
            </a:extLst>
          </p:cNvPr>
          <p:cNvSpPr txBox="1">
            <a:spLocks/>
          </p:cNvSpPr>
          <p:nvPr/>
        </p:nvSpPr>
        <p:spPr>
          <a:xfrm>
            <a:off x="449579" y="716890"/>
            <a:ext cx="4455706" cy="382858"/>
          </a:xfrm>
          <a:prstGeom prst="rect">
            <a:avLst/>
          </a:prstGeom>
        </p:spPr>
        <p:txBody>
          <a:bodyPr lIns="0"/>
          <a:lstStyle>
            <a:lvl1pPr marL="214308" indent="-214308" algn="l" defTabSz="685783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 spc="38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27424" indent="-169065" algn="l" defTabSz="685783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01251" indent="-173827" algn="l" defTabSz="685783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75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accent1"/>
                </a:solidFill>
                <a:latin typeface="+mj-lt"/>
              </a:rPr>
              <a:t>District 1 Projects</a:t>
            </a:r>
            <a:endParaRPr lang="en-US" dirty="0"/>
          </a:p>
        </p:txBody>
      </p:sp>
      <p:pic>
        <p:nvPicPr>
          <p:cNvPr id="4" name="Picture 3" descr="Diagram&#10;&#10;AI-generated content may be incorrect.">
            <a:extLst>
              <a:ext uri="{FF2B5EF4-FFF2-40B4-BE49-F238E27FC236}">
                <a16:creationId xmlns:a16="http://schemas.microsoft.com/office/drawing/2014/main" id="{A96E462E-8891-4EF6-F79E-9F2D003B9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1" y="1271512"/>
            <a:ext cx="8222957" cy="523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17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F4B33C5C-765A-2901-B345-BA0980851DA4}"/>
              </a:ext>
            </a:extLst>
          </p:cNvPr>
          <p:cNvSpPr txBox="1">
            <a:spLocks/>
          </p:cNvSpPr>
          <p:nvPr/>
        </p:nvSpPr>
        <p:spPr>
          <a:xfrm>
            <a:off x="505531" y="973264"/>
            <a:ext cx="2643999" cy="1043544"/>
          </a:xfrm>
          <a:prstGeom prst="rect">
            <a:avLst/>
          </a:prstGeom>
        </p:spPr>
        <p:txBody>
          <a:bodyPr lIns="0"/>
          <a:lstStyle>
            <a:lvl1pPr marL="214308" indent="-214308" algn="l" defTabSz="685783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 spc="38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27424" indent="-169065" algn="l" defTabSz="685783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01251" indent="-173827" algn="l" defTabSz="685783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5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en-US" sz="2400" b="1" kern="900" spc="20" dirty="0">
                <a:solidFill>
                  <a:schemeClr val="accent1"/>
                </a:solidFill>
                <a:latin typeface="+mj-lt"/>
              </a:rPr>
              <a:t>Polk &amp; Story</a:t>
            </a:r>
          </a:p>
          <a:p>
            <a:pPr marL="0" indent="0">
              <a:lnSpc>
                <a:spcPct val="25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en-US" sz="2400" b="1" kern="900" spc="20" dirty="0">
                <a:solidFill>
                  <a:schemeClr val="accent1"/>
                </a:solidFill>
                <a:latin typeface="+mj-lt"/>
              </a:rPr>
              <a:t>County Projects</a:t>
            </a:r>
            <a:endParaRPr lang="en-US" kern="900" spc="2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69F5FA-F459-F07C-72EF-5D2E7FD2A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742" y="678425"/>
            <a:ext cx="4383613" cy="5999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983BD7-3B90-289D-658C-91623C836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380" y="4102492"/>
            <a:ext cx="2249150" cy="189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58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F1440-2A78-4240-D399-ABC38D58D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E6A49-F46E-F308-46E1-4D20C9582DBB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031F1B-22DB-3C22-E8F2-E1D6F4E19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96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79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734653" y="711049"/>
            <a:ext cx="6041877" cy="904106"/>
          </a:xfrm>
          <a:prstGeom prst="rect">
            <a:avLst/>
          </a:prstGeom>
        </p:spPr>
        <p:txBody>
          <a:bodyPr numCol="2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cs typeface="Arial" panose="020B0604020202020204" pitchFamily="34" charset="0"/>
              </a:rPr>
              <a:t>I-35/80/235 Northeast Mixmaster to US 65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cs typeface="Arial" panose="020B0604020202020204" pitchFamily="34" charset="0"/>
              </a:rPr>
              <a:t>Capacity Improvements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cs typeface="Arial" panose="020B0604020202020204" pitchFamily="34" charset="0"/>
              </a:rPr>
              <a:t>$ 40.1 Million (Awarded)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cs typeface="Arial" panose="020B0604020202020204" pitchFamily="34" charset="0"/>
              </a:rPr>
              <a:t>$ 29.2 Million (Programmed)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cs typeface="Arial" panose="020B0604020202020204" pitchFamily="34" charset="0"/>
              </a:rPr>
              <a:t>2025 - 2028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4380" y="1066636"/>
            <a:ext cx="2451336" cy="430667"/>
          </a:xfrm>
        </p:spPr>
        <p:txBody>
          <a:bodyPr lIns="0" rIns="0" anchor="b"/>
          <a:lstStyle/>
          <a:p>
            <a:r>
              <a:rPr lang="en-US" dirty="0"/>
              <a:t>Ongoing Projects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754380" y="1501445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482358-CBBB-A4C4-3A63-1B72073A67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106" y="2439870"/>
            <a:ext cx="8317149" cy="24466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BD102EE-8B9D-3031-2FE3-8AADAE5D797C}"/>
              </a:ext>
            </a:extLst>
          </p:cNvPr>
          <p:cNvSpPr/>
          <p:nvPr/>
        </p:nvSpPr>
        <p:spPr>
          <a:xfrm>
            <a:off x="1234440" y="2684834"/>
            <a:ext cx="6002939" cy="5252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9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6F03A65-AC00-3953-3A44-8A74613CEA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546" y="1669798"/>
            <a:ext cx="9144000" cy="4833575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734654" y="711049"/>
            <a:ext cx="5574452" cy="904106"/>
          </a:xfrm>
          <a:prstGeom prst="rect">
            <a:avLst/>
          </a:prstGeom>
        </p:spPr>
        <p:txBody>
          <a:bodyPr numCol="2"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cs typeface="Arial" panose="020B0604020202020204" pitchFamily="34" charset="0"/>
              </a:rPr>
              <a:t>I-35/80/235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cs typeface="Arial" panose="020B0604020202020204" pitchFamily="34" charset="0"/>
              </a:rPr>
              <a:t>Northeast Mixmaster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cs typeface="Arial" panose="020B0604020202020204" pitchFamily="34" charset="0"/>
              </a:rPr>
              <a:t>Ultimate Design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cs typeface="Arial" panose="020B0604020202020204" pitchFamily="34" charset="0"/>
              </a:rPr>
              <a:t>Not Programmed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4380" y="1066636"/>
            <a:ext cx="2451336" cy="430667"/>
          </a:xfrm>
        </p:spPr>
        <p:txBody>
          <a:bodyPr lIns="0" rIns="0" anchor="b"/>
          <a:lstStyle/>
          <a:p>
            <a:r>
              <a:rPr lang="en-US" dirty="0"/>
              <a:t>Ongoing Projects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754380" y="1501445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1695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New Iowa Branding">
      <a:dk1>
        <a:sysClr val="windowText" lastClr="000000"/>
      </a:dk1>
      <a:lt1>
        <a:sysClr val="window" lastClr="FFFFFF"/>
      </a:lt1>
      <a:dk2>
        <a:srgbClr val="4D4D4F"/>
      </a:dk2>
      <a:lt2>
        <a:srgbClr val="BFBFBF"/>
      </a:lt2>
      <a:accent1>
        <a:srgbClr val="03617A"/>
      </a:accent1>
      <a:accent2>
        <a:srgbClr val="C6D667"/>
      </a:accent2>
      <a:accent3>
        <a:srgbClr val="E0A624"/>
      </a:accent3>
      <a:accent4>
        <a:srgbClr val="19405B"/>
      </a:accent4>
      <a:accent5>
        <a:srgbClr val="70C8B8"/>
      </a:accent5>
      <a:accent6>
        <a:srgbClr val="2A6357"/>
      </a:accent6>
      <a:hlink>
        <a:srgbClr val="1C5DBA"/>
      </a:hlink>
      <a:folHlink>
        <a:srgbClr val="694B5F"/>
      </a:folHlink>
    </a:clrScheme>
    <a:fontScheme name="Iowa DOT">
      <a:majorFont>
        <a:latin typeface="Neue Haas Grotesk Text Pro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ern Conference PPT_TM78544816_Win32_JC_v2.potx" id="{35CB27CA-E61E-4531-88B2-D5572B8A3A01}" vid="{854ED03E-8373-4C81-B2CB-0118884FF5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1DE3569-F02A-48B1-8F6E-F11E8BF870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AC34B31-7353-4357-814E-0E5916A110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9B3369-3F0F-499C-9EE7-8EC46B6E8A7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Modern conference presentation</Template>
  <TotalTime>9575</TotalTime>
  <Words>887</Words>
  <Application>Microsoft Office PowerPoint</Application>
  <PresentationFormat>On-screen Show (4:3)</PresentationFormat>
  <Paragraphs>234</Paragraphs>
  <Slides>29</Slides>
  <Notes>28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Roboto Slab</vt:lpstr>
      <vt:lpstr>Neue Haas Grotesk Text Pro</vt:lpstr>
      <vt:lpstr>Arial</vt:lpstr>
      <vt:lpstr>Calibri</vt:lpstr>
      <vt:lpstr>PT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Iowa Department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Meyer, Hillary</dc:creator>
  <cp:lastModifiedBy>Vortherms, Jeremey</cp:lastModifiedBy>
  <cp:revision>85</cp:revision>
  <dcterms:created xsi:type="dcterms:W3CDTF">2023-12-21T16:39:01Z</dcterms:created>
  <dcterms:modified xsi:type="dcterms:W3CDTF">2026-03-11T13:22:29Z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  <property fmtid="{D5CDD505-2E9C-101B-9397-08002B2CF9AE}" pid="4" name="ArticulateGUID">
    <vt:lpwstr>9DFC2674-CBAD-4243-8E3F-A62D1A9F64C9</vt:lpwstr>
  </property>
  <property fmtid="{D5CDD505-2E9C-101B-9397-08002B2CF9AE}" pid="5" name="ArticulatePath">
    <vt:lpwstr>Iowa-DOT-PPT-Template-Standard</vt:lpwstr>
  </property>
  <property fmtid="{D5CDD505-2E9C-101B-9397-08002B2CF9AE}" pid="6" name="MSIP_Label_0faac733-ded1-41e0-8ea6-961193f81247_Enabled">
    <vt:lpwstr>true</vt:lpwstr>
  </property>
  <property fmtid="{D5CDD505-2E9C-101B-9397-08002B2CF9AE}" pid="7" name="MSIP_Label_0faac733-ded1-41e0-8ea6-961193f81247_SetDate">
    <vt:lpwstr>2025-05-22T18:22:59Z</vt:lpwstr>
  </property>
  <property fmtid="{D5CDD505-2E9C-101B-9397-08002B2CF9AE}" pid="8" name="MSIP_Label_0faac733-ded1-41e0-8ea6-961193f81247_Method">
    <vt:lpwstr>Standard</vt:lpwstr>
  </property>
  <property fmtid="{D5CDD505-2E9C-101B-9397-08002B2CF9AE}" pid="9" name="MSIP_Label_0faac733-ded1-41e0-8ea6-961193f81247_Name">
    <vt:lpwstr>defa4170-0d19-0005-0004-bc88714345d2</vt:lpwstr>
  </property>
  <property fmtid="{D5CDD505-2E9C-101B-9397-08002B2CF9AE}" pid="10" name="MSIP_Label_0faac733-ded1-41e0-8ea6-961193f81247_SiteId">
    <vt:lpwstr>a1e65fcc-32fa-4fdd-8692-0cc2eb06676e</vt:lpwstr>
  </property>
  <property fmtid="{D5CDD505-2E9C-101B-9397-08002B2CF9AE}" pid="11" name="MSIP_Label_0faac733-ded1-41e0-8ea6-961193f81247_ActionId">
    <vt:lpwstr>60f99025-7dd2-43f8-815a-5caa0fd70222</vt:lpwstr>
  </property>
  <property fmtid="{D5CDD505-2E9C-101B-9397-08002B2CF9AE}" pid="12" name="MSIP_Label_0faac733-ded1-41e0-8ea6-961193f81247_ContentBits">
    <vt:lpwstr>0</vt:lpwstr>
  </property>
</Properties>
</file>