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87" r:id="rId5"/>
    <p:sldMasterId id="2147483699" r:id="rId6"/>
  </p:sldMasterIdLst>
  <p:notesMasterIdLst>
    <p:notesMasterId r:id="rId32"/>
  </p:notesMasterIdLst>
  <p:handoutMasterIdLst>
    <p:handoutMasterId r:id="rId33"/>
  </p:handoutMasterIdLst>
  <p:sldIdLst>
    <p:sldId id="298" r:id="rId7"/>
    <p:sldId id="299" r:id="rId8"/>
    <p:sldId id="332" r:id="rId9"/>
    <p:sldId id="301" r:id="rId10"/>
    <p:sldId id="334" r:id="rId11"/>
    <p:sldId id="337" r:id="rId12"/>
    <p:sldId id="338" r:id="rId13"/>
    <p:sldId id="350" r:id="rId14"/>
    <p:sldId id="339" r:id="rId15"/>
    <p:sldId id="340" r:id="rId16"/>
    <p:sldId id="341" r:id="rId17"/>
    <p:sldId id="342" r:id="rId18"/>
    <p:sldId id="316" r:id="rId19"/>
    <p:sldId id="345" r:id="rId20"/>
    <p:sldId id="319" r:id="rId21"/>
    <p:sldId id="343" r:id="rId22"/>
    <p:sldId id="323" r:id="rId23"/>
    <p:sldId id="335" r:id="rId24"/>
    <p:sldId id="349" r:id="rId25"/>
    <p:sldId id="348" r:id="rId26"/>
    <p:sldId id="347" r:id="rId27"/>
    <p:sldId id="346" r:id="rId28"/>
    <p:sldId id="344" r:id="rId29"/>
    <p:sldId id="336" r:id="rId30"/>
    <p:sldId id="270" r:id="rId31"/>
  </p:sldIdLst>
  <p:sldSz cx="12192000" cy="6858000"/>
  <p:notesSz cx="7010400" cy="9296400"/>
  <p:embeddedFontLs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Neue Haas Grotesk Text Pro" panose="020B0504020202020204" pitchFamily="34" charset="0"/>
      <p:regular r:id="rId38"/>
      <p:bold r:id="rId39"/>
      <p:italic r:id="rId40"/>
      <p:boldItalic r:id="rId41"/>
    </p:embeddedFont>
    <p:embeddedFont>
      <p:font typeface="PT Sans" panose="020B0503020203020204" pitchFamily="34" charset="0"/>
      <p:regular r:id="rId42"/>
      <p:bold r:id="rId43"/>
      <p:italic r:id="rId44"/>
      <p:boldItalic r:id="rId45"/>
    </p:embeddedFont>
    <p:embeddedFont>
      <p:font typeface="Roboto Slab" pitchFamily="50" charset="0"/>
      <p:regular r:id="rId46"/>
      <p:bold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ED4B2F37-C3D7-AD13-9889-0E7DA3C58F9E}" name="Humpal, Nickolas" initials="NH" userId="S::Nickolas.Humpal@iowadot.us::f0684860-3aeb-4b7c-836b-eb9e472aa09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2A1280-46DF-4B59-80D6-EB5F6B1891DA}" v="19" dt="2026-03-02T13:56:26.890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11" autoAdjust="0"/>
    <p:restoredTop sz="96323" autoAdjust="0"/>
  </p:normalViewPr>
  <p:slideViewPr>
    <p:cSldViewPr snapToGrid="0">
      <p:cViewPr varScale="1">
        <p:scale>
          <a:sx n="102" d="100"/>
          <a:sy n="102" d="100"/>
        </p:scale>
        <p:origin x="309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08" y="10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gs" Target="tags/tag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4.xml"/><Relationship Id="rId41" Type="http://schemas.openxmlformats.org/officeDocument/2006/relationships/font" Target="fonts/font8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, Mary" userId="d72c38f3-a048-4cf9-9703-24d94fd856c8" providerId="ADAL" clId="{731F678B-1F1F-4D57-8F92-FE6733941CF7}"/>
    <pc:docChg chg="undo custSel addSld delSld modSld modMainMaster">
      <pc:chgData name="Kelly, Mary" userId="d72c38f3-a048-4cf9-9703-24d94fd856c8" providerId="ADAL" clId="{731F678B-1F1F-4D57-8F92-FE6733941CF7}" dt="2026-03-02T16:21:35.059" v="649" actId="1076"/>
      <pc:docMkLst>
        <pc:docMk/>
      </pc:docMkLst>
      <pc:sldChg chg="modSp mod">
        <pc:chgData name="Kelly, Mary" userId="d72c38f3-a048-4cf9-9703-24d94fd856c8" providerId="ADAL" clId="{731F678B-1F1F-4D57-8F92-FE6733941CF7}" dt="2026-02-26T21:15:23.156" v="411" actId="20577"/>
        <pc:sldMkLst>
          <pc:docMk/>
          <pc:sldMk cId="3260611352" sldId="270"/>
        </pc:sldMkLst>
        <pc:spChg chg="mod">
          <ac:chgData name="Kelly, Mary" userId="d72c38f3-a048-4cf9-9703-24d94fd856c8" providerId="ADAL" clId="{731F678B-1F1F-4D57-8F92-FE6733941CF7}" dt="2026-02-26T21:15:23.156" v="411" actId="20577"/>
          <ac:spMkLst>
            <pc:docMk/>
            <pc:sldMk cId="3260611352" sldId="270"/>
            <ac:spMk id="10" creationId="{76A2679D-6071-424D-B3C5-5A49D6B5E468}"/>
          </ac:spMkLst>
        </pc:spChg>
      </pc:sldChg>
      <pc:sldChg chg="modSp mod">
        <pc:chgData name="Kelly, Mary" userId="d72c38f3-a048-4cf9-9703-24d94fd856c8" providerId="ADAL" clId="{731F678B-1F1F-4D57-8F92-FE6733941CF7}" dt="2026-02-26T22:47:00.456" v="572" actId="20577"/>
        <pc:sldMkLst>
          <pc:docMk/>
          <pc:sldMk cId="3979505078" sldId="298"/>
        </pc:sldMkLst>
        <pc:spChg chg="mod">
          <ac:chgData name="Kelly, Mary" userId="d72c38f3-a048-4cf9-9703-24d94fd856c8" providerId="ADAL" clId="{731F678B-1F1F-4D57-8F92-FE6733941CF7}" dt="2026-02-26T22:47:00.456" v="572" actId="20577"/>
          <ac:spMkLst>
            <pc:docMk/>
            <pc:sldMk cId="3979505078" sldId="298"/>
            <ac:spMk id="4" creationId="{6A8454BE-0165-B538-9536-ED73656EF963}"/>
          </ac:spMkLst>
        </pc:spChg>
      </pc:sldChg>
      <pc:sldChg chg="modSp mod">
        <pc:chgData name="Kelly, Mary" userId="d72c38f3-a048-4cf9-9703-24d94fd856c8" providerId="ADAL" clId="{731F678B-1F1F-4D57-8F92-FE6733941CF7}" dt="2026-03-02T16:21:35.059" v="649" actId="1076"/>
        <pc:sldMkLst>
          <pc:docMk/>
          <pc:sldMk cId="2027006867" sldId="323"/>
        </pc:sldMkLst>
        <pc:picChg chg="mod">
          <ac:chgData name="Kelly, Mary" userId="d72c38f3-a048-4cf9-9703-24d94fd856c8" providerId="ADAL" clId="{731F678B-1F1F-4D57-8F92-FE6733941CF7}" dt="2026-03-02T16:21:35.059" v="649" actId="1076"/>
          <ac:picMkLst>
            <pc:docMk/>
            <pc:sldMk cId="2027006867" sldId="323"/>
            <ac:picMk id="3" creationId="{851FF4EF-A334-C0B6-356F-D44E767E4CB6}"/>
          </ac:picMkLst>
        </pc:picChg>
      </pc:sldChg>
      <pc:sldChg chg="addSp modSp mod">
        <pc:chgData name="Kelly, Mary" userId="d72c38f3-a048-4cf9-9703-24d94fd856c8" providerId="ADAL" clId="{731F678B-1F1F-4D57-8F92-FE6733941CF7}" dt="2026-02-26T21:47:04.083" v="485" actId="14100"/>
        <pc:sldMkLst>
          <pc:docMk/>
          <pc:sldMk cId="634852588" sldId="335"/>
        </pc:sldMkLst>
        <pc:spChg chg="add mod">
          <ac:chgData name="Kelly, Mary" userId="d72c38f3-a048-4cf9-9703-24d94fd856c8" providerId="ADAL" clId="{731F678B-1F1F-4D57-8F92-FE6733941CF7}" dt="2026-02-26T21:46:48.416" v="463" actId="1076"/>
          <ac:spMkLst>
            <pc:docMk/>
            <pc:sldMk cId="634852588" sldId="335"/>
            <ac:spMk id="3" creationId="{907D5D71-A33C-2D4A-ADE6-5B6FF8ED4963}"/>
          </ac:spMkLst>
        </pc:spChg>
        <pc:spChg chg="mod">
          <ac:chgData name="Kelly, Mary" userId="d72c38f3-a048-4cf9-9703-24d94fd856c8" providerId="ADAL" clId="{731F678B-1F1F-4D57-8F92-FE6733941CF7}" dt="2026-02-26T21:46:02.155" v="439" actId="1076"/>
          <ac:spMkLst>
            <pc:docMk/>
            <pc:sldMk cId="634852588" sldId="335"/>
            <ac:spMk id="9" creationId="{4515A9F4-8EEB-9599-3C97-7C95392ED615}"/>
          </ac:spMkLst>
        </pc:spChg>
        <pc:spChg chg="mod">
          <ac:chgData name="Kelly, Mary" userId="d72c38f3-a048-4cf9-9703-24d94fd856c8" providerId="ADAL" clId="{731F678B-1F1F-4D57-8F92-FE6733941CF7}" dt="2026-02-26T21:46:26.718" v="460" actId="1076"/>
          <ac:spMkLst>
            <pc:docMk/>
            <pc:sldMk cId="634852588" sldId="335"/>
            <ac:spMk id="12" creationId="{798297DC-3908-496C-CFAE-66E826E088F1}"/>
          </ac:spMkLst>
        </pc:spChg>
        <pc:grpChg chg="mod">
          <ac:chgData name="Kelly, Mary" userId="d72c38f3-a048-4cf9-9703-24d94fd856c8" providerId="ADAL" clId="{731F678B-1F1F-4D57-8F92-FE6733941CF7}" dt="2026-02-26T21:46:02.155" v="439" actId="1076"/>
          <ac:grpSpMkLst>
            <pc:docMk/>
            <pc:sldMk cId="634852588" sldId="335"/>
            <ac:grpSpMk id="8" creationId="{B36E2ADF-4166-9339-583F-72388C7AE597}"/>
          </ac:grpSpMkLst>
        </pc:grpChg>
        <pc:picChg chg="add mod">
          <ac:chgData name="Kelly, Mary" userId="d72c38f3-a048-4cf9-9703-24d94fd856c8" providerId="ADAL" clId="{731F678B-1F1F-4D57-8F92-FE6733941CF7}" dt="2026-02-26T21:47:04.083" v="485" actId="14100"/>
          <ac:picMkLst>
            <pc:docMk/>
            <pc:sldMk cId="634852588" sldId="335"/>
            <ac:picMk id="2" creationId="{1609A75F-B7AC-43B9-1F9F-A0E9B45B1842}"/>
          </ac:picMkLst>
        </pc:picChg>
        <pc:picChg chg="mod">
          <ac:chgData name="Kelly, Mary" userId="d72c38f3-a048-4cf9-9703-24d94fd856c8" providerId="ADAL" clId="{731F678B-1F1F-4D57-8F92-FE6733941CF7}" dt="2026-02-26T21:46:02.155" v="439" actId="1076"/>
          <ac:picMkLst>
            <pc:docMk/>
            <pc:sldMk cId="634852588" sldId="335"/>
            <ac:picMk id="2053" creationId="{54660704-92EB-B6CA-35E3-F4405190DAFE}"/>
          </ac:picMkLst>
        </pc:picChg>
      </pc:sldChg>
      <pc:sldChg chg="addSp delSp modSp mod">
        <pc:chgData name="Kelly, Mary" userId="d72c38f3-a048-4cf9-9703-24d94fd856c8" providerId="ADAL" clId="{731F678B-1F1F-4D57-8F92-FE6733941CF7}" dt="2026-03-02T13:58:19.988" v="648" actId="167"/>
        <pc:sldMkLst>
          <pc:docMk/>
          <pc:sldMk cId="3622800385" sldId="336"/>
        </pc:sldMkLst>
        <pc:grpChg chg="del">
          <ac:chgData name="Kelly, Mary" userId="d72c38f3-a048-4cf9-9703-24d94fd856c8" providerId="ADAL" clId="{731F678B-1F1F-4D57-8F92-FE6733941CF7}" dt="2026-03-02T13:55:50.162" v="587" actId="478"/>
          <ac:grpSpMkLst>
            <pc:docMk/>
            <pc:sldMk cId="3622800385" sldId="336"/>
            <ac:grpSpMk id="4" creationId="{95D1F49A-0207-AE31-4930-945E6A896DAB}"/>
          </ac:grpSpMkLst>
        </pc:grpChg>
        <pc:graphicFrameChg chg="add del mod">
          <ac:chgData name="Kelly, Mary" userId="d72c38f3-a048-4cf9-9703-24d94fd856c8" providerId="ADAL" clId="{731F678B-1F1F-4D57-8F92-FE6733941CF7}" dt="2026-03-02T13:56:28.361" v="605" actId="478"/>
          <ac:graphicFrameMkLst>
            <pc:docMk/>
            <pc:sldMk cId="3622800385" sldId="336"/>
            <ac:graphicFrameMk id="2" creationId="{2AC169F7-A7C9-C99F-8F8B-35B330F2CD67}"/>
          </ac:graphicFrameMkLst>
        </pc:graphicFrameChg>
        <pc:picChg chg="add mod ord modCrop">
          <ac:chgData name="Kelly, Mary" userId="d72c38f3-a048-4cf9-9703-24d94fd856c8" providerId="ADAL" clId="{731F678B-1F1F-4D57-8F92-FE6733941CF7}" dt="2026-03-02T13:58:19.988" v="648" actId="167"/>
          <ac:picMkLst>
            <pc:docMk/>
            <pc:sldMk cId="3622800385" sldId="336"/>
            <ac:picMk id="6" creationId="{7F399963-964B-D342-5F1C-2C80EB962C58}"/>
          </ac:picMkLst>
        </pc:picChg>
      </pc:sldChg>
      <pc:sldChg chg="addSp delSp modSp mod">
        <pc:chgData name="Kelly, Mary" userId="d72c38f3-a048-4cf9-9703-24d94fd856c8" providerId="ADAL" clId="{731F678B-1F1F-4D57-8F92-FE6733941CF7}" dt="2026-02-26T21:51:47.686" v="571" actId="14100"/>
        <pc:sldMkLst>
          <pc:docMk/>
          <pc:sldMk cId="3420692287" sldId="344"/>
        </pc:sldMkLst>
        <pc:spChg chg="mod">
          <ac:chgData name="Kelly, Mary" userId="d72c38f3-a048-4cf9-9703-24d94fd856c8" providerId="ADAL" clId="{731F678B-1F1F-4D57-8F92-FE6733941CF7}" dt="2026-02-26T21:50:05" v="555" actId="208"/>
          <ac:spMkLst>
            <pc:docMk/>
            <pc:sldMk cId="3420692287" sldId="344"/>
            <ac:spMk id="13" creationId="{3745FC05-7D46-8EF2-94E5-40517D0E68E4}"/>
          </ac:spMkLst>
        </pc:spChg>
        <pc:cxnChg chg="add mod">
          <ac:chgData name="Kelly, Mary" userId="d72c38f3-a048-4cf9-9703-24d94fd856c8" providerId="ADAL" clId="{731F678B-1F1F-4D57-8F92-FE6733941CF7}" dt="2026-02-26T21:51:33.507" v="568" actId="14100"/>
          <ac:cxnSpMkLst>
            <pc:docMk/>
            <pc:sldMk cId="3420692287" sldId="344"/>
            <ac:cxnSpMk id="9" creationId="{51368E84-DAC2-4FF1-A4BA-AC757EC58CA4}"/>
          </ac:cxnSpMkLst>
        </pc:cxnChg>
        <pc:cxnChg chg="add mod">
          <ac:chgData name="Kelly, Mary" userId="d72c38f3-a048-4cf9-9703-24d94fd856c8" providerId="ADAL" clId="{731F678B-1F1F-4D57-8F92-FE6733941CF7}" dt="2026-02-26T21:51:47.686" v="571" actId="14100"/>
          <ac:cxnSpMkLst>
            <pc:docMk/>
            <pc:sldMk cId="3420692287" sldId="344"/>
            <ac:cxnSpMk id="18" creationId="{9B655348-2EB9-F3B1-046A-E5AC6243AE93}"/>
          </ac:cxnSpMkLst>
        </pc:cxnChg>
      </pc:sldChg>
      <pc:sldChg chg="modSp mod">
        <pc:chgData name="Kelly, Mary" userId="d72c38f3-a048-4cf9-9703-24d94fd856c8" providerId="ADAL" clId="{731F678B-1F1F-4D57-8F92-FE6733941CF7}" dt="2026-02-26T21:48:47.856" v="550" actId="20577"/>
        <pc:sldMkLst>
          <pc:docMk/>
          <pc:sldMk cId="2056129246" sldId="346"/>
        </pc:sldMkLst>
        <pc:spChg chg="mod">
          <ac:chgData name="Kelly, Mary" userId="d72c38f3-a048-4cf9-9703-24d94fd856c8" providerId="ADAL" clId="{731F678B-1F1F-4D57-8F92-FE6733941CF7}" dt="2026-02-26T21:48:47.856" v="550" actId="20577"/>
          <ac:spMkLst>
            <pc:docMk/>
            <pc:sldMk cId="2056129246" sldId="346"/>
            <ac:spMk id="4" creationId="{8E4E6FDB-B44C-434C-E63A-4EE64441404F}"/>
          </ac:spMkLst>
        </pc:spChg>
      </pc:sldChg>
      <pc:sldChg chg="modSp mod">
        <pc:chgData name="Kelly, Mary" userId="d72c38f3-a048-4cf9-9703-24d94fd856c8" providerId="ADAL" clId="{731F678B-1F1F-4D57-8F92-FE6733941CF7}" dt="2026-02-26T21:43:59.901" v="419" actId="6549"/>
        <pc:sldMkLst>
          <pc:docMk/>
          <pc:sldMk cId="2376473663" sldId="347"/>
        </pc:sldMkLst>
        <pc:spChg chg="mod">
          <ac:chgData name="Kelly, Mary" userId="d72c38f3-a048-4cf9-9703-24d94fd856c8" providerId="ADAL" clId="{731F678B-1F1F-4D57-8F92-FE6733941CF7}" dt="2026-02-26T21:43:59.901" v="419" actId="6549"/>
          <ac:spMkLst>
            <pc:docMk/>
            <pc:sldMk cId="2376473663" sldId="347"/>
            <ac:spMk id="4" creationId="{E6BDDC7E-AC33-8963-DAA3-9AA1BC8AE240}"/>
          </ac:spMkLst>
        </pc:spChg>
      </pc:sldChg>
      <pc:sldChg chg="modSp mod">
        <pc:chgData name="Kelly, Mary" userId="d72c38f3-a048-4cf9-9703-24d94fd856c8" providerId="ADAL" clId="{731F678B-1F1F-4D57-8F92-FE6733941CF7}" dt="2026-02-26T23:12:22.359" v="586" actId="6549"/>
        <pc:sldMkLst>
          <pc:docMk/>
          <pc:sldMk cId="2093051251" sldId="348"/>
        </pc:sldMkLst>
        <pc:spChg chg="mod">
          <ac:chgData name="Kelly, Mary" userId="d72c38f3-a048-4cf9-9703-24d94fd856c8" providerId="ADAL" clId="{731F678B-1F1F-4D57-8F92-FE6733941CF7}" dt="2026-02-26T23:12:22.359" v="586" actId="6549"/>
          <ac:spMkLst>
            <pc:docMk/>
            <pc:sldMk cId="2093051251" sldId="348"/>
            <ac:spMk id="4" creationId="{6200FBBE-79AB-06BA-2BD9-7042FBA9C478}"/>
          </ac:spMkLst>
        </pc:spChg>
      </pc:sldChg>
      <pc:sldChg chg="modSp mod">
        <pc:chgData name="Kelly, Mary" userId="d72c38f3-a048-4cf9-9703-24d94fd856c8" providerId="ADAL" clId="{731F678B-1F1F-4D57-8F92-FE6733941CF7}" dt="2026-02-26T23:11:11.155" v="579" actId="6549"/>
        <pc:sldMkLst>
          <pc:docMk/>
          <pc:sldMk cId="2818116248" sldId="349"/>
        </pc:sldMkLst>
        <pc:spChg chg="mod">
          <ac:chgData name="Kelly, Mary" userId="d72c38f3-a048-4cf9-9703-24d94fd856c8" providerId="ADAL" clId="{731F678B-1F1F-4D57-8F92-FE6733941CF7}" dt="2026-02-26T23:11:11.155" v="579" actId="6549"/>
          <ac:spMkLst>
            <pc:docMk/>
            <pc:sldMk cId="2818116248" sldId="349"/>
            <ac:spMk id="4" creationId="{EA29B21E-001D-6FAD-00ED-56E64156765C}"/>
          </ac:spMkLst>
        </pc:spChg>
      </pc:sldChg>
      <pc:sldChg chg="addSp delSp modSp add mod">
        <pc:chgData name="Kelly, Mary" userId="d72c38f3-a048-4cf9-9703-24d94fd856c8" providerId="ADAL" clId="{731F678B-1F1F-4D57-8F92-FE6733941CF7}" dt="2026-02-26T21:12:41.368" v="298" actId="1038"/>
        <pc:sldMkLst>
          <pc:docMk/>
          <pc:sldMk cId="626109760" sldId="350"/>
        </pc:sldMkLst>
        <pc:spChg chg="add mod ord">
          <ac:chgData name="Kelly, Mary" userId="d72c38f3-a048-4cf9-9703-24d94fd856c8" providerId="ADAL" clId="{731F678B-1F1F-4D57-8F92-FE6733941CF7}" dt="2026-02-26T21:10:54.725" v="278" actId="1035"/>
          <ac:spMkLst>
            <pc:docMk/>
            <pc:sldMk cId="626109760" sldId="350"/>
            <ac:spMk id="9" creationId="{B416BBBC-F4DB-91D7-5759-9FEA40D9B72F}"/>
          </ac:spMkLst>
        </pc:spChg>
        <pc:spChg chg="mod">
          <ac:chgData name="Kelly, Mary" userId="d72c38f3-a048-4cf9-9703-24d94fd856c8" providerId="ADAL" clId="{731F678B-1F1F-4D57-8F92-FE6733941CF7}" dt="2026-02-26T21:09:44.043" v="213" actId="14100"/>
          <ac:spMkLst>
            <pc:docMk/>
            <pc:sldMk cId="626109760" sldId="350"/>
            <ac:spMk id="12" creationId="{8F05ABB5-19D1-C041-6368-54DDA475690A}"/>
          </ac:spMkLst>
        </pc:spChg>
        <pc:picChg chg="add mod">
          <ac:chgData name="Kelly, Mary" userId="d72c38f3-a048-4cf9-9703-24d94fd856c8" providerId="ADAL" clId="{731F678B-1F1F-4D57-8F92-FE6733941CF7}" dt="2026-02-26T21:12:41.368" v="298" actId="1038"/>
          <ac:picMkLst>
            <pc:docMk/>
            <pc:sldMk cId="626109760" sldId="350"/>
            <ac:picMk id="8" creationId="{0DF3E4CE-4EEB-34CB-2723-FA5C5E3BF811}"/>
          </ac:picMkLst>
        </pc:picChg>
      </pc:sldChg>
      <pc:sldMasterChg chg="modSldLayout">
        <pc:chgData name="Kelly, Mary" userId="d72c38f3-a048-4cf9-9703-24d94fd856c8" providerId="ADAL" clId="{731F678B-1F1F-4D57-8F92-FE6733941CF7}" dt="2026-02-26T21:15:12.975" v="409" actId="947"/>
        <pc:sldMasterMkLst>
          <pc:docMk/>
          <pc:sldMasterMk cId="199482350" sldId="2147483699"/>
        </pc:sldMasterMkLst>
        <pc:sldLayoutChg chg="modSp mod">
          <pc:chgData name="Kelly, Mary" userId="d72c38f3-a048-4cf9-9703-24d94fd856c8" providerId="ADAL" clId="{731F678B-1F1F-4D57-8F92-FE6733941CF7}" dt="2026-02-26T21:15:12.975" v="409" actId="947"/>
          <pc:sldLayoutMkLst>
            <pc:docMk/>
            <pc:sldMasterMk cId="199482350" sldId="2147483699"/>
            <pc:sldLayoutMk cId="1334904577" sldId="2147483700"/>
          </pc:sldLayoutMkLst>
          <pc:spChg chg="mod">
            <ac:chgData name="Kelly, Mary" userId="d72c38f3-a048-4cf9-9703-24d94fd856c8" providerId="ADAL" clId="{731F678B-1F1F-4D57-8F92-FE6733941CF7}" dt="2026-02-26T21:15:12.975" v="409" actId="947"/>
            <ac:spMkLst>
              <pc:docMk/>
              <pc:sldMasterMk cId="199482350" sldId="2147483699"/>
              <pc:sldLayoutMk cId="1334904577" sldId="2147483700"/>
              <ac:spMk id="9" creationId="{B33F4350-BDB8-F442-158E-E9948ECD25BB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7T14:18:20.278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0 477,'0'0,"0"4,0-11,0-14,0-8,0-3,0-1,0-4,0 1,0 1,0-2,0 1,0 2,0 2,0 3,0-4,0 5,0 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7T14:18:41.605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53 6311 0,'-53'-6311'0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7T14:18:55.772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1,'0'0,"0"4,0 3,0-2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7T14:19:12.911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5644884" y="309308"/>
            <a:ext cx="903803" cy="12193581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5840" y="1920240"/>
            <a:ext cx="10147936" cy="375296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5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9913" indent="-2254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1688" indent="-23177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840" y="1005840"/>
            <a:ext cx="10147935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504826" y="631627"/>
            <a:ext cx="11182347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503212" y="6356350"/>
            <a:ext cx="324992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150" baseline="0" dirty="0">
                <a:latin typeface="Calibri" panose="020F0502020204030204" pitchFamily="34" charset="0"/>
                <a:cs typeface="Calibri" panose="020F0502020204030204" pitchFamily="34" charset="0"/>
              </a:rPr>
              <a:t>District 2 Construction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pc="150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pc="15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948BB-613D-BA5A-D860-68DEC0C6A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234CF-C4F9-EF9D-A463-CE61BD853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356F4-8287-2B69-0612-E2E63889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6F0CF-ADC5-EFD2-5440-D4F08048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63678-A018-A75A-24C3-4559E64EA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0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BB299-1DAA-65E4-3F00-92D38E7B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29807-6A1D-97BB-A7C5-25E9F5ECD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505F1-BB4C-B22C-E3F6-6A4BDA640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ACC74-1BDF-D253-629A-BB4D56A1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E81D8-DFB8-7E84-9505-7F8BF4A4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48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C5103-C57A-EEFC-BEE3-1C6CC130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A2F55-8663-911A-C446-3A629DFF2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858EA-CE75-3AF0-305A-60DD1DA4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CD5FB-20C1-4E9A-DFF4-DEC1AD9D0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8B3F2-D9EF-5400-F1AB-72DB98F7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1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274F7-C769-4CFA-A60B-3BDBE3C48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A2AC9-618D-C611-D876-EA83EF98C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8AE8D-A737-3C73-D9E6-FFC6AC5DE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3C070-3E35-314F-C2DC-38D0F299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30F4D-6FCC-7B2E-8896-C7E0784FD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5009F-4AF9-6F7C-41A2-E966C46AC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79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74D97-82B1-3D82-5260-555DB22C5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8985E-87EA-D924-B576-518BFDF1C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B9B18-B4CD-4320-DA81-258EF0D74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F9F38B-DF88-A332-9A9A-190D35383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59E921-E6B2-CD64-801A-1CCF7652B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196800-161C-F123-0E61-70420D23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A5A28-0CAF-23A1-C36A-C3B8398E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3D3526-C075-E5F7-86EE-C33A35323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63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D428-FA26-0614-7D08-3CD252E3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03864-EF6E-DCA6-6982-8F3895CC2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8BB6E-744C-4282-D17B-CD0BB6AA6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4C361-CC04-BE97-8E01-4C7F5873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76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216D8B-83BB-EEB8-78CD-84B4DCD43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1A2CFF-5C60-0648-4F4F-BA1B407A3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C771B-A2C1-F412-36FF-654216273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68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67DE-7307-F9E6-9FF3-742CD9306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FA515-8D0E-4D09-F442-B56074C1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E5FFD-3AD9-9626-C944-1680D26B5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0115E-E371-84AD-2898-71EC0201A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6542B-CC4A-C368-16C2-C9FEFBCC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E0014-E9B1-B4F2-5B41-D06560B5B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66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538E1-E8B2-F688-7345-724561741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D76501-012B-2E9D-4752-D55B49C02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30282-6AC4-E1E3-6E0B-4592CAE7B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81E18-B7DC-1895-EC80-608456EF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ACFA9-D355-F0A1-325D-8E937DDE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F90B9-AE41-E467-3BD5-DA6F47C2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4746-18F6-F949-A58D-E322E5BF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EB3D2-DBAC-8EFB-8C5C-14001D8A0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A1FC-BB1E-7BD4-E788-E96953B2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1D0F5-6AFC-EDBC-19FD-1D649837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0D230-D5AE-E9B2-F908-00DC855B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32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0D4DF-E3D6-8BDA-99A9-F47E5384D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AFAD7-841C-A89C-3B42-FE84725C5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2F8A-D644-541B-1FF1-6577956EE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1EBD-490C-42FE-876E-D638C8EA18B3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264D2-6F0B-3782-4458-7222E5BCA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20B16-6234-C3D3-7B9F-8A635A786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5644884" y="309308"/>
            <a:ext cx="903803" cy="12193581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5840" y="1920240"/>
            <a:ext cx="10147936" cy="375296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5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9913" indent="-2254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1688" indent="-23177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840" y="1005840"/>
            <a:ext cx="10147935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504826" y="631627"/>
            <a:ext cx="11182347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503212" y="6356350"/>
            <a:ext cx="324992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150" baseline="0" dirty="0">
                <a:latin typeface="Calibri" panose="020F0502020204030204" pitchFamily="34" charset="0"/>
                <a:cs typeface="Calibri" panose="020F0502020204030204" pitchFamily="34" charset="0"/>
              </a:rPr>
              <a:t>District 2 Construction Program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pc="150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pc="15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904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262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4687613" y="0"/>
            <a:ext cx="750438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4FB46-1C0D-83F3-05F9-7041C7EE1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10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EAE93-54CB-8FB0-EAF0-E5A25D170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38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55848-0C99-1042-B0B6-08480A00F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36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7FC624-D4D1-9AFF-63B9-78F4572A1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7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35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424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4687613" y="0"/>
            <a:ext cx="750438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4FB46-1C0D-83F3-05F9-7041C7EE1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55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373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EAE93-54CB-8FB0-EAF0-E5A25D170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55848-0C99-1042-B0B6-08480A00F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7FC624-D4D1-9AFF-63B9-78F4572A1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54E74DE-D9A6-8BE3-B8A9-4AACD9ABFA1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14529" cy="48022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07E93-5286-7829-D810-83F87D111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11023-9B89-AA2A-BA5A-AF8E4B7F3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E0620-4FAA-ED0E-2B7F-CC6EEBA2E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01EBD-490C-42FE-876E-D638C8EA18B3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6F4CC-9A64-8F64-9F50-103FE39C9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7B8A5-2F24-B882-B760-013809AF0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29889-9C25-4A71-B486-A362491D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7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54E74DE-D9A6-8BE3-B8A9-4AACD9ABFA1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14529" cy="48022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212" y="6356350"/>
            <a:ext cx="2921475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12" Type="http://schemas.openxmlformats.org/officeDocument/2006/relationships/customXml" Target="../ink/ink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customXml" Target="../ink/ink1.xml"/><Relationship Id="rId11" Type="http://schemas.openxmlformats.org/officeDocument/2006/relationships/image" Target="../media/image46.png"/><Relationship Id="rId5" Type="http://schemas.openxmlformats.org/officeDocument/2006/relationships/image" Target="../media/image26.png"/><Relationship Id="rId10" Type="http://schemas.openxmlformats.org/officeDocument/2006/relationships/customXml" Target="../ink/ink3.xml"/><Relationship Id="rId4" Type="http://schemas.openxmlformats.org/officeDocument/2006/relationships/image" Target="../media/image25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39.png"/><Relationship Id="rId10" Type="http://schemas.openxmlformats.org/officeDocument/2006/relationships/image" Target="../media/image48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hyperlink" Target="https://iowadot.gov/transportation-development/future-programs/five-year-highway-progra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22.jpeg"/><Relationship Id="rId4" Type="http://schemas.openxmlformats.org/officeDocument/2006/relationships/hyperlink" Target="https://iowadot.gov/lansingbridge/Hom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icture containing outdoor, ground&#10;&#10;AI-generated content may be incorrect.">
            <a:extLst>
              <a:ext uri="{FF2B5EF4-FFF2-40B4-BE49-F238E27FC236}">
                <a16:creationId xmlns:a16="http://schemas.microsoft.com/office/drawing/2014/main" id="{7024CC90-ECCC-95FE-0390-C2D3E2B3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28" y="542230"/>
            <a:ext cx="8646161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23348" y="3428999"/>
            <a:ext cx="12215347" cy="3274415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349" y="4354548"/>
            <a:ext cx="12215348" cy="64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Upcoming Projects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CEC6BD-4218-D50A-8F38-D4D2DFD6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195" y="5077839"/>
            <a:ext cx="12215347" cy="48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District 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</a:extLst>
          </p:cNvPr>
          <p:cNvCxnSpPr/>
          <p:nvPr/>
        </p:nvCxnSpPr>
        <p:spPr>
          <a:xfrm>
            <a:off x="5678606" y="5757691"/>
            <a:ext cx="807753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6764" y="6259280"/>
            <a:ext cx="856250" cy="20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349" y="5851519"/>
            <a:ext cx="12223501" cy="1006481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44" y="5889997"/>
            <a:ext cx="2352679" cy="5881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B6B38A-11BE-B032-BD04-B7FDF61C1FCF}"/>
              </a:ext>
            </a:extLst>
          </p:cNvPr>
          <p:cNvSpPr txBox="1"/>
          <p:nvPr/>
        </p:nvSpPr>
        <p:spPr>
          <a:xfrm>
            <a:off x="241540" y="6185140"/>
            <a:ext cx="3698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Mary Kelly</a:t>
            </a:r>
          </a:p>
          <a:p>
            <a:r>
              <a:rPr lang="en-US" dirty="0">
                <a:solidFill>
                  <a:schemeClr val="bg1"/>
                </a:solidFill>
              </a:rPr>
              <a:t>District 2 Assistant District Engineer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454BE-0165-B538-9536-ED73656EF963}"/>
              </a:ext>
            </a:extLst>
          </p:cNvPr>
          <p:cNvSpPr txBox="1"/>
          <p:nvPr/>
        </p:nvSpPr>
        <p:spPr>
          <a:xfrm>
            <a:off x="10513030" y="6185140"/>
            <a:ext cx="3698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March 2, 2026</a:t>
            </a:r>
          </a:p>
          <a:p>
            <a:r>
              <a:rPr lang="en-US" dirty="0">
                <a:solidFill>
                  <a:schemeClr val="bg1"/>
                </a:solidFill>
              </a:rPr>
              <a:t>Mason City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505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264450" y="719278"/>
            <a:ext cx="387741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U.S. 218-Bremer County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00639D69-6A3C-1CB0-865E-1E06778F7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380" y="1238495"/>
            <a:ext cx="10663238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47AB1F-BAB3-61B5-45FF-A56201A48651}"/>
              </a:ext>
            </a:extLst>
          </p:cNvPr>
          <p:cNvSpPr txBox="1"/>
          <p:nvPr/>
        </p:nvSpPr>
        <p:spPr>
          <a:xfrm>
            <a:off x="4132656" y="4985428"/>
            <a:ext cx="43986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Reconstruction</a:t>
            </a:r>
          </a:p>
          <a:p>
            <a:r>
              <a:rPr lang="en-US" sz="1400" dirty="0"/>
              <a:t>Grading project let for $10.1 million (2024)(Completed)</a:t>
            </a:r>
          </a:p>
          <a:p>
            <a:r>
              <a:rPr lang="en-US" sz="1400" dirty="0"/>
              <a:t>Current grading/paving let for $14.9 million (2026)</a:t>
            </a:r>
          </a:p>
          <a:p>
            <a:r>
              <a:rPr lang="en-US" sz="1400" dirty="0"/>
              <a:t>Cedar River to IA 116 in Waverly</a:t>
            </a:r>
          </a:p>
          <a:p>
            <a:r>
              <a:rPr lang="en-US" sz="1400" dirty="0"/>
              <a:t>Currently Under Construction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1433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616234" y="675055"/>
            <a:ext cx="3173842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U.S. 65-Mason City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34DA30-65C3-091B-86B6-623EE6E15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409" y="1225301"/>
            <a:ext cx="9169179" cy="5072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AF8F4C-DB77-1ECD-D9D0-E551E074691B}"/>
              </a:ext>
            </a:extLst>
          </p:cNvPr>
          <p:cNvSpPr txBox="1"/>
          <p:nvPr/>
        </p:nvSpPr>
        <p:spPr>
          <a:xfrm>
            <a:off x="1501264" y="2984290"/>
            <a:ext cx="32004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Reconstruction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Let for $13.8 million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0.1 miles S. of 27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St. SW to 6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St. 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2024-Completed 17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St. S. to 20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St. 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2025-Completed 6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St. S. to 17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St. 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2026-20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St. S. to 27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St. 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AD45-A654-F74D-9DE6-9843A71CF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314" y="1251352"/>
            <a:ext cx="1432684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4DE44-CCA8-0220-9CF9-C6E4689A9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513" y="3903342"/>
            <a:ext cx="1438781" cy="24203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2280BA0-3A47-D08E-D199-F708FD0F8CDE}"/>
                  </a:ext>
                </a:extLst>
              </p14:cNvPr>
              <p14:cNvContentPartPr/>
              <p14:nvPr/>
            </p14:nvContentPartPr>
            <p14:xfrm>
              <a:off x="5948351" y="4079939"/>
              <a:ext cx="360" cy="173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2280BA0-3A47-D08E-D199-F708FD0F8C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94351" y="3972299"/>
                <a:ext cx="108000" cy="38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C36CA1F-FBF8-AF1D-A3F8-6706D46FDC18}"/>
                  </a:ext>
                </a:extLst>
              </p14:cNvPr>
              <p14:cNvContentPartPr/>
              <p14:nvPr/>
            </p14:nvContentPartPr>
            <p14:xfrm>
              <a:off x="5929271" y="1573979"/>
              <a:ext cx="19440" cy="2272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C36CA1F-FBF8-AF1D-A3F8-6706D46FDC1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75271" y="1465979"/>
                <a:ext cx="127080" cy="248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7ACB460-DCE1-EF2A-EA7A-8DC547CB056E}"/>
                  </a:ext>
                </a:extLst>
              </p14:cNvPr>
              <p14:cNvContentPartPr/>
              <p14:nvPr/>
            </p14:nvContentPartPr>
            <p14:xfrm>
              <a:off x="5929271" y="3836219"/>
              <a:ext cx="360" cy="6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7ACB460-DCE1-EF2A-EA7A-8DC547CB056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75631" y="3728579"/>
                <a:ext cx="10800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1524BB3-907D-7D62-CCF5-82FC4EA6DC81}"/>
                  </a:ext>
                </a:extLst>
              </p14:cNvPr>
              <p14:cNvContentPartPr/>
              <p14:nvPr/>
            </p14:nvContentPartPr>
            <p14:xfrm>
              <a:off x="5948351" y="3874019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1524BB3-907D-7D62-CCF5-82FC4EA6DC8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94351" y="3766379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32671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730580" y="681315"/>
            <a:ext cx="2945151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IA 122-Mason 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9AB5D-31EB-60A2-A2C8-2DD695BCD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86" y="2472397"/>
            <a:ext cx="9831626" cy="2194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BA0469-9EAA-697C-F494-6FFE118F22A6}"/>
              </a:ext>
            </a:extLst>
          </p:cNvPr>
          <p:cNvSpPr txBox="1"/>
          <p:nvPr/>
        </p:nvSpPr>
        <p:spPr>
          <a:xfrm>
            <a:off x="4486347" y="5175087"/>
            <a:ext cx="3219303" cy="1169551"/>
          </a:xfrm>
          <a:prstGeom prst="rect">
            <a:avLst/>
          </a:prstGeom>
          <a:noFill/>
          <a:ln w="22225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Pierce Avenue to Monroe Avenue</a:t>
            </a:r>
          </a:p>
          <a:p>
            <a:r>
              <a:rPr lang="en-US" sz="1400" dirty="0"/>
              <a:t>Reconstruction</a:t>
            </a:r>
          </a:p>
          <a:p>
            <a:r>
              <a:rPr lang="en-US" sz="1400" dirty="0"/>
              <a:t>Westbound lanes near completion</a:t>
            </a:r>
          </a:p>
          <a:p>
            <a:r>
              <a:rPr lang="en-US" sz="1400" dirty="0"/>
              <a:t>Eastbound lanes in 2026</a:t>
            </a:r>
          </a:p>
          <a:p>
            <a:r>
              <a:rPr lang="en-US" sz="1400" dirty="0"/>
              <a:t>Let for $12.5 million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8A4159-708D-8ED8-B616-B324ACE87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0000">
            <a:off x="2615293" y="2902484"/>
            <a:ext cx="1700601" cy="2492380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C9509D-BF6D-8924-8241-ACD4C7768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0000">
            <a:off x="7826159" y="3765174"/>
            <a:ext cx="2407131" cy="1700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9814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582615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503922" y="634871"/>
            <a:ext cx="318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I-35-Franklin County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CD7DA1-ABE1-80C4-7D9B-66763B0CC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142" t="7436" r="19684" b="4872"/>
          <a:stretch/>
        </p:blipFill>
        <p:spPr>
          <a:xfrm rot="-5400000">
            <a:off x="4699516" y="-1953144"/>
            <a:ext cx="2792962" cy="960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FE2171-EEFB-8179-35C5-D8633529B8C1}"/>
              </a:ext>
            </a:extLst>
          </p:cNvPr>
          <p:cNvSpPr txBox="1"/>
          <p:nvPr/>
        </p:nvSpPr>
        <p:spPr>
          <a:xfrm>
            <a:off x="2820407" y="4598377"/>
            <a:ext cx="6765498" cy="923330"/>
          </a:xfrm>
          <a:prstGeom prst="rect">
            <a:avLst/>
          </a:prstGeom>
          <a:solidFill>
            <a:schemeClr val="bg1"/>
          </a:solidFill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0.5 miles south of County Road C23 to Cerro Gordo County line </a:t>
            </a:r>
          </a:p>
          <a:p>
            <a:r>
              <a:rPr lang="en-US" dirty="0"/>
              <a:t>Reconstruction in 2026</a:t>
            </a:r>
          </a:p>
          <a:p>
            <a:r>
              <a:rPr lang="en-US" dirty="0"/>
              <a:t>Let for $14M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EB40C2-34A7-A280-91BA-C5F46A6C2394}"/>
              </a:ext>
            </a:extLst>
          </p:cNvPr>
          <p:cNvCxnSpPr/>
          <p:nvPr/>
        </p:nvCxnSpPr>
        <p:spPr>
          <a:xfrm flipH="1" flipV="1">
            <a:off x="2066192" y="3050931"/>
            <a:ext cx="764931" cy="1547446"/>
          </a:xfrm>
          <a:prstGeom prst="straightConnector1">
            <a:avLst/>
          </a:prstGeom>
          <a:ln w="603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C754ED-46D4-85D0-A2AA-2044A9DD805E}"/>
              </a:ext>
            </a:extLst>
          </p:cNvPr>
          <p:cNvCxnSpPr/>
          <p:nvPr/>
        </p:nvCxnSpPr>
        <p:spPr>
          <a:xfrm flipV="1">
            <a:off x="9585905" y="2945423"/>
            <a:ext cx="463703" cy="1652954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8AE7BD9-6921-BE25-BBCB-0F19A8578577}"/>
              </a:ext>
            </a:extLst>
          </p:cNvPr>
          <p:cNvSpPr txBox="1"/>
          <p:nvPr/>
        </p:nvSpPr>
        <p:spPr>
          <a:xfrm>
            <a:off x="4503922" y="3308067"/>
            <a:ext cx="12649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North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BA020A-A196-E697-9451-65D701C2B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002" y="3402022"/>
            <a:ext cx="810838" cy="335309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524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58A53-7BFE-34E6-0491-3184F93E0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4602610D-4E0C-4AB0-AE99-592C87510A7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FD4B62AF-9630-BBC5-AB4C-A75FBA680A5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582615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18ABC-C9A8-8978-9230-ADAAD9467BB3}"/>
              </a:ext>
            </a:extLst>
          </p:cNvPr>
          <p:cNvSpPr txBox="1"/>
          <p:nvPr/>
        </p:nvSpPr>
        <p:spPr>
          <a:xfrm>
            <a:off x="4503925" y="634871"/>
            <a:ext cx="318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U.S. 218-Waterloo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BA928-C8F0-9B03-0351-49E5DCC6A0A5}"/>
              </a:ext>
            </a:extLst>
          </p:cNvPr>
          <p:cNvSpPr txBox="1"/>
          <p:nvPr/>
        </p:nvSpPr>
        <p:spPr>
          <a:xfrm>
            <a:off x="2643485" y="5299799"/>
            <a:ext cx="7965900" cy="1200329"/>
          </a:xfrm>
          <a:prstGeom prst="rect">
            <a:avLst/>
          </a:prstGeom>
          <a:solidFill>
            <a:schemeClr val="bg1"/>
          </a:solidFill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U.S. 218 from George Wythe State Park to the IA 27/IA 57/IA 58 Interchange (SB)</a:t>
            </a:r>
          </a:p>
          <a:p>
            <a:r>
              <a:rPr lang="en-US" dirty="0"/>
              <a:t>6.9 miles</a:t>
            </a:r>
          </a:p>
          <a:p>
            <a:r>
              <a:rPr lang="en-US" dirty="0"/>
              <a:t>2027 Reconstruction</a:t>
            </a:r>
          </a:p>
          <a:p>
            <a:r>
              <a:rPr lang="en-US" dirty="0"/>
              <a:t>Programmed </a:t>
            </a:r>
            <a:r>
              <a:rPr lang="en-US"/>
              <a:t>for $6.9 </a:t>
            </a:r>
            <a:r>
              <a:rPr lang="en-US" dirty="0"/>
              <a:t>million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3F579-C18A-2016-F172-EB3D9CF21D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15897" b="6220"/>
          <a:stretch>
            <a:fillRect/>
          </a:stretch>
        </p:blipFill>
        <p:spPr>
          <a:xfrm>
            <a:off x="1489278" y="1102881"/>
            <a:ext cx="9392586" cy="41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7F75AA-66AB-B48C-F513-DFCD6DDF8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7595">
            <a:off x="2294356" y="2740660"/>
            <a:ext cx="1380176" cy="2468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35FDD9-DEDB-FB6A-FFC2-4F6BA157AC92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9085104">
            <a:off x="8300143" y="1904890"/>
            <a:ext cx="2676376" cy="36869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203A7F-42AB-8965-0F38-8CE82E9CE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685129" y="3950926"/>
            <a:ext cx="810838" cy="3353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52BAB1-3E88-C698-1A08-6AF758E9C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45" y="4414225"/>
            <a:ext cx="1390008" cy="755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51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005168" y="702550"/>
            <a:ext cx="439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U.S. 20-Waterloo/Cedar Falls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ABACF7-26E2-2C05-5BD7-9FFED1BFB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389" y="1327816"/>
            <a:ext cx="8876545" cy="4986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5FF034-1920-4F02-9E8B-25E2E5EFC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985" y="2395534"/>
            <a:ext cx="1133954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79653-1908-0222-B82E-720672A39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977" y="2404352"/>
            <a:ext cx="1268078" cy="2145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8ECC6-E2E0-FA3B-0B85-BC2B4F64C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203" y="5290559"/>
            <a:ext cx="2871465" cy="1024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C66D39-A791-71A5-A65C-0A8753D96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4203" y="4187759"/>
            <a:ext cx="743776" cy="1158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E31B32-F57C-70C4-6121-F9D9E9B97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5544" y="4559647"/>
            <a:ext cx="792549" cy="786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E6EC05-AB65-AFE4-6C79-4407FD160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4243" y="1511901"/>
            <a:ext cx="2865368" cy="1018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E703C-722F-D245-1C43-F3123EB563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1463" y="2432863"/>
            <a:ext cx="1176630" cy="24629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1C5E86-37FE-673B-976C-24098EBF3C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9064" y="2432863"/>
            <a:ext cx="402736" cy="2377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8CA2C7-8B8C-E05F-ECE6-CD61585DECFB}"/>
              </a:ext>
            </a:extLst>
          </p:cNvPr>
          <p:cNvSpPr txBox="1"/>
          <p:nvPr/>
        </p:nvSpPr>
        <p:spPr>
          <a:xfrm>
            <a:off x="1840985" y="1511901"/>
            <a:ext cx="2865368" cy="954107"/>
          </a:xfrm>
          <a:prstGeom prst="rect">
            <a:avLst/>
          </a:prstGeom>
          <a:solidFill>
            <a:schemeClr val="bg1"/>
          </a:solidFill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U.S.  20 Reconstruction (EB/WB)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Hudson Rd. to U.S. 63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Constrution in 2026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Let for $21.4 million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7170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7BDD3D-227E-3FB0-529D-1BEA6518D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351" y="1084963"/>
            <a:ext cx="7869294" cy="5303520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024756" y="623298"/>
            <a:ext cx="4142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IA 57/Union Rd-Cedar Falls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993DB-495C-C196-319F-AC8DEBEAEC2F}"/>
              </a:ext>
            </a:extLst>
          </p:cNvPr>
          <p:cNvSpPr txBox="1"/>
          <p:nvPr/>
        </p:nvSpPr>
        <p:spPr>
          <a:xfrm>
            <a:off x="6488723" y="1336431"/>
            <a:ext cx="326194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Roundabout</a:t>
            </a:r>
          </a:p>
          <a:p>
            <a:r>
              <a:rPr lang="en-US" dirty="0"/>
              <a:t>Construction in 2026</a:t>
            </a:r>
          </a:p>
          <a:p>
            <a:r>
              <a:rPr lang="en-US" dirty="0"/>
              <a:t>$1.8 million (State Share)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7253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5009495" y="749911"/>
            <a:ext cx="21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IA 9-Decorah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FF4EF-A334-C0B6-356F-D44E767E4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5384" b="19487"/>
          <a:stretch/>
        </p:blipFill>
        <p:spPr>
          <a:xfrm>
            <a:off x="1228800" y="1312972"/>
            <a:ext cx="9734400" cy="3566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81BCB3-DBE9-B88D-9A45-87BD0018F348}"/>
              </a:ext>
            </a:extLst>
          </p:cNvPr>
          <p:cNvSpPr txBox="1"/>
          <p:nvPr/>
        </p:nvSpPr>
        <p:spPr>
          <a:xfrm>
            <a:off x="4541410" y="5097284"/>
            <a:ext cx="3323492" cy="12003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Reconstruction</a:t>
            </a:r>
          </a:p>
          <a:p>
            <a:r>
              <a:rPr lang="en-US" dirty="0"/>
              <a:t>U.S. 52 to east of Pleasant Ave.</a:t>
            </a:r>
          </a:p>
          <a:p>
            <a:r>
              <a:rPr lang="en-US" dirty="0"/>
              <a:t>Construction in 2026</a:t>
            </a:r>
          </a:p>
          <a:p>
            <a:r>
              <a:rPr lang="en-US" dirty="0"/>
              <a:t>Let for $11.8M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6544B4-E718-B849-41E5-A8560B3E15BA}"/>
              </a:ext>
            </a:extLst>
          </p:cNvPr>
          <p:cNvCxnSpPr/>
          <p:nvPr/>
        </p:nvCxnSpPr>
        <p:spPr>
          <a:xfrm flipH="1" flipV="1">
            <a:off x="2505808" y="2998177"/>
            <a:ext cx="2035602" cy="2099107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CB5F16-8C16-4A5A-499D-EEE32ACE03D9}"/>
              </a:ext>
            </a:extLst>
          </p:cNvPr>
          <p:cNvCxnSpPr/>
          <p:nvPr/>
        </p:nvCxnSpPr>
        <p:spPr>
          <a:xfrm flipV="1">
            <a:off x="7864902" y="3701562"/>
            <a:ext cx="1903352" cy="1395722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27006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6461760" y="925830"/>
            <a:ext cx="4650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IA 58/Greenhill Rd-Cedar Falls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B36E2ADF-4166-9339-583F-72388C7AE5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0681" y="1190471"/>
            <a:ext cx="10981719" cy="5190601"/>
            <a:chOff x="143" y="615"/>
            <a:chExt cx="7388" cy="3492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4515A9F4-8EEB-9599-3C97-7C95392ED61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" y="615"/>
              <a:ext cx="7382" cy="3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54660704-92EB-B6CA-35E3-F4405190D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" y="1011"/>
              <a:ext cx="7388" cy="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609A75F-B7AC-43B9-1F9F-A0E9B45B1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80" y="140677"/>
            <a:ext cx="4919216" cy="2373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7D5D71-A33C-2D4A-ADE6-5B6FF8ED4963}"/>
              </a:ext>
            </a:extLst>
          </p:cNvPr>
          <p:cNvSpPr txBox="1"/>
          <p:nvPr/>
        </p:nvSpPr>
        <p:spPr>
          <a:xfrm>
            <a:off x="4759619" y="5805798"/>
            <a:ext cx="3404282" cy="73866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IA 58/Greenhill Rd Interchange</a:t>
            </a:r>
          </a:p>
          <a:p>
            <a:r>
              <a:rPr lang="en-US" sz="1400" dirty="0"/>
              <a:t>Estimated at $73M, Underfunded </a:t>
            </a:r>
          </a:p>
          <a:p>
            <a:r>
              <a:rPr lang="en-US" sz="1400" dirty="0"/>
              <a:t>2028 Letting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4852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AC692-44C7-502D-603C-7C117D2F1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AI-generated content may be incorrect.">
            <a:extLst>
              <a:ext uri="{FF2B5EF4-FFF2-40B4-BE49-F238E27FC236}">
                <a16:creationId xmlns:a16="http://schemas.microsoft.com/office/drawing/2014/main" id="{3A1F1EBE-D568-2C93-AA3E-E674E3670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729" y="1277231"/>
            <a:ext cx="9450119" cy="4420217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A6B2C6F9-1ADC-C5C3-0036-6232D860D3A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6200AA56-E3C1-5121-0869-0DE9D529C75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F43055-D289-BC50-2061-A36D779478EE}"/>
              </a:ext>
            </a:extLst>
          </p:cNvPr>
          <p:cNvSpPr txBox="1"/>
          <p:nvPr/>
        </p:nvSpPr>
        <p:spPr>
          <a:xfrm>
            <a:off x="5009495" y="749911"/>
            <a:ext cx="21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IA 9-Lansing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29B21E-001D-6FAD-00ED-56E64156765C}"/>
              </a:ext>
            </a:extLst>
          </p:cNvPr>
          <p:cNvSpPr txBox="1"/>
          <p:nvPr/>
        </p:nvSpPr>
        <p:spPr>
          <a:xfrm>
            <a:off x="4070923" y="5424732"/>
            <a:ext cx="392973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Reconstruction</a:t>
            </a:r>
          </a:p>
          <a:p>
            <a:r>
              <a:rPr lang="en-US" dirty="0"/>
              <a:t>N 7</a:t>
            </a:r>
            <a:r>
              <a:rPr lang="en-US" baseline="30000" dirty="0"/>
              <a:t>th</a:t>
            </a:r>
            <a:r>
              <a:rPr lang="en-US" dirty="0"/>
              <a:t> St to near Hale St</a:t>
            </a:r>
          </a:p>
          <a:p>
            <a:r>
              <a:rPr lang="en-US" dirty="0"/>
              <a:t>Programmed in 2028 for $3.4M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D5CA4D9-B53E-D27D-6381-5F8A71EBFE16}"/>
              </a:ext>
            </a:extLst>
          </p:cNvPr>
          <p:cNvCxnSpPr>
            <a:cxnSpLocks/>
          </p:cNvCxnSpPr>
          <p:nvPr/>
        </p:nvCxnSpPr>
        <p:spPr>
          <a:xfrm flipH="1" flipV="1">
            <a:off x="2346385" y="4856672"/>
            <a:ext cx="1724538" cy="56806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F9E251-154D-F5DD-B7B5-699F5FDB8788}"/>
              </a:ext>
            </a:extLst>
          </p:cNvPr>
          <p:cNvCxnSpPr>
            <a:cxnSpLocks/>
          </p:cNvCxnSpPr>
          <p:nvPr/>
        </p:nvCxnSpPr>
        <p:spPr>
          <a:xfrm flipV="1">
            <a:off x="8000653" y="3140015"/>
            <a:ext cx="1289996" cy="2284717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18116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0E5AFEA-2806-1A22-9F16-0514AAD469FF}"/>
              </a:ext>
            </a:extLst>
          </p:cNvPr>
          <p:cNvSpPr txBox="1">
            <a:spLocks/>
          </p:cNvSpPr>
          <p:nvPr/>
        </p:nvSpPr>
        <p:spPr>
          <a:xfrm>
            <a:off x="1327272" y="1362318"/>
            <a:ext cx="9537456" cy="4133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Iowa Department of Transportation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Mission Statement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Making Lives Better Through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Transportation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34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5E73C-D753-4536-8857-2AE7DC30E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7645FF40-A9AD-5222-4B4C-A9D613635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65" y="1319985"/>
            <a:ext cx="10421467" cy="3657600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0385689F-6810-C292-55DB-7C03271E73C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A5204248-875F-8162-3E5F-80AD2F7BE5D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C86567-79CF-632F-7922-DA119842D6A4}"/>
              </a:ext>
            </a:extLst>
          </p:cNvPr>
          <p:cNvSpPr txBox="1"/>
          <p:nvPr/>
        </p:nvSpPr>
        <p:spPr>
          <a:xfrm>
            <a:off x="5009494" y="749911"/>
            <a:ext cx="2383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US 18–Super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0FBBE-79AB-06BA-2BD9-7042FBA9C478}"/>
              </a:ext>
            </a:extLst>
          </p:cNvPr>
          <p:cNvSpPr txBox="1"/>
          <p:nvPr/>
        </p:nvSpPr>
        <p:spPr>
          <a:xfrm>
            <a:off x="4541409" y="5097284"/>
            <a:ext cx="3826214" cy="120032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HMA Resurfacing, </a:t>
            </a:r>
          </a:p>
          <a:p>
            <a:r>
              <a:rPr lang="en-US" dirty="0"/>
              <a:t>Passing and Turn Lanes</a:t>
            </a:r>
          </a:p>
          <a:p>
            <a:r>
              <a:rPr lang="en-US" dirty="0"/>
              <a:t>2 mi E of Co Rd R35 to W Jct of US 69</a:t>
            </a:r>
          </a:p>
          <a:p>
            <a:r>
              <a:rPr lang="en-US" dirty="0"/>
              <a:t>Proposed in 2027 for $6.6M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6E428FE-7FDC-F1A8-1489-F815E1D88D52}"/>
              </a:ext>
            </a:extLst>
          </p:cNvPr>
          <p:cNvCxnSpPr>
            <a:cxnSpLocks/>
          </p:cNvCxnSpPr>
          <p:nvPr/>
        </p:nvCxnSpPr>
        <p:spPr>
          <a:xfrm flipH="1" flipV="1">
            <a:off x="2993366" y="2794958"/>
            <a:ext cx="1548044" cy="2302326"/>
          </a:xfrm>
          <a:prstGeom prst="straightConnector1">
            <a:avLst/>
          </a:prstGeom>
          <a:ln w="444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FF0870-2AD3-BA41-1C66-48F57D55BA17}"/>
              </a:ext>
            </a:extLst>
          </p:cNvPr>
          <p:cNvCxnSpPr>
            <a:cxnSpLocks/>
          </p:cNvCxnSpPr>
          <p:nvPr/>
        </p:nvCxnSpPr>
        <p:spPr>
          <a:xfrm flipV="1">
            <a:off x="8367623" y="2708694"/>
            <a:ext cx="1086928" cy="2388590"/>
          </a:xfrm>
          <a:prstGeom prst="straightConnector1">
            <a:avLst/>
          </a:prstGeom>
          <a:ln w="444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93051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7CCDE-ABAF-C4CA-6B30-37573C4A1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68C5E566-299A-6AF3-BAD4-3974835EE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294102"/>
            <a:ext cx="10972800" cy="3960056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8F84D96A-D730-250D-9DB4-EB4A85D630F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FD2266B1-351F-7A17-B1F5-B728ECDB893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815BC8-1AAC-1F4F-BAF5-57CFF1479CD7}"/>
              </a:ext>
            </a:extLst>
          </p:cNvPr>
          <p:cNvSpPr txBox="1"/>
          <p:nvPr/>
        </p:nvSpPr>
        <p:spPr>
          <a:xfrm>
            <a:off x="5009494" y="749911"/>
            <a:ext cx="3064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IA 57-Butler County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BDDC7E-AC33-8963-DAA3-9AA1BC8AE240}"/>
              </a:ext>
            </a:extLst>
          </p:cNvPr>
          <p:cNvSpPr txBox="1"/>
          <p:nvPr/>
        </p:nvSpPr>
        <p:spPr>
          <a:xfrm>
            <a:off x="4541410" y="5097284"/>
            <a:ext cx="3532914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Reconstruction</a:t>
            </a:r>
          </a:p>
          <a:p>
            <a:r>
              <a:rPr lang="en-US" dirty="0"/>
              <a:t>From Co Rd T47 to New Hartford Programmed in 2028 for $12.6M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36E893-9C80-BD1C-9982-B6417DA6E04B}"/>
              </a:ext>
            </a:extLst>
          </p:cNvPr>
          <p:cNvCxnSpPr>
            <a:cxnSpLocks/>
          </p:cNvCxnSpPr>
          <p:nvPr/>
        </p:nvCxnSpPr>
        <p:spPr>
          <a:xfrm flipH="1" flipV="1">
            <a:off x="1268083" y="2648309"/>
            <a:ext cx="3273327" cy="2448975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280D21-5D85-E94A-D053-BA99BC578E74}"/>
              </a:ext>
            </a:extLst>
          </p:cNvPr>
          <p:cNvCxnSpPr>
            <a:cxnSpLocks/>
          </p:cNvCxnSpPr>
          <p:nvPr/>
        </p:nvCxnSpPr>
        <p:spPr>
          <a:xfrm flipV="1">
            <a:off x="8074324" y="4356340"/>
            <a:ext cx="1853096" cy="740944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647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5B563-FA4B-D3FE-592E-A080A17E2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AI-generated content may be incorrect.">
            <a:extLst>
              <a:ext uri="{FF2B5EF4-FFF2-40B4-BE49-F238E27FC236}">
                <a16:creationId xmlns:a16="http://schemas.microsoft.com/office/drawing/2014/main" id="{C2156CE2-93A6-2B3C-E254-EF7E8DA27D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269"/>
          <a:stretch>
            <a:fillRect/>
          </a:stretch>
        </p:blipFill>
        <p:spPr>
          <a:xfrm rot="5400000">
            <a:off x="3678771" y="-1322363"/>
            <a:ext cx="4645826" cy="9784080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C96BC38B-8534-71FB-E774-BC62B919768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AD10CCB4-6013-1329-9AEA-8D88A79FEC9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58B6DF-0B14-5655-A47E-2B38828B285E}"/>
              </a:ext>
            </a:extLst>
          </p:cNvPr>
          <p:cNvSpPr txBox="1"/>
          <p:nvPr/>
        </p:nvSpPr>
        <p:spPr>
          <a:xfrm>
            <a:off x="5009495" y="749911"/>
            <a:ext cx="320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US 169–Algona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4E6FDB-B44C-434C-E63A-4EE64441404F}"/>
              </a:ext>
            </a:extLst>
          </p:cNvPr>
          <p:cNvSpPr txBox="1"/>
          <p:nvPr/>
        </p:nvSpPr>
        <p:spPr>
          <a:xfrm>
            <a:off x="4541409" y="5097284"/>
            <a:ext cx="3463903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Reconstruction</a:t>
            </a:r>
          </a:p>
          <a:p>
            <a:r>
              <a:rPr lang="en-US" dirty="0"/>
              <a:t>South of Maple St. to 0.6 mi north of US 18</a:t>
            </a:r>
          </a:p>
          <a:p>
            <a:r>
              <a:rPr lang="en-US" dirty="0"/>
              <a:t>Programmed in 2031 for $6.9M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045A3B-80E3-DB6A-4C85-36D9F26FC911}"/>
              </a:ext>
            </a:extLst>
          </p:cNvPr>
          <p:cNvCxnSpPr>
            <a:cxnSpLocks/>
          </p:cNvCxnSpPr>
          <p:nvPr/>
        </p:nvCxnSpPr>
        <p:spPr>
          <a:xfrm flipH="1" flipV="1">
            <a:off x="1600200" y="4408098"/>
            <a:ext cx="2941210" cy="689186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2DEACF-FE99-E0E2-AF77-A3DD72576BD1}"/>
              </a:ext>
            </a:extLst>
          </p:cNvPr>
          <p:cNvCxnSpPr>
            <a:cxnSpLocks/>
          </p:cNvCxnSpPr>
          <p:nvPr/>
        </p:nvCxnSpPr>
        <p:spPr>
          <a:xfrm flipV="1">
            <a:off x="8005312" y="2984740"/>
            <a:ext cx="2800801" cy="2112544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5BE6ACB-25AB-B6C0-AC83-961AA0A4AFC5}"/>
              </a:ext>
            </a:extLst>
          </p:cNvPr>
          <p:cNvSpPr txBox="1"/>
          <p:nvPr/>
        </p:nvSpPr>
        <p:spPr>
          <a:xfrm>
            <a:off x="1677977" y="1659041"/>
            <a:ext cx="12649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North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CFD675-D65F-923C-B440-A56FCBCA1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86377" y="1752996"/>
            <a:ext cx="810838" cy="335309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129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4653404" y="628226"/>
            <a:ext cx="288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IA 122-Mason City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A12E94-242F-E265-42AB-65CA11ED3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15" y="1577440"/>
            <a:ext cx="10768761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451D6F-F0BF-818C-8A0E-486F4409E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828" y="2818766"/>
            <a:ext cx="426757" cy="548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4F710A-BFF1-F845-7365-88691BDCC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255" y="2818766"/>
            <a:ext cx="445047" cy="548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455BA-DEAD-A718-90E4-33A7496F6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972" y="2818766"/>
            <a:ext cx="414564" cy="548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8E7855-DC89-1E85-2F37-F0F551C5C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2788" y="2748177"/>
            <a:ext cx="451143" cy="54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90FE14-B672-77CB-17A6-0560662149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8206" y="2827558"/>
            <a:ext cx="384081" cy="548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45FC05-7D46-8EF2-94E5-40517D0E68E4}"/>
              </a:ext>
            </a:extLst>
          </p:cNvPr>
          <p:cNvSpPr txBox="1"/>
          <p:nvPr/>
        </p:nvSpPr>
        <p:spPr>
          <a:xfrm>
            <a:off x="3902880" y="5008191"/>
            <a:ext cx="4386230" cy="1169551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Lark Avenue to Cerro Gordo/Winnebago Way</a:t>
            </a:r>
          </a:p>
          <a:p>
            <a:r>
              <a:rPr lang="en-US" sz="1400" dirty="0"/>
              <a:t>Reconstruction</a:t>
            </a:r>
          </a:p>
          <a:p>
            <a:r>
              <a:rPr lang="en-US" sz="1400" dirty="0"/>
              <a:t>Possibly Adding Roundabouts at 5 Intersections</a:t>
            </a:r>
          </a:p>
          <a:p>
            <a:r>
              <a:rPr lang="en-US" sz="1400" dirty="0"/>
              <a:t>Estimated Cost of $49 million</a:t>
            </a:r>
          </a:p>
          <a:p>
            <a:r>
              <a:rPr lang="en-US" sz="1400" dirty="0"/>
              <a:t>Not Currently Programmed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368E84-DAC2-4FF1-A4BA-AC757EC58CA4}"/>
              </a:ext>
            </a:extLst>
          </p:cNvPr>
          <p:cNvCxnSpPr>
            <a:cxnSpLocks/>
          </p:cNvCxnSpPr>
          <p:nvPr/>
        </p:nvCxnSpPr>
        <p:spPr>
          <a:xfrm flipH="1" flipV="1">
            <a:off x="816515" y="3093110"/>
            <a:ext cx="3086365" cy="191508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655348-2EB9-F3B1-046A-E5AC6243AE93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8288213" y="3101902"/>
            <a:ext cx="3104074" cy="191508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20692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schematic&#10;&#10;AI-generated content may be incorrect.">
            <a:extLst>
              <a:ext uri="{FF2B5EF4-FFF2-40B4-BE49-F238E27FC236}">
                <a16:creationId xmlns:a16="http://schemas.microsoft.com/office/drawing/2014/main" id="{7F399963-964B-D342-5F1C-2C80EB962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" t="684"/>
          <a:stretch>
            <a:fillRect/>
          </a:stretch>
        </p:blipFill>
        <p:spPr>
          <a:xfrm>
            <a:off x="1190445" y="560387"/>
            <a:ext cx="9750436" cy="5892802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800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11552" y="3105038"/>
            <a:ext cx="6581775" cy="17908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b="1" spc="200" dirty="0">
                <a:latin typeface="Calibri" panose="020F0502020204030204" pitchFamily="34" charset="0"/>
                <a:cs typeface="Calibri" panose="020F0502020204030204" pitchFamily="34" charset="0"/>
              </a:rPr>
              <a:t>Mary Kelly, P.E.</a:t>
            </a:r>
          </a:p>
          <a:p>
            <a:pPr marL="0" indent="0">
              <a:buNone/>
            </a:pPr>
            <a:r>
              <a:rPr lang="en-US" spc="0" dirty="0"/>
              <a:t>641</a:t>
            </a: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-422-9442</a:t>
            </a:r>
          </a:p>
          <a:p>
            <a:pPr marL="0" indent="0">
              <a:buNone/>
            </a:pPr>
            <a:r>
              <a:rPr lang="en-US" spc="0" dirty="0"/>
              <a:t>mary.kelly</a:t>
            </a: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@iowadot.</a:t>
            </a:r>
            <a:r>
              <a:rPr lang="en-US" spc="0" dirty="0"/>
              <a:t>us</a:t>
            </a:r>
            <a:endParaRPr lang="en-US" sz="1800" spc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iowadot.gov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1711552" y="2043398"/>
            <a:ext cx="3426269" cy="4778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00" normalizeH="0" baseline="0" noProof="0" dirty="0">
                <a:ln>
                  <a:noFill/>
                </a:ln>
                <a:solidFill>
                  <a:srgbClr val="03617A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DB2766-6174-6C85-533D-D7B70C53E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915" y="0"/>
            <a:ext cx="0" cy="100584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74F402-33FE-5168-0A75-4212D498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7385" y="0"/>
            <a:ext cx="0" cy="100584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14C0CF-1A5F-A69A-2662-5A4F1E9BC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52445" y="0"/>
            <a:ext cx="0" cy="100584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/>
          <p:nvPr/>
        </p:nvCxnSpPr>
        <p:spPr>
          <a:xfrm>
            <a:off x="1800225" y="280761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85CCE8-9500-63F1-5384-8C6C92540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83" y="1012550"/>
            <a:ext cx="1463167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55DB27-FF80-E27C-DB86-7937F0935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16" y="1012550"/>
            <a:ext cx="1463167" cy="1463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958331-4B08-2B6F-5BC2-80AAD9DE75E6}"/>
              </a:ext>
            </a:extLst>
          </p:cNvPr>
          <p:cNvSpPr txBox="1"/>
          <p:nvPr/>
        </p:nvSpPr>
        <p:spPr>
          <a:xfrm>
            <a:off x="953742" y="2563586"/>
            <a:ext cx="1563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Nick Humpal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District Engineer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641-422-9446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42334-ED29-D054-D49B-A6A83B6ACD53}"/>
              </a:ext>
            </a:extLst>
          </p:cNvPr>
          <p:cNvSpPr txBox="1"/>
          <p:nvPr/>
        </p:nvSpPr>
        <p:spPr>
          <a:xfrm>
            <a:off x="4876799" y="2563586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Mary Kelly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Assistant District Engineer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641-422-9442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643FE-9130-1A54-C29C-41A3E7829625}"/>
              </a:ext>
            </a:extLst>
          </p:cNvPr>
          <p:cNvSpPr txBox="1"/>
          <p:nvPr/>
        </p:nvSpPr>
        <p:spPr>
          <a:xfrm>
            <a:off x="8921129" y="2563586"/>
            <a:ext cx="28211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Daryl Erickson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District Utility Coordinator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641-422-9449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830474-D1A9-685D-5F5B-8553374249F3}"/>
              </a:ext>
            </a:extLst>
          </p:cNvPr>
          <p:cNvSpPr txBox="1"/>
          <p:nvPr/>
        </p:nvSpPr>
        <p:spPr>
          <a:xfrm>
            <a:off x="3094598" y="5332064"/>
            <a:ext cx="1850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Nick Sorenson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Eastside Permitting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641-394-3161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54FBE3-0BB8-AB51-3CB9-44E5AAEC58CE}"/>
              </a:ext>
            </a:extLst>
          </p:cNvPr>
          <p:cNvSpPr txBox="1"/>
          <p:nvPr/>
        </p:nvSpPr>
        <p:spPr>
          <a:xfrm>
            <a:off x="6960444" y="5332064"/>
            <a:ext cx="24583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Mark Nel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Westside Permitting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641-422-9476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F7A523-A6DB-EE29-F6EE-3FF543858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126" y="1100419"/>
            <a:ext cx="1463040" cy="1463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EDDC2B-3D20-5175-F2E3-94EEF347B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872" y="3722009"/>
            <a:ext cx="1463040" cy="14630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B5387A-6529-E7DF-C0DE-521337DF2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089" y="3722009"/>
            <a:ext cx="1463040" cy="1463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025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05E82491-F473-D060-0B17-06A29473E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90" y="643914"/>
            <a:ext cx="8828088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DB4417-829B-EBA4-0E98-A77E66942385}"/>
              </a:ext>
            </a:extLst>
          </p:cNvPr>
          <p:cNvSpPr txBox="1"/>
          <p:nvPr/>
        </p:nvSpPr>
        <p:spPr>
          <a:xfrm>
            <a:off x="9442764" y="706170"/>
            <a:ext cx="950614" cy="6790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784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2958331-4B08-2B6F-5BC2-80AAD9DE75E6}"/>
              </a:ext>
            </a:extLst>
          </p:cNvPr>
          <p:cNvSpPr txBox="1"/>
          <p:nvPr/>
        </p:nvSpPr>
        <p:spPr>
          <a:xfrm>
            <a:off x="1073978" y="4453529"/>
            <a:ext cx="1563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Roy Gelhaus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District Construction Engineer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42334-ED29-D054-D49B-A6A83B6ACD53}"/>
              </a:ext>
            </a:extLst>
          </p:cNvPr>
          <p:cNvSpPr txBox="1"/>
          <p:nvPr/>
        </p:nvSpPr>
        <p:spPr>
          <a:xfrm>
            <a:off x="3236599" y="3085751"/>
            <a:ext cx="289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Andrew Olson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Resident Construction Engineer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EF655-2E9A-1AD8-69E2-FF610F31B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02" y="2475717"/>
            <a:ext cx="1905000" cy="190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9601AF-FE75-6543-6817-93E42D5A8083}"/>
              </a:ext>
            </a:extLst>
          </p:cNvPr>
          <p:cNvSpPr txBox="1"/>
          <p:nvPr/>
        </p:nvSpPr>
        <p:spPr>
          <a:xfrm>
            <a:off x="3032912" y="660874"/>
            <a:ext cx="3404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Mason City Construction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771D6-41D3-DD6C-D02A-E71C79D18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177" y="1175776"/>
            <a:ext cx="1901952" cy="1901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87FB9-00B7-3BF8-4DD8-4C1D999F4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177" y="3689827"/>
            <a:ext cx="1905000" cy="190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268CDF-EC81-F51A-7C91-429C27F8AE34}"/>
              </a:ext>
            </a:extLst>
          </p:cNvPr>
          <p:cNvSpPr txBox="1"/>
          <p:nvPr/>
        </p:nvSpPr>
        <p:spPr>
          <a:xfrm>
            <a:off x="3286768" y="5673906"/>
            <a:ext cx="289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Jason Ruter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Construction Supervisor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2B4EE-6CA2-6935-91EB-90AE4E49347D}"/>
              </a:ext>
            </a:extLst>
          </p:cNvPr>
          <p:cNvSpPr txBox="1"/>
          <p:nvPr/>
        </p:nvSpPr>
        <p:spPr>
          <a:xfrm>
            <a:off x="7407246" y="660873"/>
            <a:ext cx="384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New Hampton Construction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639E4D-DE5F-276B-0167-C10F469F4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1419" y="1171629"/>
            <a:ext cx="1905000" cy="1905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B51AD3-0A12-61F6-D1CC-8F9C38A60E23}"/>
              </a:ext>
            </a:extLst>
          </p:cNvPr>
          <p:cNvSpPr txBox="1"/>
          <p:nvPr/>
        </p:nvSpPr>
        <p:spPr>
          <a:xfrm>
            <a:off x="7955734" y="3085751"/>
            <a:ext cx="289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Ron Loecher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Resident Construction Engineer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3D59F2-8B88-FA52-8E07-E7F7BC0E6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879" y="3689827"/>
            <a:ext cx="1905000" cy="1905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862B7A-0A8A-6719-1AC6-EE92A507538A}"/>
              </a:ext>
            </a:extLst>
          </p:cNvPr>
          <p:cNvSpPr txBox="1"/>
          <p:nvPr/>
        </p:nvSpPr>
        <p:spPr>
          <a:xfrm>
            <a:off x="7883307" y="5673906"/>
            <a:ext cx="289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Tyler Kubik</a:t>
            </a:r>
          </a:p>
          <a:p>
            <a:pPr algn="ctr"/>
            <a:r>
              <a:rPr lang="en-US" sz="1400" dirty="0">
                <a:solidFill>
                  <a:srgbClr val="53565A"/>
                </a:solidFill>
                <a:latin typeface="Century Gothic" panose="020F0302020204030204"/>
              </a:rPr>
              <a:t>Construction Supervisor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260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3467099" y="861769"/>
            <a:ext cx="525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2026-2030 Iowa Highway Program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B89DA2A-C728-50A0-3479-64A6D6C14C2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30935" y="1318969"/>
            <a:ext cx="9530128" cy="5120640"/>
            <a:chOff x="1075" y="881"/>
            <a:chExt cx="5682" cy="3053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DEF7FF87-8B9E-244E-D163-B0ED5A40F9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75" y="881"/>
              <a:ext cx="5682" cy="3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281B418A-C0C5-4EA7-A8DC-61BABBEB1F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" y="881"/>
              <a:ext cx="5686" cy="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0542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97DC-3908-496C-CFAE-66E826E088F1}"/>
              </a:ext>
            </a:extLst>
          </p:cNvPr>
          <p:cNvSpPr txBox="1"/>
          <p:nvPr/>
        </p:nvSpPr>
        <p:spPr>
          <a:xfrm>
            <a:off x="3886198" y="879353"/>
            <a:ext cx="4419601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2026 Iowa Highway Program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09FC8D-CA35-540B-A1E7-EF8BB4B13E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85887" y="1336553"/>
            <a:ext cx="9430820" cy="5120640"/>
            <a:chOff x="0" y="75"/>
            <a:chExt cx="7680" cy="4170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2FAF4010-BDD7-2773-5D5F-68600614DDB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75"/>
              <a:ext cx="7680" cy="4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35F6FFA4-602A-5BE2-1479-4B9A21C2B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"/>
              <a:ext cx="7685" cy="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73607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0866B-15D3-C2A0-7A7F-0D1B5837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3819CA16-F699-7C45-47B6-F8D4BF29092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05ABB5-19D1-C041-6368-54DDA475690A}"/>
              </a:ext>
            </a:extLst>
          </p:cNvPr>
          <p:cNvSpPr txBox="1"/>
          <p:nvPr/>
        </p:nvSpPr>
        <p:spPr>
          <a:xfrm>
            <a:off x="3467099" y="861769"/>
            <a:ext cx="6496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3565A"/>
                </a:solidFill>
                <a:latin typeface="Century Gothic" panose="020F0302020204030204"/>
              </a:rPr>
              <a:t>5-Year Highway Program Interactive Map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F3E4CE-4EEB-34CB-2723-FA5C5E3BF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667" y="1413089"/>
            <a:ext cx="8046720" cy="4483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16BBBC-F4DB-91D7-5759-9FEA40D9B72F}"/>
              </a:ext>
            </a:extLst>
          </p:cNvPr>
          <p:cNvSpPr txBox="1"/>
          <p:nvPr/>
        </p:nvSpPr>
        <p:spPr>
          <a:xfrm>
            <a:off x="1692214" y="5414568"/>
            <a:ext cx="943437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Link to the interactive 5-year program map: </a:t>
            </a:r>
          </a:p>
          <a:p>
            <a:r>
              <a:rPr lang="en-US" dirty="0">
                <a:solidFill>
                  <a:srgbClr val="1C5DB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https://iowadot.gov/transportation-development/future-programs/five-year-highway-program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10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4997F9-0584-D8F5-0E25-A0B218CB7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2" y="3615141"/>
            <a:ext cx="9144793" cy="2682472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:a16="http://schemas.microsoft.com/office/drawing/2014/main" id="{F60EBB3B-2241-84C2-0F3F-EBD842F7C00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25487" y="140677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050ADBD1-80C6-7FD6-FF2A-65DE89527D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0200" y="1450975"/>
            <a:ext cx="92059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84D00-E185-09FC-748B-5ECC43E60E0D}"/>
              </a:ext>
            </a:extLst>
          </p:cNvPr>
          <p:cNvSpPr txBox="1"/>
          <p:nvPr/>
        </p:nvSpPr>
        <p:spPr>
          <a:xfrm>
            <a:off x="8048589" y="619978"/>
            <a:ext cx="383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Mississippi River Bridge at Lansing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A74C9-E43A-A60C-D5A6-D7ECDE763569}"/>
              </a:ext>
            </a:extLst>
          </p:cNvPr>
          <p:cNvSpPr txBox="1"/>
          <p:nvPr/>
        </p:nvSpPr>
        <p:spPr>
          <a:xfrm>
            <a:off x="8043914" y="1840560"/>
            <a:ext cx="37527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Bridge Replacement</a:t>
            </a:r>
          </a:p>
          <a:p>
            <a:r>
              <a:rPr lang="en-US" sz="1400" dirty="0"/>
              <a:t>Let for $124.3 million</a:t>
            </a:r>
          </a:p>
          <a:p>
            <a:r>
              <a:rPr lang="en-US" sz="1400" dirty="0"/>
              <a:t>Split 50/50 between Iowa and Wisconsin</a:t>
            </a:r>
          </a:p>
          <a:p>
            <a:r>
              <a:rPr lang="en-US" sz="1400" dirty="0"/>
              <a:t>Bridge closed October 20</a:t>
            </a:r>
          </a:p>
          <a:p>
            <a:r>
              <a:rPr lang="en-US" sz="1400" dirty="0"/>
              <a:t>Currently being dismantled</a:t>
            </a:r>
          </a:p>
          <a:p>
            <a:r>
              <a:rPr lang="en-US" sz="1400" dirty="0"/>
              <a:t>Scheduled to open in Spring of 2027</a:t>
            </a:r>
          </a:p>
          <a:p>
            <a:r>
              <a:rPr lang="en-US" sz="1400" dirty="0">
                <a:hlinkClick r:id="rId4"/>
              </a:rPr>
              <a:t>https://iowadot.gov/lansingbridge/Home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6" name="Picture 5" descr="A picture containing ground, outdoor, tree, sky&#10;&#10;AI-generated content may be incorrect.">
            <a:extLst>
              <a:ext uri="{FF2B5EF4-FFF2-40B4-BE49-F238E27FC236}">
                <a16:creationId xmlns:a16="http://schemas.microsoft.com/office/drawing/2014/main" id="{5818E3F1-FB74-4325-BCCB-E08E5E9A47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03" y="689061"/>
            <a:ext cx="4389120" cy="2926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46668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16c05727-aa75-4e4a-9b5f-8a80a1165891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230e9df3-be65-4c73-a93b-d1236ebd677e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6155</TotalTime>
  <Words>572</Words>
  <Application>Microsoft Office PowerPoint</Application>
  <PresentationFormat>Widescreen</PresentationFormat>
  <Paragraphs>127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Neue Haas Grotesk Text Pro</vt:lpstr>
      <vt:lpstr>PT Sans</vt:lpstr>
      <vt:lpstr>Calibri Light</vt:lpstr>
      <vt:lpstr>Roboto Slab</vt:lpstr>
      <vt:lpstr>Calibri</vt:lpstr>
      <vt:lpstr>Century Gothic</vt:lpstr>
      <vt:lpstr>Arial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Kelly, Mary</cp:lastModifiedBy>
  <cp:revision>52</cp:revision>
  <cp:lastPrinted>2026-02-25T14:53:37Z</cp:lastPrinted>
  <dcterms:created xsi:type="dcterms:W3CDTF">2023-12-21T16:39:01Z</dcterms:created>
  <dcterms:modified xsi:type="dcterms:W3CDTF">2026-03-02T16:21:45Z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6FB5558E-3215-4C3E-99A9-5E67875E08F7</vt:lpwstr>
  </property>
  <property fmtid="{D5CDD505-2E9C-101B-9397-08002B2CF9AE}" pid="5" name="ArticulatePath">
    <vt:lpwstr>Iowa-DOT-PPT-Template-Widescreen</vt:lpwstr>
  </property>
  <property fmtid="{D5CDD505-2E9C-101B-9397-08002B2CF9AE}" pid="6" name="MSIP_Label_0faac733-ded1-41e0-8ea6-961193f81247_Enabled">
    <vt:lpwstr>true</vt:lpwstr>
  </property>
  <property fmtid="{D5CDD505-2E9C-101B-9397-08002B2CF9AE}" pid="7" name="MSIP_Label_0faac733-ded1-41e0-8ea6-961193f81247_SetDate">
    <vt:lpwstr>2026-02-24T21:46:06Z</vt:lpwstr>
  </property>
  <property fmtid="{D5CDD505-2E9C-101B-9397-08002B2CF9AE}" pid="8" name="MSIP_Label_0faac733-ded1-41e0-8ea6-961193f81247_Method">
    <vt:lpwstr>Standard</vt:lpwstr>
  </property>
  <property fmtid="{D5CDD505-2E9C-101B-9397-08002B2CF9AE}" pid="9" name="MSIP_Label_0faac733-ded1-41e0-8ea6-961193f81247_Name">
    <vt:lpwstr>defa4170-0d19-0005-0004-bc88714345d2</vt:lpwstr>
  </property>
  <property fmtid="{D5CDD505-2E9C-101B-9397-08002B2CF9AE}" pid="10" name="MSIP_Label_0faac733-ded1-41e0-8ea6-961193f81247_SiteId">
    <vt:lpwstr>a1e65fcc-32fa-4fdd-8692-0cc2eb06676e</vt:lpwstr>
  </property>
  <property fmtid="{D5CDD505-2E9C-101B-9397-08002B2CF9AE}" pid="11" name="MSIP_Label_0faac733-ded1-41e0-8ea6-961193f81247_ActionId">
    <vt:lpwstr>165d153a-b367-42c7-816f-d8a5f401c266</vt:lpwstr>
  </property>
  <property fmtid="{D5CDD505-2E9C-101B-9397-08002B2CF9AE}" pid="12" name="MSIP_Label_0faac733-ded1-41e0-8ea6-961193f81247_ContentBits">
    <vt:lpwstr>0</vt:lpwstr>
  </property>
  <property fmtid="{D5CDD505-2E9C-101B-9397-08002B2CF9AE}" pid="13" name="MSIP_Label_0faac733-ded1-41e0-8ea6-961193f81247_Tag">
    <vt:lpwstr>10, 3, 0, 1</vt:lpwstr>
  </property>
</Properties>
</file>