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85" r:id="rId6"/>
    <p:sldId id="287" r:id="rId7"/>
    <p:sldId id="295" r:id="rId8"/>
    <p:sldId id="298" r:id="rId9"/>
    <p:sldId id="1457" r:id="rId10"/>
    <p:sldId id="1440" r:id="rId11"/>
    <p:sldId id="1441" r:id="rId12"/>
    <p:sldId id="1404" r:id="rId13"/>
    <p:sldId id="1436" r:id="rId14"/>
    <p:sldId id="1402" r:id="rId15"/>
    <p:sldId id="294" r:id="rId16"/>
    <p:sldId id="1445" r:id="rId17"/>
    <p:sldId id="1432" r:id="rId18"/>
    <p:sldId id="299" r:id="rId19"/>
    <p:sldId id="289" r:id="rId20"/>
    <p:sldId id="300" r:id="rId21"/>
    <p:sldId id="301" r:id="rId22"/>
    <p:sldId id="302" r:id="rId23"/>
    <p:sldId id="270" r:id="rId24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PT Sans" panose="020B0503020203020204" pitchFamily="34" charset="0"/>
      <p:regular r:id="rId32"/>
      <p:bold r:id="rId33"/>
      <p:italic r:id="rId34"/>
      <p:boldItalic r:id="rId35"/>
    </p:embeddedFont>
    <p:embeddedFont>
      <p:font typeface="Roboto Slab" pitchFamily="50" charset="0"/>
      <p:regular r:id="rId36"/>
      <p:bold r:id="rId37"/>
    </p:embeddedFont>
    <p:embeddedFont>
      <p:font typeface="Segoe UI" panose="020B0502040204020203" pitchFamily="34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88" autoAdjust="0"/>
    <p:restoredTop sz="94717" autoAdjust="0"/>
  </p:normalViewPr>
  <p:slideViewPr>
    <p:cSldViewPr snapToGrid="0">
      <p:cViewPr varScale="1">
        <p:scale>
          <a:sx n="111" d="100"/>
          <a:sy n="111" d="100"/>
        </p:scale>
        <p:origin x="145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696" y="105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tags" Target="tags/tag1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2/23/2026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2/23/2026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90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Adair 2028 to 2029/2030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12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044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Added PCC Overlay in 2026 and bridge replacement in FY27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898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E7C9A-5887-87BB-2449-9CA240699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7B4680-68F8-A879-E4C6-725746B90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4CD1AC-3B5A-4651-FCA0-21EB0002F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3 Fremont County Bridges, but one is a small $500K deck overlay, not considered a major project..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C4567-B69B-4929-F53D-B44DA066E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311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4120690" y="1833508"/>
            <a:ext cx="903803" cy="9145186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4380" y="1920240"/>
            <a:ext cx="7610952" cy="3752963"/>
          </a:xfrm>
          <a:prstGeom prst="rect">
            <a:avLst/>
          </a:prstGeom>
        </p:spPr>
        <p:txBody>
          <a:bodyPr/>
          <a:lstStyle>
            <a:lvl1pPr marL="214308" indent="-21430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38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27424" indent="-169065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01251" indent="-173827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383" y="1005840"/>
            <a:ext cx="7610951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spc="38" baseline="0">
                <a:solidFill>
                  <a:schemeClr val="accent1"/>
                </a:solidFill>
                <a:latin typeface="+mj-lt"/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378622" y="631627"/>
            <a:ext cx="8386760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377410" y="6356355"/>
            <a:ext cx="2437442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Iowa Concrete Paving Association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 userDrawn="1"/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600" spc="113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z="600" spc="113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2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75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40" y="681039"/>
            <a:ext cx="8720299" cy="734181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900"/>
              </a:spcBef>
              <a:defRPr sz="2700"/>
            </a:lvl1pPr>
            <a:lvl2pPr>
              <a:spcBef>
                <a:spcPts val="900"/>
              </a:spcBef>
              <a:defRPr sz="2400"/>
            </a:lvl2pPr>
            <a:lvl3pPr>
              <a:spcBef>
                <a:spcPts val="900"/>
              </a:spcBef>
              <a:defRPr sz="2100"/>
            </a:lvl3pPr>
            <a:lvl4pPr>
              <a:spcBef>
                <a:spcPts val="900"/>
              </a:spcBef>
              <a:defRPr sz="1800"/>
            </a:lvl4pPr>
            <a:lvl5pPr>
              <a:spcBef>
                <a:spcPts val="90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1406" y="6526871"/>
            <a:ext cx="484066" cy="283658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8936783-D5FC-4AB3-A27A-9CA82C9AE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3515710" y="0"/>
            <a:ext cx="562829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F35FA-4C2D-7DE9-0605-69F5174A8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916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A75D3-401A-2409-F7C3-A7F58B4B6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916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C1EB37-8D59-DED8-DBB7-CB8BAB82B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0B674-D7D1-CC13-680A-E1945A0AF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6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9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0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571705-2E20-024A-15CB-E3138EDE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410" y="6356355"/>
            <a:ext cx="2191106" cy="365125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600" spc="11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600" spc="113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6DC42EE-F50F-A0F2-4A16-29C98B968E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10" y="148931"/>
            <a:ext cx="1815614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80" r:id="rId3"/>
    <p:sldLayoutId id="2147483681" r:id="rId4"/>
    <p:sldLayoutId id="2147483682" r:id="rId5"/>
    <p:sldLayoutId id="2147483683" r:id="rId6"/>
    <p:sldLayoutId id="2147483655" r:id="rId7"/>
    <p:sldLayoutId id="2147483668" r:id="rId8"/>
    <p:sldLayoutId id="2147483669" r:id="rId9"/>
    <p:sldLayoutId id="2147483670" r:id="rId10"/>
    <p:sldLayoutId id="2147483687" r:id="rId11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m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29">
            <a:extLst>
              <a:ext uri="{FF2B5EF4-FFF2-40B4-BE49-F238E27FC236}">
                <a16:creationId xmlns:a16="http://schemas.microsoft.com/office/drawing/2014/main" id="{71399701-353F-22EB-42A6-506D7450D4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11" y="1"/>
            <a:ext cx="9167626" cy="6709612"/>
          </a:xfrm>
          <a:prstGeom prst="rect">
            <a:avLst/>
          </a:prstGeom>
        </p:spPr>
      </p:pic>
      <p:sp>
        <p:nvSpPr>
          <p:cNvPr id="15" name="Graphic 2">
            <a:extLst>
              <a:ext uri="{FF2B5EF4-FFF2-40B4-BE49-F238E27FC236}">
                <a16:creationId xmlns:a16="http://schemas.microsoft.com/office/drawing/2014/main" id="{0843006F-98F3-5378-ADE3-1EFEFEDDA12B}"/>
              </a:ext>
            </a:extLst>
          </p:cNvPr>
          <p:cNvSpPr>
            <a:spLocks/>
          </p:cNvSpPr>
          <p:nvPr/>
        </p:nvSpPr>
        <p:spPr bwMode="auto">
          <a:xfrm>
            <a:off x="-17511" y="4253802"/>
            <a:ext cx="9161510" cy="2455811"/>
          </a:xfrm>
          <a:custGeom>
            <a:avLst/>
            <a:gdLst>
              <a:gd name="T0" fmla="*/ 53211096 w 18294857"/>
              <a:gd name="T1" fmla="*/ 8668539 h 5362670"/>
              <a:gd name="T2" fmla="*/ 53211096 w 18294857"/>
              <a:gd name="T3" fmla="*/ 8726178 h 5362670"/>
              <a:gd name="T4" fmla="*/ 0 w 18294857"/>
              <a:gd name="T5" fmla="*/ 58264 h 5362670"/>
              <a:gd name="T6" fmla="*/ 0 w 18294857"/>
              <a:gd name="T7" fmla="*/ 26801920 h 5362670"/>
              <a:gd name="T8" fmla="*/ 53211096 w 18294857"/>
              <a:gd name="T9" fmla="*/ 35273730 h 5362670"/>
              <a:gd name="T10" fmla="*/ 53211096 w 18294857"/>
              <a:gd name="T11" fmla="*/ 35215464 h 5362670"/>
              <a:gd name="T12" fmla="*/ 106422181 w 18294857"/>
              <a:gd name="T13" fmla="*/ 26743646 h 5362670"/>
              <a:gd name="T14" fmla="*/ 106422181 w 18294857"/>
              <a:gd name="T15" fmla="*/ 0 h 5362670"/>
              <a:gd name="T16" fmla="*/ 53211096 w 18294857"/>
              <a:gd name="T17" fmla="*/ 8668539 h 53626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294857" h="5362670">
                <a:moveTo>
                  <a:pt x="9147429" y="1317879"/>
                </a:moveTo>
                <a:lnTo>
                  <a:pt x="9147429" y="1326642"/>
                </a:lnTo>
                <a:lnTo>
                  <a:pt x="0" y="8858"/>
                </a:lnTo>
                <a:lnTo>
                  <a:pt x="0" y="4074700"/>
                </a:lnTo>
                <a:lnTo>
                  <a:pt x="9147429" y="5362671"/>
                </a:lnTo>
                <a:lnTo>
                  <a:pt x="9147429" y="5353812"/>
                </a:lnTo>
                <a:lnTo>
                  <a:pt x="18294858" y="4065841"/>
                </a:lnTo>
                <a:lnTo>
                  <a:pt x="18294858" y="0"/>
                </a:lnTo>
                <a:lnTo>
                  <a:pt x="9147429" y="1317879"/>
                </a:lnTo>
                <a:close/>
              </a:path>
            </a:pathLst>
          </a:custGeom>
          <a:solidFill>
            <a:srgbClr val="231F2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35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D603461-FEA5-815F-B639-A68B5793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512" y="4947964"/>
            <a:ext cx="9161511" cy="48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3300" b="1" dirty="0">
                <a:solidFill>
                  <a:schemeClr val="bg1"/>
                </a:solidFill>
                <a:latin typeface="+mj-lt"/>
                <a:ea typeface="Roboto Slab" pitchFamily="2" charset="0"/>
                <a:cs typeface="Roboto Slab" pitchFamily="2" charset="0"/>
              </a:rPr>
              <a:t>Annual Utility Meeting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ECEC6BD-4218-D50A-8F38-D4D2DFD6D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396" y="5490431"/>
            <a:ext cx="9161510" cy="36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500"/>
              </a:spcBef>
            </a:pPr>
            <a:r>
              <a:rPr lang="en-US" altLang="en-US" sz="21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PT Sans" panose="020B0503020203020204" pitchFamily="34" charset="0"/>
              </a:rPr>
              <a:t>District 4 Update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842182-EE84-12E6-1390-BC1DD14536F0}"/>
              </a:ext>
            </a:extLst>
          </p:cNvPr>
          <p:cNvCxnSpPr/>
          <p:nvPr/>
        </p:nvCxnSpPr>
        <p:spPr>
          <a:xfrm>
            <a:off x="4258958" y="5964416"/>
            <a:ext cx="605815" cy="1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0B7E08-2A36-D1A7-ED69-6D2568E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7573" y="5551711"/>
            <a:ext cx="642188" cy="15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ts val="1500"/>
              </a:spcBef>
            </a:pPr>
            <a:r>
              <a:rPr lang="en-US" altLang="en-US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  <a:cs typeface="PT Sans" panose="020B0503020203020204" pitchFamily="34" charset="0"/>
              </a:rPr>
              <a:t>3/2/2023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A7719FD-1DC4-C482-4733-0F10D6000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512" y="6099977"/>
            <a:ext cx="9167626" cy="754861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9AF3B16-3FC2-FE84-6EFE-7C8664AE9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797" y="6329576"/>
            <a:ext cx="1604022" cy="45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500"/>
              </a:spcBef>
              <a:spcAft>
                <a:spcPts val="450"/>
              </a:spcAft>
            </a:pPr>
            <a:r>
              <a:rPr lang="en-US" altLang="en-US" sz="9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Wes Mayberry, P.E.</a:t>
            </a:r>
          </a:p>
          <a:p>
            <a:pPr>
              <a:spcAft>
                <a:spcPts val="450"/>
              </a:spcAft>
            </a:pPr>
            <a:r>
              <a:rPr lang="en-US" altLang="en-US" sz="9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Assistant District Engineer</a:t>
            </a:r>
          </a:p>
        </p:txBody>
      </p: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FF21B2-3928-7AEE-415D-1E68508271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612" y="6099552"/>
            <a:ext cx="1764509" cy="441128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C0747B-1E0F-1C17-3F2A-F9A51F930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6649" y="6405797"/>
            <a:ext cx="1162554" cy="30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ts val="1500"/>
              </a:spcBef>
              <a:spcAft>
                <a:spcPts val="450"/>
              </a:spcAft>
            </a:pPr>
            <a:r>
              <a:rPr lang="en-US" altLang="en-US" sz="9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February 26,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943E8DF-82BA-0CFB-F72F-324232CAEA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5493"/>
            <a:ext cx="9144000" cy="973131"/>
          </a:xfrm>
          <a:prstGeom prst="rect">
            <a:avLst/>
          </a:prstGeom>
        </p:spPr>
      </p:pic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A1AEDA3F-6B27-F120-5302-1557CABD55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1137908"/>
            <a:ext cx="5456349" cy="1739832"/>
          </a:xfrm>
          <a:prstGeom prst="rect">
            <a:avLst/>
          </a:prstGeom>
        </p:spPr>
      </p:pic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0F41B8E6-8409-0933-4854-D2BAD14B6A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410"/>
          <a:stretch/>
        </p:blipFill>
        <p:spPr>
          <a:xfrm>
            <a:off x="-5577840" y="1499756"/>
            <a:ext cx="9144000" cy="1625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02DA21-D078-48F9-B3DF-EA0EF5910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936783-D5FC-4AB3-A27A-9CA82C9AE3E0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85800"/>
              <a:t>10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86A5C4E-011C-4447-A00F-8DA9142366AF}"/>
              </a:ext>
            </a:extLst>
          </p:cNvPr>
          <p:cNvSpPr txBox="1">
            <a:spLocks/>
          </p:cNvSpPr>
          <p:nvPr/>
        </p:nvSpPr>
        <p:spPr>
          <a:xfrm>
            <a:off x="3123345" y="472610"/>
            <a:ext cx="3411020" cy="84972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E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 defTabSz="685800"/>
            <a:r>
              <a:rPr lang="en-US" sz="1800" dirty="0">
                <a:solidFill>
                  <a:schemeClr val="accent1"/>
                </a:solidFill>
                <a:latin typeface="Arial Black" panose="020B0A04020102020204" pitchFamily="34" charset="0"/>
              </a:rPr>
              <a:t>Major </a:t>
            </a:r>
          </a:p>
          <a:p>
            <a:pPr algn="ctr" defTabSz="685800"/>
            <a:r>
              <a:rPr lang="en-US" sz="1800" dirty="0">
                <a:solidFill>
                  <a:schemeClr val="accent1"/>
                </a:solidFill>
                <a:latin typeface="Arial Black" panose="020B0A04020102020204" pitchFamily="34" charset="0"/>
              </a:rPr>
              <a:t>Projects</a:t>
            </a:r>
          </a:p>
          <a:p>
            <a:pPr algn="ctr" defTabSz="685800"/>
            <a:r>
              <a:rPr lang="en-US" sz="1800" dirty="0">
                <a:solidFill>
                  <a:schemeClr val="accent1"/>
                </a:solidFill>
                <a:latin typeface="Arial Black" panose="020B0A04020102020204" pitchFamily="34" charset="0"/>
              </a:rPr>
              <a:t>District 4</a:t>
            </a:r>
          </a:p>
          <a:p>
            <a:pPr algn="ctr" defTabSz="685800"/>
            <a:endParaRPr lang="en-US" sz="2700" dirty="0">
              <a:solidFill>
                <a:schemeClr val="accent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474705-3F54-4E07-805C-1A52FFF2CC66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2249510" y="5011025"/>
            <a:ext cx="347664" cy="1188662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45F1ED1-328F-4563-90C4-E7B3D5DF357C}"/>
              </a:ext>
            </a:extLst>
          </p:cNvPr>
          <p:cNvSpPr txBox="1"/>
          <p:nvPr/>
        </p:nvSpPr>
        <p:spPr>
          <a:xfrm>
            <a:off x="1639910" y="3856863"/>
            <a:ext cx="1914527" cy="115416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I 80 Pottawattamie County</a:t>
            </a:r>
          </a:p>
          <a:p>
            <a:pPr defTabSz="685800"/>
            <a:r>
              <a:rPr lang="en-US" sz="1200" b="0" i="0" dirty="0">
                <a:solidFill>
                  <a:schemeClr val="accent1"/>
                </a:solidFill>
                <a:effectLst/>
                <a:latin typeface="Avenir Next"/>
              </a:rPr>
              <a:t>0.4 mi E of I-880 to 0.1 mi W of Silver Creek Bridge (WB)</a:t>
            </a:r>
            <a:endParaRPr lang="en-US" sz="1200" b="1" dirty="0">
              <a:solidFill>
                <a:schemeClr val="accent1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2026 Patching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$1.4M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267743-2F06-4700-8A76-069A524A5E5B}"/>
              </a:ext>
            </a:extLst>
          </p:cNvPr>
          <p:cNvSpPr txBox="1"/>
          <p:nvPr/>
        </p:nvSpPr>
        <p:spPr>
          <a:xfrm>
            <a:off x="5656892" y="515941"/>
            <a:ext cx="3091245" cy="76174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I 80 Dallas County</a:t>
            </a:r>
          </a:p>
          <a:p>
            <a:pPr defTabSz="685800"/>
            <a:r>
              <a:rPr lang="en-US" sz="1050" dirty="0">
                <a:solidFill>
                  <a:schemeClr val="accent1"/>
                </a:solidFill>
                <a:effectLst/>
              </a:rPr>
              <a:t>E of Co Rd P58 to 0.5 mi E of US 169 (WB</a:t>
            </a:r>
            <a:r>
              <a:rPr lang="en-US" sz="1050" dirty="0">
                <a:effectLst/>
              </a:rPr>
              <a:t>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2030 Resurfacing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$3.778M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AEC3927-77C4-4FB6-A6B7-77F71787745D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7202515" y="1277688"/>
            <a:ext cx="550567" cy="439568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87FA9DA-6FA0-283F-55CA-5A34B2E5C1DD}"/>
              </a:ext>
            </a:extLst>
          </p:cNvPr>
          <p:cNvSpPr txBox="1"/>
          <p:nvPr/>
        </p:nvSpPr>
        <p:spPr>
          <a:xfrm flipH="1">
            <a:off x="378069" y="354799"/>
            <a:ext cx="1948638" cy="9464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Adair I 80 </a:t>
            </a:r>
          </a:p>
          <a:p>
            <a:pPr defTabSz="685800"/>
            <a:r>
              <a:rPr lang="en-US" sz="1200" b="0" i="0" dirty="0">
                <a:solidFill>
                  <a:schemeClr val="accent1"/>
                </a:solidFill>
                <a:effectLst/>
                <a:latin typeface="Avenir Next"/>
              </a:rPr>
              <a:t>Cass Co to IA 25 (WB)</a:t>
            </a:r>
            <a:endParaRPr lang="en-US" sz="1200" b="1" dirty="0">
              <a:solidFill>
                <a:schemeClr val="accent1"/>
              </a:solidFill>
              <a:latin typeface="Calibri" panose="020F0502020204030204"/>
            </a:endParaRPr>
          </a:p>
          <a:p>
            <a:pPr marL="214313" marR="0" indent="-214313" defTabSz="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2025 Resurfacing</a:t>
            </a:r>
          </a:p>
          <a:p>
            <a:pPr marL="214313" marR="0" indent="-214313" defTabSz="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$4 M</a:t>
            </a:r>
          </a:p>
          <a:p>
            <a:pPr marL="214313" marR="0" indent="-214313" defTabSz="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</a:rPr>
              <a:t>COMPLETE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8694D5C-F6A4-F494-38CA-C20FBBD71B74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126951" y="1301212"/>
            <a:ext cx="225437" cy="1310314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3B2EC71-5CC0-BF5A-A604-D4551FE4027B}"/>
              </a:ext>
            </a:extLst>
          </p:cNvPr>
          <p:cNvSpPr txBox="1"/>
          <p:nvPr/>
        </p:nvSpPr>
        <p:spPr>
          <a:xfrm>
            <a:off x="3607776" y="3854159"/>
            <a:ext cx="2564423" cy="9694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I 80 Pottawattamie County</a:t>
            </a:r>
          </a:p>
          <a:p>
            <a:pPr defTabSz="685800"/>
            <a:r>
              <a:rPr lang="en-US" sz="1200" b="0" i="0" dirty="0">
                <a:solidFill>
                  <a:schemeClr val="accent1"/>
                </a:solidFill>
                <a:effectLst/>
                <a:latin typeface="Avenir Next"/>
              </a:rPr>
              <a:t>W </a:t>
            </a:r>
            <a:r>
              <a:rPr lang="en-US" sz="1200" b="0" i="0" dirty="0" err="1">
                <a:solidFill>
                  <a:schemeClr val="accent1"/>
                </a:solidFill>
                <a:effectLst/>
                <a:latin typeface="Avenir Next"/>
              </a:rPr>
              <a:t>Nishnabotna</a:t>
            </a:r>
            <a:r>
              <a:rPr lang="en-US" sz="1200" b="0" i="0" dirty="0">
                <a:solidFill>
                  <a:schemeClr val="accent1"/>
                </a:solidFill>
                <a:effectLst/>
                <a:latin typeface="Avenir Next"/>
              </a:rPr>
              <a:t> River to 0.7 mi E of Rest Area (EB)</a:t>
            </a:r>
            <a:endParaRPr lang="en-US" sz="1200" b="1" dirty="0">
              <a:solidFill>
                <a:schemeClr val="accent1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2028 Resurfacing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$5.1M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80AC31-FED1-3C92-A631-C1FACE48E3B4}"/>
              </a:ext>
            </a:extLst>
          </p:cNvPr>
          <p:cNvSpPr txBox="1"/>
          <p:nvPr/>
        </p:nvSpPr>
        <p:spPr>
          <a:xfrm>
            <a:off x="6439013" y="4182764"/>
            <a:ext cx="2564423" cy="8079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I 80 Cass County</a:t>
            </a:r>
          </a:p>
          <a:p>
            <a:pPr defTabSz="685800"/>
            <a:r>
              <a:rPr lang="en-US" sz="1200" b="0" i="0" dirty="0">
                <a:solidFill>
                  <a:schemeClr val="accent1"/>
                </a:solidFill>
                <a:effectLst/>
                <a:latin typeface="Avenir Next"/>
              </a:rPr>
              <a:t>Pottawattamie Co to E of IA 173 (EB)</a:t>
            </a: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3565A"/>
                </a:solidFill>
                <a:latin typeface="Calibri" panose="020F0502020204030204"/>
              </a:rPr>
              <a:t>2028 Resurfacing</a:t>
            </a: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3565A"/>
                </a:solidFill>
                <a:latin typeface="Calibri" panose="020F0502020204030204"/>
              </a:rPr>
              <a:t>$2.5M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09712F-6747-B0B6-ECD2-8FC51B23DADD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4848371" y="4823655"/>
            <a:ext cx="41617" cy="1376032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89B1FDD-6957-351C-D6F1-E47A0C25CC41}"/>
              </a:ext>
            </a:extLst>
          </p:cNvPr>
          <p:cNvCxnSpPr>
            <a:cxnSpLocks/>
          </p:cNvCxnSpPr>
          <p:nvPr/>
        </p:nvCxnSpPr>
        <p:spPr>
          <a:xfrm>
            <a:off x="7686038" y="5152260"/>
            <a:ext cx="234469" cy="1012427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283CF5F-8AA0-6535-6209-96301584BB3A}"/>
              </a:ext>
            </a:extLst>
          </p:cNvPr>
          <p:cNvSpPr txBox="1"/>
          <p:nvPr/>
        </p:nvSpPr>
        <p:spPr>
          <a:xfrm>
            <a:off x="2295374" y="3142825"/>
            <a:ext cx="3091245" cy="60785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I 80 Dallas County</a:t>
            </a:r>
          </a:p>
          <a:p>
            <a:pPr defTabSz="685800"/>
            <a:r>
              <a:rPr lang="en-US" sz="11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venir Next"/>
              </a:rPr>
              <a:t>CO RD P48 TO DALLAS CO (EB)</a:t>
            </a:r>
            <a:endParaRPr lang="en-US" sz="1100" dirty="0">
              <a:effectLst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b="0" i="0" dirty="0">
                <a:solidFill>
                  <a:srgbClr val="323232"/>
                </a:solidFill>
                <a:effectLst/>
                <a:latin typeface="Avenir Next"/>
              </a:rPr>
              <a:t>FY30 HMA Resurfacing ($2.43M)</a:t>
            </a:r>
            <a:endParaRPr lang="en-US" sz="1050" dirty="0">
              <a:solidFill>
                <a:srgbClr val="53565A"/>
              </a:solidFill>
              <a:latin typeface="Calibri" panose="020F0502020204030204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2FEB07-8754-178F-BBBB-215DFD0B58B0}"/>
              </a:ext>
            </a:extLst>
          </p:cNvPr>
          <p:cNvCxnSpPr>
            <a:cxnSpLocks/>
          </p:cNvCxnSpPr>
          <p:nvPr/>
        </p:nvCxnSpPr>
        <p:spPr>
          <a:xfrm flipV="1">
            <a:off x="3699329" y="2507087"/>
            <a:ext cx="722417" cy="647066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2A25B98-C251-37E6-457C-B011EFDECFCE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5902453" y="2011675"/>
            <a:ext cx="1657397" cy="1123662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2DD396F-8A5F-C88E-F4F4-0CF60B723746}"/>
              </a:ext>
            </a:extLst>
          </p:cNvPr>
          <p:cNvSpPr txBox="1"/>
          <p:nvPr/>
        </p:nvSpPr>
        <p:spPr>
          <a:xfrm>
            <a:off x="6014227" y="3135337"/>
            <a:ext cx="3091245" cy="60785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I 80 Dallas County</a:t>
            </a:r>
          </a:p>
          <a:p>
            <a:pPr defTabSz="685800"/>
            <a:r>
              <a:rPr lang="en-US" sz="11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venir Next"/>
              </a:rPr>
              <a:t>MADISON CO TO 0.7 MI E OF CO RD P53 (WB)</a:t>
            </a:r>
            <a:endParaRPr lang="en-US" sz="1100" dirty="0">
              <a:solidFill>
                <a:schemeClr val="accent4">
                  <a:lumMod val="60000"/>
                  <a:lumOff val="40000"/>
                </a:schemeClr>
              </a:solidFill>
              <a:effectLst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b="0" i="0" dirty="0">
                <a:solidFill>
                  <a:srgbClr val="323232"/>
                </a:solidFill>
                <a:effectLst/>
                <a:latin typeface="Avenir Next"/>
              </a:rPr>
              <a:t>FY30 HMA Resurfacing ($2.07M)</a:t>
            </a:r>
            <a:endParaRPr lang="en-US" sz="1050" dirty="0">
              <a:solidFill>
                <a:srgbClr val="53565A"/>
              </a:solidFill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27985F-7ABD-B920-4600-C8A00E7A89AD}"/>
              </a:ext>
            </a:extLst>
          </p:cNvPr>
          <p:cNvSpPr txBox="1"/>
          <p:nvPr/>
        </p:nvSpPr>
        <p:spPr>
          <a:xfrm>
            <a:off x="0" y="3828589"/>
            <a:ext cx="1427506" cy="115416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I 80 Pottawattamie County</a:t>
            </a:r>
          </a:p>
          <a:p>
            <a:pPr defTabSz="685800"/>
            <a:r>
              <a:rPr lang="en-US" sz="1200" b="0" i="0" dirty="0">
                <a:solidFill>
                  <a:schemeClr val="accent1"/>
                </a:solidFill>
                <a:effectLst/>
                <a:latin typeface="Avenir Next"/>
              </a:rPr>
              <a:t>CO RD L66 Interchange</a:t>
            </a:r>
            <a:endParaRPr lang="en-US" sz="1200" b="1" dirty="0">
              <a:solidFill>
                <a:schemeClr val="accent1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b="0" i="0" dirty="0">
                <a:solidFill>
                  <a:srgbClr val="323232"/>
                </a:solidFill>
                <a:effectLst/>
                <a:latin typeface="Avenir Next"/>
              </a:rPr>
              <a:t>FY30 Bridge New ($12.1M)</a:t>
            </a:r>
            <a:endParaRPr lang="en-US" sz="1050" dirty="0">
              <a:solidFill>
                <a:srgbClr val="53565A"/>
              </a:solidFill>
              <a:latin typeface="Calibri" panose="020F0502020204030204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CD1A9B4-FBC3-DE81-9276-AF6DFEF51F15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713753" y="4982751"/>
            <a:ext cx="312264" cy="1216936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9CFFAAC-4F23-7B3D-5868-C7BE350BD34F}"/>
              </a:ext>
            </a:extLst>
          </p:cNvPr>
          <p:cNvSpPr txBox="1"/>
          <p:nvPr/>
        </p:nvSpPr>
        <p:spPr>
          <a:xfrm>
            <a:off x="5292473" y="5095564"/>
            <a:ext cx="1910041" cy="9694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I 80 Pottawattamie County</a:t>
            </a:r>
          </a:p>
          <a:p>
            <a:pPr defTabSz="685800"/>
            <a:r>
              <a:rPr lang="en-US" sz="1200" b="0" i="0" dirty="0">
                <a:solidFill>
                  <a:srgbClr val="323232"/>
                </a:solidFill>
                <a:effectLst/>
                <a:latin typeface="Avenir Next"/>
              </a:rPr>
              <a:t>In Avoca, Pershing St to S of Co Rd F66</a:t>
            </a:r>
            <a:endParaRPr lang="en-US" sz="1200" b="1" dirty="0">
              <a:solidFill>
                <a:schemeClr val="accent1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b="0" i="0" dirty="0">
                <a:solidFill>
                  <a:srgbClr val="323232"/>
                </a:solidFill>
                <a:effectLst/>
                <a:latin typeface="Avenir Next"/>
              </a:rPr>
              <a:t>FY27 Grade &amp; Pave ($13.42M)</a:t>
            </a:r>
            <a:endParaRPr lang="en-US" sz="1050" dirty="0">
              <a:solidFill>
                <a:srgbClr val="53565A"/>
              </a:solidFill>
              <a:latin typeface="Calibri" panose="020F0502020204030204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153AD19-D7F6-C6B2-95EC-1717F67980FB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4421746" y="6065060"/>
            <a:ext cx="1825748" cy="461811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92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5170E77-A4BE-658B-A778-F2ED4C14E8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5476"/>
            <a:ext cx="4000984" cy="252188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02DA21-D078-48F9-B3DF-EA0EF5910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936783-D5FC-4AB3-A27A-9CA82C9AE3E0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85800"/>
              <a:t>11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86A5C4E-011C-4447-A00F-8DA9142366AF}"/>
              </a:ext>
            </a:extLst>
          </p:cNvPr>
          <p:cNvSpPr txBox="1">
            <a:spLocks/>
          </p:cNvSpPr>
          <p:nvPr/>
        </p:nvSpPr>
        <p:spPr>
          <a:xfrm>
            <a:off x="3123345" y="472610"/>
            <a:ext cx="3411020" cy="84972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E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 defTabSz="685800"/>
            <a:r>
              <a:rPr lang="en-US" sz="1800" dirty="0">
                <a:solidFill>
                  <a:schemeClr val="accent1"/>
                </a:solidFill>
                <a:latin typeface="Arial Black" panose="020B0A04020102020204" pitchFamily="34" charset="0"/>
              </a:rPr>
              <a:t>Major </a:t>
            </a:r>
          </a:p>
          <a:p>
            <a:pPr algn="ctr" defTabSz="685800"/>
            <a:r>
              <a:rPr lang="en-US" sz="1800" dirty="0">
                <a:solidFill>
                  <a:schemeClr val="accent1"/>
                </a:solidFill>
                <a:latin typeface="Arial Black" panose="020B0A04020102020204" pitchFamily="34" charset="0"/>
              </a:rPr>
              <a:t>Projects</a:t>
            </a:r>
          </a:p>
          <a:p>
            <a:pPr algn="ctr" defTabSz="685800"/>
            <a:r>
              <a:rPr lang="en-US" sz="1800" dirty="0">
                <a:solidFill>
                  <a:schemeClr val="accent1"/>
                </a:solidFill>
                <a:latin typeface="Arial Black" panose="020B0A04020102020204" pitchFamily="34" charset="0"/>
              </a:rPr>
              <a:t>District 4</a:t>
            </a:r>
          </a:p>
          <a:p>
            <a:pPr algn="ctr" defTabSz="685800"/>
            <a:endParaRPr lang="en-US" sz="27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1CFB51-6DC2-4A58-9D24-27A253149D84}"/>
              </a:ext>
            </a:extLst>
          </p:cNvPr>
          <p:cNvSpPr txBox="1"/>
          <p:nvPr/>
        </p:nvSpPr>
        <p:spPr>
          <a:xfrm>
            <a:off x="198896" y="3160585"/>
            <a:ext cx="2478480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US 30 Harrison County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3565A"/>
                </a:solidFill>
                <a:latin typeface="Calibri" panose="020F0502020204030204"/>
              </a:rPr>
              <a:t>Missouri Valley Bypass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3565A"/>
                </a:solidFill>
                <a:latin typeface="Calibri" panose="020F0502020204030204"/>
              </a:rPr>
              <a:t>$35M Bridges and Grading 7/20/2027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3565A"/>
                </a:solidFill>
                <a:latin typeface="Calibri" panose="020F0502020204030204"/>
              </a:rPr>
              <a:t>$29M Paving 7/17/2029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78A5BB-DC46-4A94-A050-4A07E60E1062}"/>
              </a:ext>
            </a:extLst>
          </p:cNvPr>
          <p:cNvCxnSpPr>
            <a:cxnSpLocks/>
          </p:cNvCxnSpPr>
          <p:nvPr/>
        </p:nvCxnSpPr>
        <p:spPr>
          <a:xfrm>
            <a:off x="1310054" y="4079631"/>
            <a:ext cx="413238" cy="1436787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A6DBE3E-BEBE-D487-5140-B347E7E5B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73" y="808231"/>
            <a:ext cx="2247472" cy="565881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19D1CB-D850-5F39-0241-0A80F2E43DA0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612929" y="2070368"/>
            <a:ext cx="2062756" cy="867687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7540933-AF3C-83BF-EE1F-DA1801D5247A}"/>
              </a:ext>
            </a:extLst>
          </p:cNvPr>
          <p:cNvSpPr txBox="1"/>
          <p:nvPr/>
        </p:nvSpPr>
        <p:spPr>
          <a:xfrm>
            <a:off x="2521684" y="1670258"/>
            <a:ext cx="3091245" cy="8002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I 29 Pottawattamie County</a:t>
            </a:r>
          </a:p>
          <a:p>
            <a:pPr defTabSz="685800"/>
            <a:r>
              <a:rPr lang="en-US" sz="1200" b="0" i="0" dirty="0">
                <a:solidFill>
                  <a:schemeClr val="accent1"/>
                </a:solidFill>
                <a:effectLst/>
                <a:latin typeface="Avenir Next"/>
              </a:rPr>
              <a:t>0.9 mi S of Co Rd L19 to S of I-880 (SB)</a:t>
            </a: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3565A"/>
                </a:solidFill>
                <a:latin typeface="Calibri" panose="020F0502020204030204"/>
              </a:rPr>
              <a:t>2026 PCC Overlay</a:t>
            </a: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3565A"/>
                </a:solidFill>
                <a:latin typeface="Calibri" panose="020F0502020204030204"/>
              </a:rPr>
              <a:t>$6.5M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20FC76-FBC1-DAF3-BF9F-F42924A249AC}"/>
              </a:ext>
            </a:extLst>
          </p:cNvPr>
          <p:cNvSpPr txBox="1"/>
          <p:nvPr/>
        </p:nvSpPr>
        <p:spPr>
          <a:xfrm>
            <a:off x="3566519" y="4974212"/>
            <a:ext cx="3091245" cy="8156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I 29 Pottawattamie County</a:t>
            </a:r>
          </a:p>
          <a:p>
            <a:pPr defTabSz="685800"/>
            <a:r>
              <a:rPr lang="en-US" sz="1200" b="0" i="0" dirty="0">
                <a:solidFill>
                  <a:schemeClr val="accent1"/>
                </a:solidFill>
                <a:effectLst/>
                <a:latin typeface="Avenir Next"/>
              </a:rPr>
              <a:t>0.6 mi N of NCL Council Bluffs to 1.1 mi S of I-680 (SB)</a:t>
            </a: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323232"/>
                </a:solidFill>
                <a:effectLst/>
                <a:latin typeface="Avenir Next"/>
              </a:rPr>
              <a:t>FY30 HMA Resurfacing ($2.49M)</a:t>
            </a:r>
            <a:endParaRPr lang="en-US" sz="1100" dirty="0">
              <a:solidFill>
                <a:srgbClr val="53565A"/>
              </a:solidFill>
              <a:latin typeface="Calibri" panose="020F0502020204030204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03C806-945A-0A0B-27C7-4734ED78FA6F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6657764" y="5382016"/>
            <a:ext cx="1405581" cy="187035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EA07788-61D9-78D7-8034-748CD960BEBB}"/>
              </a:ext>
            </a:extLst>
          </p:cNvPr>
          <p:cNvSpPr txBox="1"/>
          <p:nvPr/>
        </p:nvSpPr>
        <p:spPr>
          <a:xfrm>
            <a:off x="3584115" y="5951660"/>
            <a:ext cx="3091245" cy="8156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I 29 Pottawattamie County</a:t>
            </a:r>
          </a:p>
          <a:p>
            <a:pPr defTabSz="685800"/>
            <a:r>
              <a:rPr lang="en-US" sz="11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venir Next"/>
              </a:rPr>
              <a:t>AT THE IA 192 INTERCHANGE IN COUNCIL BLUFFS (NB)</a:t>
            </a:r>
          </a:p>
          <a:p>
            <a:pPr defTabSz="685800"/>
            <a:r>
              <a:rPr lang="en-US" sz="1100" b="0" i="0" dirty="0">
                <a:solidFill>
                  <a:srgbClr val="323232"/>
                </a:solidFill>
                <a:effectLst/>
                <a:latin typeface="Avenir Next"/>
              </a:rPr>
              <a:t>FY27 Bridge Replacement ($9.062M)</a:t>
            </a:r>
            <a:endParaRPr lang="en-US" sz="1100" dirty="0">
              <a:solidFill>
                <a:srgbClr val="53565A"/>
              </a:solidFill>
              <a:latin typeface="Calibri" panose="020F0502020204030204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10E28C-86FA-3D6C-C82D-3FB380C059CD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6675360" y="6305204"/>
            <a:ext cx="1674775" cy="54260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5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A84CB-6D73-3789-49B4-8C87A0BF6BF5}"/>
              </a:ext>
            </a:extLst>
          </p:cNvPr>
          <p:cNvSpPr txBox="1">
            <a:spLocks/>
          </p:cNvSpPr>
          <p:nvPr/>
        </p:nvSpPr>
        <p:spPr>
          <a:xfrm>
            <a:off x="90311" y="738946"/>
            <a:ext cx="9053689" cy="869244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Highway 30</a:t>
            </a:r>
            <a:br>
              <a:rPr lang="en-US"/>
            </a:br>
            <a:r>
              <a:rPr lang="en-US"/>
              <a:t>Missouri Valley by-pass</a:t>
            </a:r>
            <a:endParaRPr lang="en-US" dirty="0"/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A8348A35-2B5C-3382-80AD-AF92FA82C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31" y="1518080"/>
            <a:ext cx="8111621" cy="4468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948E27-92BF-404F-2F91-8187843BCF29}"/>
              </a:ext>
            </a:extLst>
          </p:cNvPr>
          <p:cNvSpPr txBox="1"/>
          <p:nvPr/>
        </p:nvSpPr>
        <p:spPr>
          <a:xfrm>
            <a:off x="999762" y="1711180"/>
            <a:ext cx="5236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FY 26 Right of way programmed</a:t>
            </a:r>
          </a:p>
          <a:p>
            <a:r>
              <a:rPr lang="en-US" dirty="0">
                <a:highlight>
                  <a:srgbClr val="FFFF00"/>
                </a:highlight>
              </a:rPr>
              <a:t>FY 28 grading and culverts</a:t>
            </a:r>
          </a:p>
          <a:p>
            <a:r>
              <a:rPr lang="en-US" dirty="0">
                <a:highlight>
                  <a:srgbClr val="FFFF00"/>
                </a:highlight>
              </a:rPr>
              <a:t>FY 30 Paving</a:t>
            </a:r>
          </a:p>
        </p:txBody>
      </p:sp>
    </p:spTree>
    <p:extLst>
      <p:ext uri="{BB962C8B-B14F-4D97-AF65-F5344CB8AC3E}">
        <p14:creationId xmlns:p14="http://schemas.microsoft.com/office/powerpoint/2010/main" val="2262317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672BD-5E11-9569-67F8-5C5119C97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01462965-C435-7399-D935-A8EC00677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2" y="1462836"/>
            <a:ext cx="6752195" cy="49896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A00CA-0DD1-324A-730D-6FF47433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936783-D5FC-4AB3-A27A-9CA82C9AE3E0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85800"/>
              <a:t>13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5DA4ED-9753-98FD-7D40-26A6FF7110D9}"/>
              </a:ext>
            </a:extLst>
          </p:cNvPr>
          <p:cNvSpPr txBox="1">
            <a:spLocks/>
          </p:cNvSpPr>
          <p:nvPr/>
        </p:nvSpPr>
        <p:spPr>
          <a:xfrm>
            <a:off x="2787912" y="256647"/>
            <a:ext cx="3411020" cy="84972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E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 defTabSz="685800"/>
            <a:r>
              <a:rPr lang="en-US" sz="1800" dirty="0">
                <a:solidFill>
                  <a:schemeClr val="accent1"/>
                </a:solidFill>
                <a:latin typeface="Arial Black" panose="020B0A04020102020204" pitchFamily="34" charset="0"/>
              </a:rPr>
              <a:t>Major </a:t>
            </a:r>
          </a:p>
          <a:p>
            <a:pPr algn="ctr" defTabSz="685800"/>
            <a:r>
              <a:rPr lang="en-US" sz="1800" dirty="0">
                <a:solidFill>
                  <a:schemeClr val="accent1"/>
                </a:solidFill>
                <a:latin typeface="Arial Black" panose="020B0A04020102020204" pitchFamily="34" charset="0"/>
              </a:rPr>
              <a:t>Projects</a:t>
            </a:r>
          </a:p>
          <a:p>
            <a:pPr algn="ctr" defTabSz="685800"/>
            <a:r>
              <a:rPr lang="en-US" sz="1800" dirty="0">
                <a:solidFill>
                  <a:schemeClr val="accent1"/>
                </a:solidFill>
                <a:latin typeface="Arial Black" panose="020B0A04020102020204" pitchFamily="34" charset="0"/>
              </a:rPr>
              <a:t>District 4</a:t>
            </a:r>
          </a:p>
          <a:p>
            <a:pPr algn="ctr" defTabSz="685800"/>
            <a:endParaRPr lang="en-US" sz="27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F7B6A-02BB-50A9-1F3C-DE35E49986EB}"/>
              </a:ext>
            </a:extLst>
          </p:cNvPr>
          <p:cNvSpPr txBox="1"/>
          <p:nvPr/>
        </p:nvSpPr>
        <p:spPr>
          <a:xfrm>
            <a:off x="3146655" y="5856447"/>
            <a:ext cx="1083013" cy="2769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Roundabout</a:t>
            </a:r>
            <a:endParaRPr lang="en-US" sz="1100" dirty="0">
              <a:solidFill>
                <a:srgbClr val="53565A"/>
              </a:solidFill>
              <a:latin typeface="Calibri" panose="020F0502020204030204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331D54A-E898-31B0-2FAC-8C609207FB1D}"/>
              </a:ext>
            </a:extLst>
          </p:cNvPr>
          <p:cNvCxnSpPr>
            <a:cxnSpLocks/>
          </p:cNvCxnSpPr>
          <p:nvPr/>
        </p:nvCxnSpPr>
        <p:spPr>
          <a:xfrm>
            <a:off x="3688162" y="3002176"/>
            <a:ext cx="615174" cy="2613888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32452CC-D240-287A-81C3-07E59D8FED7A}"/>
              </a:ext>
            </a:extLst>
          </p:cNvPr>
          <p:cNvSpPr txBox="1"/>
          <p:nvPr/>
        </p:nvSpPr>
        <p:spPr>
          <a:xfrm flipH="1">
            <a:off x="522594" y="2540511"/>
            <a:ext cx="3165568" cy="6001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*Safety Project * US 59 Page County</a:t>
            </a:r>
          </a:p>
          <a:p>
            <a:pPr defTabSz="685800"/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IA 2 Intersection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FY27 Grade &amp; Pave ($2.58M)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381A607-BD2F-3575-804E-2276CC3558DC}"/>
              </a:ext>
            </a:extLst>
          </p:cNvPr>
          <p:cNvSpPr/>
          <p:nvPr/>
        </p:nvSpPr>
        <p:spPr>
          <a:xfrm>
            <a:off x="4303336" y="5616064"/>
            <a:ext cx="273377" cy="2403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A1F1A11E-DC06-D091-9FBF-7887BA223C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132" y="1322333"/>
            <a:ext cx="3902860" cy="358108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BD943C9-E8F5-4229-8D54-6FB2A0C8C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" y="-1"/>
            <a:ext cx="1872460" cy="681052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02DA21-D078-48F9-B3DF-EA0EF5910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936783-D5FC-4AB3-A27A-9CA82C9AE3E0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85800"/>
              <a:t>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86A5C4E-011C-4447-A00F-8DA9142366AF}"/>
              </a:ext>
            </a:extLst>
          </p:cNvPr>
          <p:cNvSpPr txBox="1">
            <a:spLocks/>
          </p:cNvSpPr>
          <p:nvPr/>
        </p:nvSpPr>
        <p:spPr>
          <a:xfrm>
            <a:off x="3123345" y="472610"/>
            <a:ext cx="3411020" cy="84972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E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 defTabSz="685800"/>
            <a:r>
              <a:rPr lang="en-US" sz="1800" dirty="0">
                <a:solidFill>
                  <a:schemeClr val="accent1"/>
                </a:solidFill>
                <a:latin typeface="Arial Black" panose="020B0A04020102020204" pitchFamily="34" charset="0"/>
              </a:rPr>
              <a:t>Major </a:t>
            </a:r>
          </a:p>
          <a:p>
            <a:pPr algn="ctr" defTabSz="685800"/>
            <a:r>
              <a:rPr lang="en-US" sz="1800" dirty="0">
                <a:solidFill>
                  <a:schemeClr val="accent1"/>
                </a:solidFill>
                <a:latin typeface="Arial Black" panose="020B0A04020102020204" pitchFamily="34" charset="0"/>
              </a:rPr>
              <a:t>Projects</a:t>
            </a:r>
          </a:p>
          <a:p>
            <a:pPr algn="ctr" defTabSz="685800"/>
            <a:r>
              <a:rPr lang="en-US" sz="1800" dirty="0">
                <a:solidFill>
                  <a:schemeClr val="accent1"/>
                </a:solidFill>
                <a:latin typeface="Arial Black" panose="020B0A04020102020204" pitchFamily="34" charset="0"/>
              </a:rPr>
              <a:t>District 4</a:t>
            </a:r>
          </a:p>
          <a:p>
            <a:pPr algn="ctr" defTabSz="685800"/>
            <a:endParaRPr lang="en-US" sz="27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B5FB2A-508D-4E1D-8904-9E46B4B4254A}"/>
              </a:ext>
            </a:extLst>
          </p:cNvPr>
          <p:cNvSpPr txBox="1"/>
          <p:nvPr/>
        </p:nvSpPr>
        <p:spPr>
          <a:xfrm>
            <a:off x="2428743" y="3275037"/>
            <a:ext cx="1746012" cy="9464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Taylor IA 148</a:t>
            </a:r>
          </a:p>
          <a:p>
            <a:pPr defTabSz="685800"/>
            <a:r>
              <a:rPr lang="en-US" sz="1200" b="0" i="0" dirty="0">
                <a:solidFill>
                  <a:schemeClr val="accent1"/>
                </a:solidFill>
                <a:effectLst/>
                <a:latin typeface="Avenir Next"/>
              </a:rPr>
              <a:t>NCL Bedford to US 34</a:t>
            </a:r>
            <a:endParaRPr lang="en-US" sz="1200" b="1" dirty="0">
              <a:solidFill>
                <a:schemeClr val="accent1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Pavement Rehab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$12.3M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</a:rPr>
              <a:t>COMPLETE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474705-3F54-4E07-805C-1A52FFF2CC66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525947" y="2505807"/>
            <a:ext cx="1902796" cy="1242437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1FCAA3B-52B4-1B29-77BD-D281EBEDC292}"/>
              </a:ext>
            </a:extLst>
          </p:cNvPr>
          <p:cNvSpPr txBox="1"/>
          <p:nvPr/>
        </p:nvSpPr>
        <p:spPr>
          <a:xfrm flipH="1">
            <a:off x="2947428" y="1208185"/>
            <a:ext cx="2801166" cy="6924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Adams US 34</a:t>
            </a:r>
          </a:p>
          <a:p>
            <a:pPr marL="214313" marR="0" indent="-214313" defTabSz="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53565A"/>
                </a:solidFill>
                <a:latin typeface="Calibri" panose="020F0502020204030204"/>
              </a:rPr>
              <a:t>West of Corning </a:t>
            </a:r>
          </a:p>
          <a:p>
            <a:pPr marL="214313" marR="0" indent="-214313" defTabSz="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53565A"/>
                </a:solidFill>
                <a:latin typeface="Calibri" panose="020F0502020204030204"/>
              </a:rPr>
              <a:t>2028 – ROW / Structures</a:t>
            </a:r>
          </a:p>
          <a:p>
            <a:pPr marL="214313" marR="0" indent="-214313" defTabSz="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53565A"/>
                </a:solidFill>
                <a:latin typeface="Calibri" panose="020F0502020204030204"/>
              </a:rPr>
              <a:t>$16.4 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C25F236-36F8-0006-5A70-7CE5EE258183}"/>
              </a:ext>
            </a:extLst>
          </p:cNvPr>
          <p:cNvCxnSpPr>
            <a:cxnSpLocks/>
            <a:stCxn id="4" idx="3"/>
          </p:cNvCxnSpPr>
          <p:nvPr/>
        </p:nvCxnSpPr>
        <p:spPr>
          <a:xfrm flipH="1" flipV="1">
            <a:off x="430823" y="395654"/>
            <a:ext cx="2516605" cy="1158780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6253D7C-6850-10E0-7883-5B09D9CFBB96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348011" y="1900682"/>
            <a:ext cx="830658" cy="2536000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94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0295A-CCAE-2C34-EA41-949A64EA9423}"/>
              </a:ext>
            </a:extLst>
          </p:cNvPr>
          <p:cNvSpPr txBox="1">
            <a:spLocks/>
          </p:cNvSpPr>
          <p:nvPr/>
        </p:nvSpPr>
        <p:spPr>
          <a:xfrm>
            <a:off x="665672" y="658423"/>
            <a:ext cx="10515600" cy="1325563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Hwy 59 – City of Avoca (Rural Section)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03BC6-3FAB-EAB4-3F8E-E7CFA0BABC9B}"/>
              </a:ext>
            </a:extLst>
          </p:cNvPr>
          <p:cNvSpPr txBox="1"/>
          <p:nvPr/>
        </p:nvSpPr>
        <p:spPr>
          <a:xfrm>
            <a:off x="3728120" y="1660820"/>
            <a:ext cx="4846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Programmed FY 28</a:t>
            </a:r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0CC1BB92-68A0-341E-709B-587726BB2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38" y="1486583"/>
            <a:ext cx="3062447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86E8DB-E0CB-B3D3-43BD-7F0833A62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580" y="2976767"/>
            <a:ext cx="5162131" cy="286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0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9FF2E-DDFD-34F6-3E37-834A11C093EA}"/>
              </a:ext>
            </a:extLst>
          </p:cNvPr>
          <p:cNvSpPr txBox="1">
            <a:spLocks/>
          </p:cNvSpPr>
          <p:nvPr/>
        </p:nvSpPr>
        <p:spPr>
          <a:xfrm>
            <a:off x="570781" y="711756"/>
            <a:ext cx="10515600" cy="1325563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Hwy 59 – City of Avoca (Urban Section)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D7060088-ADA4-1469-3F71-E1DCCB0D6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26" y="1512462"/>
            <a:ext cx="4091474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09C20-2F4B-36AB-9650-B09ABF3F5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03" y="2386285"/>
            <a:ext cx="4091704" cy="2085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9B892C-3267-1FED-84A6-9B2ED47D0E34}"/>
              </a:ext>
            </a:extLst>
          </p:cNvPr>
          <p:cNvSpPr txBox="1"/>
          <p:nvPr/>
        </p:nvSpPr>
        <p:spPr>
          <a:xfrm>
            <a:off x="4802711" y="1390988"/>
            <a:ext cx="577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Programmed FY 29</a:t>
            </a:r>
          </a:p>
        </p:txBody>
      </p:sp>
    </p:spTree>
    <p:extLst>
      <p:ext uri="{BB962C8B-B14F-4D97-AF65-F5344CB8AC3E}">
        <p14:creationId xmlns:p14="http://schemas.microsoft.com/office/powerpoint/2010/main" val="219794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2AE29-5333-6175-1B65-CE4FBAC5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80" y="733245"/>
            <a:ext cx="8516717" cy="46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36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182B5D-A311-F9C4-6E69-A9D3897AB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96817-5032-BC4E-F80D-327BC9F18AF4}"/>
              </a:ext>
            </a:extLst>
          </p:cNvPr>
          <p:cNvSpPr txBox="1">
            <a:spLocks/>
          </p:cNvSpPr>
          <p:nvPr/>
        </p:nvSpPr>
        <p:spPr>
          <a:xfrm>
            <a:off x="90311" y="738946"/>
            <a:ext cx="9053689" cy="86924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Survey – Utility Locates</a:t>
            </a:r>
          </a:p>
        </p:txBody>
      </p:sp>
      <p:pic>
        <p:nvPicPr>
          <p:cNvPr id="1026" name="Picture 2" descr="National Excavator Initiative">
            <a:extLst>
              <a:ext uri="{FF2B5EF4-FFF2-40B4-BE49-F238E27FC236}">
                <a16:creationId xmlns:a16="http://schemas.microsoft.com/office/drawing/2014/main" id="{BEC55682-176E-5429-6F3E-C579889EE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353" y="4612066"/>
            <a:ext cx="3424688" cy="12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idential Private Line Locating – ARKUPS">
            <a:extLst>
              <a:ext uri="{FF2B5EF4-FFF2-40B4-BE49-F238E27FC236}">
                <a16:creationId xmlns:a16="http://schemas.microsoft.com/office/drawing/2014/main" id="{FB96C24E-4666-D554-4322-400EB75D9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701" y="1223303"/>
            <a:ext cx="4363427" cy="290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52FB38-3D8D-EE82-CB4F-E8C8FAD6545E}"/>
              </a:ext>
            </a:extLst>
          </p:cNvPr>
          <p:cNvSpPr txBox="1"/>
          <p:nvPr/>
        </p:nvSpPr>
        <p:spPr>
          <a:xfrm>
            <a:off x="500332" y="1285336"/>
            <a:ext cx="3476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call locates vs private locates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Survey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E9A565-FC81-E184-694E-ED0BAE7F8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72" y="3632085"/>
            <a:ext cx="4269223" cy="195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55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A490B9-7D56-9194-D13F-AAC2221D5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F64AC-DB64-8D8E-262A-E687A6415B43}"/>
              </a:ext>
            </a:extLst>
          </p:cNvPr>
          <p:cNvSpPr txBox="1">
            <a:spLocks/>
          </p:cNvSpPr>
          <p:nvPr/>
        </p:nvSpPr>
        <p:spPr>
          <a:xfrm>
            <a:off x="90311" y="738946"/>
            <a:ext cx="9053689" cy="86924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Traffic Control Standard Road Plans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9CA4AC-9D78-4DD0-17B2-E53EE0D296BC}"/>
              </a:ext>
            </a:extLst>
          </p:cNvPr>
          <p:cNvSpPr txBox="1"/>
          <p:nvPr/>
        </p:nvSpPr>
        <p:spPr>
          <a:xfrm>
            <a:off x="500332" y="1535502"/>
            <a:ext cx="31831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 Sizes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Channelizers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Spacing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867B5A-5F99-E09F-485F-303018564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918" y="1355787"/>
            <a:ext cx="2019582" cy="1247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1EE8FA-56AB-44F7-6993-52BF402B5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392" y="2705802"/>
            <a:ext cx="2029108" cy="16575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9C0390-CA7C-0F31-A3A1-B60865DB6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978" y="4797547"/>
            <a:ext cx="4809024" cy="1183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4875E-A229-9359-4C0B-13B2C2450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560" y="4255829"/>
            <a:ext cx="3073579" cy="108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0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DD826-21A4-C020-E50B-06E9EC5D430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4517" y="782451"/>
            <a:ext cx="7787362" cy="389616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District 4 Staff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93B9F8-8376-83E3-77C9-B2E1EFD31AE8}"/>
              </a:ext>
            </a:extLst>
          </p:cNvPr>
          <p:cNvSpPr/>
          <p:nvPr/>
        </p:nvSpPr>
        <p:spPr>
          <a:xfrm>
            <a:off x="1547894" y="1806672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DDF2AD-2649-B98D-7B2F-B79FCC0E1BDA}"/>
              </a:ext>
            </a:extLst>
          </p:cNvPr>
          <p:cNvSpPr/>
          <p:nvPr/>
        </p:nvSpPr>
        <p:spPr>
          <a:xfrm>
            <a:off x="3636126" y="1819483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2417CE-EC00-488F-3E39-E351E66172E1}"/>
              </a:ext>
            </a:extLst>
          </p:cNvPr>
          <p:cNvSpPr/>
          <p:nvPr/>
        </p:nvSpPr>
        <p:spPr>
          <a:xfrm>
            <a:off x="5618020" y="1819483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005046-F213-0BE3-5CE4-6FAE4B8B6748}"/>
              </a:ext>
            </a:extLst>
          </p:cNvPr>
          <p:cNvSpPr/>
          <p:nvPr/>
        </p:nvSpPr>
        <p:spPr>
          <a:xfrm>
            <a:off x="1547894" y="1747477"/>
            <a:ext cx="1728192" cy="720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A40ADC-F3BC-6E1B-2D2D-0F65C74E63DD}"/>
              </a:ext>
            </a:extLst>
          </p:cNvPr>
          <p:cNvSpPr/>
          <p:nvPr/>
        </p:nvSpPr>
        <p:spPr>
          <a:xfrm>
            <a:off x="3636126" y="1747477"/>
            <a:ext cx="1728192" cy="7200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120D62-64C2-D8CE-85A6-89C37D138F74}"/>
              </a:ext>
            </a:extLst>
          </p:cNvPr>
          <p:cNvSpPr/>
          <p:nvPr/>
        </p:nvSpPr>
        <p:spPr>
          <a:xfrm>
            <a:off x="1564816" y="3678879"/>
            <a:ext cx="1921578" cy="817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DACF7B-F1FA-00FF-29BE-ECCF313447D6}"/>
              </a:ext>
            </a:extLst>
          </p:cNvPr>
          <p:cNvSpPr/>
          <p:nvPr/>
        </p:nvSpPr>
        <p:spPr>
          <a:xfrm>
            <a:off x="5618010" y="1748335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5D1FA0-B089-FA9B-A56D-29113DBA71F1}"/>
              </a:ext>
            </a:extLst>
          </p:cNvPr>
          <p:cNvSpPr txBox="1"/>
          <p:nvPr/>
        </p:nvSpPr>
        <p:spPr>
          <a:xfrm>
            <a:off x="1761378" y="4208559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entury Gothic" panose="020B0502020202020204" pitchFamily="34" charset="0"/>
              </a:rPr>
              <a:t>District Engineer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813CC2-A111-0BF1-A629-FB4B132D395E}"/>
              </a:ext>
            </a:extLst>
          </p:cNvPr>
          <p:cNvSpPr/>
          <p:nvPr/>
        </p:nvSpPr>
        <p:spPr>
          <a:xfrm>
            <a:off x="3636126" y="3776511"/>
            <a:ext cx="1728192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1D5E0B-3BBD-8D8D-4960-7A01AA7ED6CD}"/>
              </a:ext>
            </a:extLst>
          </p:cNvPr>
          <p:cNvSpPr txBox="1"/>
          <p:nvPr/>
        </p:nvSpPr>
        <p:spPr>
          <a:xfrm>
            <a:off x="3551536" y="3923757"/>
            <a:ext cx="169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Wes Mayberry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790C98-ED5A-94EA-D179-00AE11A5520D}"/>
              </a:ext>
            </a:extLst>
          </p:cNvPr>
          <p:cNvSpPr txBox="1"/>
          <p:nvPr/>
        </p:nvSpPr>
        <p:spPr>
          <a:xfrm>
            <a:off x="3793204" y="4196478"/>
            <a:ext cx="1838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Assistant Engineer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9FF312-9181-E30A-702D-E024FD8ADB83}"/>
              </a:ext>
            </a:extLst>
          </p:cNvPr>
          <p:cNvSpPr txBox="1"/>
          <p:nvPr/>
        </p:nvSpPr>
        <p:spPr>
          <a:xfrm>
            <a:off x="5710294" y="3944213"/>
            <a:ext cx="1796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Orest Lechnowsky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D84653-DE71-F377-C507-4B537D507210}"/>
              </a:ext>
            </a:extLst>
          </p:cNvPr>
          <p:cNvSpPr txBox="1"/>
          <p:nvPr/>
        </p:nvSpPr>
        <p:spPr>
          <a:xfrm>
            <a:off x="5889334" y="4182662"/>
            <a:ext cx="1509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West Staff Engineer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CA7BC7-1FC9-23FC-74E7-EF86E79D0D27}"/>
              </a:ext>
            </a:extLst>
          </p:cNvPr>
          <p:cNvSpPr/>
          <p:nvPr/>
        </p:nvSpPr>
        <p:spPr>
          <a:xfrm>
            <a:off x="5609962" y="3764700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6FA2A2-3F6B-6B35-631E-29F48793A64B}"/>
              </a:ext>
            </a:extLst>
          </p:cNvPr>
          <p:cNvSpPr txBox="1"/>
          <p:nvPr/>
        </p:nvSpPr>
        <p:spPr>
          <a:xfrm>
            <a:off x="5717466" y="3900782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Scott Suhr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0716AA-7619-59B7-4DA4-B431BA169F22}"/>
              </a:ext>
            </a:extLst>
          </p:cNvPr>
          <p:cNvSpPr txBox="1"/>
          <p:nvPr/>
        </p:nvSpPr>
        <p:spPr>
          <a:xfrm>
            <a:off x="5964468" y="4196477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Planner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212976-5AE5-DE40-A208-176FBB2AB446}"/>
              </a:ext>
            </a:extLst>
          </p:cNvPr>
          <p:cNvSpPr txBox="1"/>
          <p:nvPr/>
        </p:nvSpPr>
        <p:spPr>
          <a:xfrm>
            <a:off x="1317334" y="3900782"/>
            <a:ext cx="2204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Scott Schram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pic>
        <p:nvPicPr>
          <p:cNvPr id="23" name="Picture 2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C3835CE-8432-860C-DE18-6AE9FFB1D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16" y="1871556"/>
            <a:ext cx="1721918" cy="1741193"/>
          </a:xfrm>
          <a:prstGeom prst="rect">
            <a:avLst/>
          </a:prstGeom>
        </p:spPr>
      </p:pic>
      <p:pic>
        <p:nvPicPr>
          <p:cNvPr id="24" name="Picture 23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B9B641CC-118B-83FF-31AA-5ED2ABC6E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84" y="1891490"/>
            <a:ext cx="1738932" cy="1728703"/>
          </a:xfrm>
          <a:prstGeom prst="rect">
            <a:avLst/>
          </a:prstGeom>
        </p:spPr>
      </p:pic>
      <p:pic>
        <p:nvPicPr>
          <p:cNvPr id="25" name="Picture 2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3E83F17-A1C3-733D-FED0-C9AD8F1D1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52" y="1938841"/>
            <a:ext cx="1714060" cy="169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42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A2679D-6071-424D-B3C5-5A49D6B5E46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83668" y="3186029"/>
            <a:ext cx="4936331" cy="134310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spc="150" dirty="0">
                <a:latin typeface="Calibri" panose="020F0502020204030204" pitchFamily="34" charset="0"/>
                <a:cs typeface="Calibri" panose="020F0502020204030204" pitchFamily="34" charset="0"/>
              </a:rPr>
              <a:t>Wes Mayberry, P.E. </a:t>
            </a:r>
          </a:p>
          <a:p>
            <a:pPr marL="0" indent="0">
              <a:buNone/>
            </a:pP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712-250-0496 (cell)</a:t>
            </a:r>
          </a:p>
          <a:p>
            <a:pPr marL="0" indent="0">
              <a:buNone/>
            </a:pP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Wes.mayberry@iowadot.us​</a:t>
            </a:r>
          </a:p>
          <a:p>
            <a:pPr marL="0" indent="0">
              <a:buNone/>
            </a:pP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iowadot.gov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B315FA-D4BE-46EE-F04E-730A253F49F2}"/>
              </a:ext>
            </a:extLst>
          </p:cNvPr>
          <p:cNvSpPr txBox="1">
            <a:spLocks/>
          </p:cNvSpPr>
          <p:nvPr/>
        </p:nvSpPr>
        <p:spPr>
          <a:xfrm>
            <a:off x="1283666" y="2389801"/>
            <a:ext cx="2569702" cy="3583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spc="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2400" dirty="0"/>
              <a:t>Questions?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76BF94-91AA-0F1D-0CEE-F51BD8940908}"/>
              </a:ext>
            </a:extLst>
          </p:cNvPr>
          <p:cNvCxnSpPr/>
          <p:nvPr/>
        </p:nvCxnSpPr>
        <p:spPr>
          <a:xfrm>
            <a:off x="1350169" y="2962960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4FBEE-3CF1-ACF5-AF89-3913D211AA5A}"/>
              </a:ext>
            </a:extLst>
          </p:cNvPr>
          <p:cNvGrpSpPr/>
          <p:nvPr/>
        </p:nvGrpSpPr>
        <p:grpSpPr>
          <a:xfrm>
            <a:off x="770558" y="0"/>
            <a:ext cx="244954" cy="1094750"/>
            <a:chOff x="770558" y="0"/>
            <a:chExt cx="168795" cy="75438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D9DF08D-DD1D-DA96-F338-7E68C9958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54955" y="0"/>
              <a:ext cx="0" cy="75438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B40BBF4-0A67-7875-6D06-AEF4C69B6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70558" y="0"/>
              <a:ext cx="0" cy="75438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B7F03F-1D5D-9686-AA9D-8DCB8A424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939353" y="0"/>
              <a:ext cx="0" cy="7543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10ED9E7C-BFF4-ED65-A638-AF0AC529F1B9}"/>
              </a:ext>
            </a:extLst>
          </p:cNvPr>
          <p:cNvPicPr>
            <a:picLocks noGrp="1"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5" y="1973759"/>
            <a:ext cx="4878196" cy="4041450"/>
          </a:xfrm>
          <a:prstGeom prst="rect">
            <a:avLst/>
          </a:prstGeom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A50205A3-4721-E863-BF10-F9BA3043D1BE}"/>
              </a:ext>
            </a:extLst>
          </p:cNvPr>
          <p:cNvSpPr>
            <a:spLocks noGrp="1"/>
          </p:cNvSpPr>
          <p:nvPr/>
        </p:nvSpPr>
        <p:spPr>
          <a:xfrm>
            <a:off x="5563533" y="1897810"/>
            <a:ext cx="3007743" cy="424895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800" dirty="0"/>
              <a:t>17 Counties</a:t>
            </a:r>
          </a:p>
          <a:p>
            <a:pPr>
              <a:buClr>
                <a:schemeClr val="accent6"/>
              </a:buClr>
            </a:pPr>
            <a:r>
              <a:rPr lang="en-US" sz="2800" dirty="0"/>
              <a:t>703 Bridges</a:t>
            </a:r>
          </a:p>
          <a:p>
            <a:pPr>
              <a:buClr>
                <a:schemeClr val="accent6"/>
              </a:buClr>
            </a:pPr>
            <a:r>
              <a:rPr lang="en-US" sz="2800" dirty="0"/>
              <a:t>3,792 Lane Miles</a:t>
            </a:r>
          </a:p>
          <a:p>
            <a:pPr>
              <a:buClr>
                <a:schemeClr val="accent6"/>
              </a:buClr>
            </a:pPr>
            <a:r>
              <a:rPr lang="en-US" sz="2800" dirty="0"/>
              <a:t>17 Maintenance Garages</a:t>
            </a:r>
          </a:p>
          <a:p>
            <a:pPr>
              <a:buClr>
                <a:schemeClr val="accent6"/>
              </a:buClr>
            </a:pPr>
            <a:r>
              <a:rPr lang="en-US" sz="2800" dirty="0"/>
              <a:t>2 Construction Residencies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87BFBD-1B58-935B-EEE2-789B89B54204}"/>
              </a:ext>
            </a:extLst>
          </p:cNvPr>
          <p:cNvSpPr txBox="1">
            <a:spLocks/>
          </p:cNvSpPr>
          <p:nvPr/>
        </p:nvSpPr>
        <p:spPr>
          <a:xfrm>
            <a:off x="766592" y="968193"/>
            <a:ext cx="5849867" cy="10055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38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District 4</a:t>
            </a:r>
          </a:p>
        </p:txBody>
      </p:sp>
    </p:spTree>
    <p:extLst>
      <p:ext uri="{BB962C8B-B14F-4D97-AF65-F5344CB8AC3E}">
        <p14:creationId xmlns:p14="http://schemas.microsoft.com/office/powerpoint/2010/main" val="897974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DD826-21A4-C020-E50B-06E9EC5D430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4446" y="725456"/>
            <a:ext cx="8116852" cy="5161169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District 4 Utility Staff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C84A81-4612-7FFE-07E4-6FDA92568B20}"/>
              </a:ext>
            </a:extLst>
          </p:cNvPr>
          <p:cNvSpPr/>
          <p:nvPr/>
        </p:nvSpPr>
        <p:spPr>
          <a:xfrm>
            <a:off x="1105657" y="1463323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3A8AFD-E2BD-9E6C-ED3A-3B18758FEDD2}"/>
              </a:ext>
            </a:extLst>
          </p:cNvPr>
          <p:cNvSpPr/>
          <p:nvPr/>
        </p:nvSpPr>
        <p:spPr>
          <a:xfrm>
            <a:off x="6007733" y="1427320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4AFE5E-C20F-1505-B67C-94FC0E5E2C1E}"/>
              </a:ext>
            </a:extLst>
          </p:cNvPr>
          <p:cNvSpPr/>
          <p:nvPr/>
        </p:nvSpPr>
        <p:spPr>
          <a:xfrm>
            <a:off x="1105657" y="1391316"/>
            <a:ext cx="1728192" cy="72007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2C88299-62AF-57EC-F644-EA504793A4D6}"/>
              </a:ext>
            </a:extLst>
          </p:cNvPr>
          <p:cNvSpPr/>
          <p:nvPr/>
        </p:nvSpPr>
        <p:spPr>
          <a:xfrm>
            <a:off x="6007733" y="1356171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68E8CF-197F-E214-203B-98EBA75AAEC1}"/>
              </a:ext>
            </a:extLst>
          </p:cNvPr>
          <p:cNvSpPr txBox="1"/>
          <p:nvPr/>
        </p:nvSpPr>
        <p:spPr>
          <a:xfrm>
            <a:off x="857503" y="3730883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engineer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B51C0C-67D2-7507-9E00-B7D1D7D54894}"/>
              </a:ext>
            </a:extLst>
          </p:cNvPr>
          <p:cNvSpPr txBox="1"/>
          <p:nvPr/>
        </p:nvSpPr>
        <p:spPr>
          <a:xfrm>
            <a:off x="3742912" y="1802068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assistant district engineer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D1E631-C685-67A5-1B8E-DFDDEB4BFD42}"/>
              </a:ext>
            </a:extLst>
          </p:cNvPr>
          <p:cNvSpPr/>
          <p:nvPr/>
        </p:nvSpPr>
        <p:spPr>
          <a:xfrm>
            <a:off x="1105657" y="3420351"/>
            <a:ext cx="1728192" cy="72008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344916-9A25-9743-4DDB-78380E97DF59}"/>
              </a:ext>
            </a:extLst>
          </p:cNvPr>
          <p:cNvSpPr txBox="1"/>
          <p:nvPr/>
        </p:nvSpPr>
        <p:spPr>
          <a:xfrm>
            <a:off x="954976" y="3445110"/>
            <a:ext cx="1884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Nate Epperson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D05364-6727-743B-8C35-34C01D32C098}"/>
              </a:ext>
            </a:extLst>
          </p:cNvPr>
          <p:cNvSpPr txBox="1"/>
          <p:nvPr/>
        </p:nvSpPr>
        <p:spPr>
          <a:xfrm>
            <a:off x="1213161" y="3768997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Utility Coordinator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ECFE040-48C8-52DD-C107-D6109D49B39E}"/>
              </a:ext>
            </a:extLst>
          </p:cNvPr>
          <p:cNvSpPr/>
          <p:nvPr/>
        </p:nvSpPr>
        <p:spPr>
          <a:xfrm>
            <a:off x="6007733" y="3384348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C82C6B0-0086-0D07-4843-E5F9315ED564}"/>
              </a:ext>
            </a:extLst>
          </p:cNvPr>
          <p:cNvSpPr txBox="1"/>
          <p:nvPr/>
        </p:nvSpPr>
        <p:spPr>
          <a:xfrm>
            <a:off x="6135879" y="3504513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Mike Frank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0B2B681-32F1-488A-78CF-39FF248EA1FE}"/>
              </a:ext>
            </a:extLst>
          </p:cNvPr>
          <p:cNvSpPr/>
          <p:nvPr/>
        </p:nvSpPr>
        <p:spPr>
          <a:xfrm>
            <a:off x="3563866" y="1467334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46BC36D-453F-7BAA-B2C3-7C5EE824294E}"/>
              </a:ext>
            </a:extLst>
          </p:cNvPr>
          <p:cNvSpPr/>
          <p:nvPr/>
        </p:nvSpPr>
        <p:spPr>
          <a:xfrm>
            <a:off x="3563866" y="1396185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74DE1C8-81CA-5AF8-23CC-70BB3C54AF13}"/>
              </a:ext>
            </a:extLst>
          </p:cNvPr>
          <p:cNvSpPr/>
          <p:nvPr/>
        </p:nvSpPr>
        <p:spPr>
          <a:xfrm>
            <a:off x="3383070" y="3384348"/>
            <a:ext cx="2122262" cy="13968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72A1B83-81A8-5F06-666D-F5113F831115}"/>
              </a:ext>
            </a:extLst>
          </p:cNvPr>
          <p:cNvSpPr txBox="1"/>
          <p:nvPr/>
        </p:nvSpPr>
        <p:spPr>
          <a:xfrm>
            <a:off x="3650175" y="3425498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Nick Mocha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3AC5BC0-2871-98FC-EDE3-686F7914BEDA}"/>
              </a:ext>
            </a:extLst>
          </p:cNvPr>
          <p:cNvSpPr/>
          <p:nvPr/>
        </p:nvSpPr>
        <p:spPr>
          <a:xfrm>
            <a:off x="6007733" y="1427320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3A258F3-192B-67AF-570B-E10E5952CF27}"/>
              </a:ext>
            </a:extLst>
          </p:cNvPr>
          <p:cNvSpPr/>
          <p:nvPr/>
        </p:nvSpPr>
        <p:spPr>
          <a:xfrm>
            <a:off x="6007733" y="1356171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6049493-A086-E968-806A-E91D1DE760F4}"/>
              </a:ext>
            </a:extLst>
          </p:cNvPr>
          <p:cNvSpPr/>
          <p:nvPr/>
        </p:nvSpPr>
        <p:spPr>
          <a:xfrm>
            <a:off x="5848072" y="3382601"/>
            <a:ext cx="2082767" cy="13968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85A56BF-134E-A79B-EEB9-CDC4BE2D44AB}"/>
              </a:ext>
            </a:extLst>
          </p:cNvPr>
          <p:cNvSpPr txBox="1"/>
          <p:nvPr/>
        </p:nvSpPr>
        <p:spPr>
          <a:xfrm>
            <a:off x="6115237" y="3423085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Blake Asberry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F070244-FB21-5AFB-880B-94E6E01316B8}"/>
              </a:ext>
            </a:extLst>
          </p:cNvPr>
          <p:cNvSpPr txBox="1"/>
          <p:nvPr/>
        </p:nvSpPr>
        <p:spPr>
          <a:xfrm>
            <a:off x="3477115" y="3633164"/>
            <a:ext cx="18593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Engineering Operations Technician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Permits for: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Harrison, Shelby, Pottawattamie, Mills, Montgomery, Fremont, Page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4172FBD-ADA5-6092-9A9E-3A6F551EA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83" y="1526088"/>
            <a:ext cx="1714566" cy="169775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ABF1789-8442-2490-FF5D-D90054FFC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904" y="1519342"/>
            <a:ext cx="1765713" cy="173126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D453B93-330E-170A-5EBB-B323D824E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634" y="1532409"/>
            <a:ext cx="1677015" cy="16770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F2ADAA-ECD6-4795-F4D0-5A6060A3ABFC}"/>
              </a:ext>
            </a:extLst>
          </p:cNvPr>
          <p:cNvSpPr txBox="1"/>
          <p:nvPr/>
        </p:nvSpPr>
        <p:spPr>
          <a:xfrm>
            <a:off x="5917739" y="3648644"/>
            <a:ext cx="1859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Engineering Operations Technician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Permits for: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Audubon, Guthrie, Dallas, Cass, Adair, Madison, Union, Taylor, Ringgold</a:t>
            </a:r>
          </a:p>
        </p:txBody>
      </p:sp>
    </p:spTree>
    <p:extLst>
      <p:ext uri="{BB962C8B-B14F-4D97-AF65-F5344CB8AC3E}">
        <p14:creationId xmlns:p14="http://schemas.microsoft.com/office/powerpoint/2010/main" val="435409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DD826-21A4-C020-E50B-06E9EC5D430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4446" y="725456"/>
            <a:ext cx="8116852" cy="5161169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EOT Areas of Responsibilities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737858-D52E-E544-F4BC-E99D81372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967" y="1283883"/>
            <a:ext cx="6321411" cy="530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75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F386A-36B8-4345-25F3-768C5FDED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4F2D-A6A6-EBC5-C900-EBFCD4BE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40" y="588491"/>
            <a:ext cx="8720299" cy="82673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District 4</a:t>
            </a:r>
            <a:endParaRPr lang="en-US" dirty="0"/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1049BC71-502E-6C34-BF9E-DF55A3B89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319FB-CD26-E689-B2ED-8CCB3019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6783-D5FC-4AB3-A27A-9CA82C9AE3E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C9090857-8197-0DEF-C387-7874221F9E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226"/>
            <a:ext cx="9144000" cy="527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scene, way, outdoor&#10;&#10;AI-generated content may be incorrect.">
            <a:extLst>
              <a:ext uri="{FF2B5EF4-FFF2-40B4-BE49-F238E27FC236}">
                <a16:creationId xmlns:a16="http://schemas.microsoft.com/office/drawing/2014/main" id="{74F90DB8-8A5F-9620-9DF9-FA064ADB0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65" y="267650"/>
            <a:ext cx="9144000" cy="632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BBE94-111C-4B20-92BF-A85F33609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490942"/>
            <a:ext cx="3231808" cy="236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02DA21-D078-48F9-B3DF-EA0EF59107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59813" y="6526213"/>
            <a:ext cx="484187" cy="284162"/>
          </a:xfrm>
        </p:spPr>
        <p:txBody>
          <a:bodyPr/>
          <a:lstStyle/>
          <a:p>
            <a:pPr defTabSz="685800"/>
            <a:fld id="{A8936783-D5FC-4AB3-A27A-9CA82C9AE3E0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85800"/>
              <a:t>7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86A5C4E-011C-4447-A00F-8DA9142366AF}"/>
              </a:ext>
            </a:extLst>
          </p:cNvPr>
          <p:cNvSpPr txBox="1">
            <a:spLocks/>
          </p:cNvSpPr>
          <p:nvPr/>
        </p:nvSpPr>
        <p:spPr>
          <a:xfrm>
            <a:off x="-758190" y="579912"/>
            <a:ext cx="3411020" cy="84972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E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 defTabSz="685800"/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Major </a:t>
            </a:r>
          </a:p>
          <a:p>
            <a:pPr algn="ctr" defTabSz="685800"/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Projects</a:t>
            </a:r>
          </a:p>
          <a:p>
            <a:pPr algn="ctr" defTabSz="685800"/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District 4</a:t>
            </a:r>
          </a:p>
          <a:p>
            <a:pPr algn="ctr" defTabSz="685800"/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35724-5EBD-C223-23A9-38159095AD53}"/>
              </a:ext>
            </a:extLst>
          </p:cNvPr>
          <p:cNvSpPr txBox="1"/>
          <p:nvPr/>
        </p:nvSpPr>
        <p:spPr>
          <a:xfrm>
            <a:off x="5947229" y="4791929"/>
            <a:ext cx="3091245" cy="126957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I 80 Dallas County Grand Prairie to Jordan Creek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Grand Prairie Parkway to Jordan Creek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Bridges/Grade/Pave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highlight>
                  <a:srgbClr val="FFFF00"/>
                </a:highlight>
                <a:latin typeface="Calibri" panose="020F0502020204030204"/>
              </a:rPr>
              <a:t>2024 - $20M Bridge </a:t>
            </a:r>
            <a:r>
              <a:rPr lang="en-US" sz="105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</a:rPr>
              <a:t>COMPLETE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highlight>
                  <a:srgbClr val="FFFF00"/>
                </a:highlight>
                <a:latin typeface="Calibri" panose="020F0502020204030204"/>
              </a:rPr>
              <a:t>2025 - $24.2M Bridge/Paving </a:t>
            </a:r>
            <a:r>
              <a:rPr lang="en-US" sz="105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</a:rPr>
              <a:t>COMPLETE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2026 - $24.2M Bridge/Paving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9B88AA-49E9-ABE8-C654-D4310998803B}"/>
              </a:ext>
            </a:extLst>
          </p:cNvPr>
          <p:cNvSpPr/>
          <p:nvPr/>
        </p:nvSpPr>
        <p:spPr>
          <a:xfrm rot="18420000">
            <a:off x="2990206" y="2503293"/>
            <a:ext cx="30790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rgbClr val="000000">
                      <a:alpha val="99000"/>
                    </a:srgb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1/21/2026 Letting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1CD611-79EF-025E-9E5F-DC7054B95E42}"/>
              </a:ext>
            </a:extLst>
          </p:cNvPr>
          <p:cNvSpPr txBox="1"/>
          <p:nvPr/>
        </p:nvSpPr>
        <p:spPr>
          <a:xfrm>
            <a:off x="5810661" y="1108116"/>
            <a:ext cx="3091245" cy="143116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I 80 Dallas County Grand Prairie to Jordan Creek </a:t>
            </a:r>
          </a:p>
          <a:p>
            <a:pPr defTabSz="685800"/>
            <a:r>
              <a:rPr lang="en-US" sz="1050" dirty="0">
                <a:solidFill>
                  <a:srgbClr val="53565A"/>
                </a:solidFill>
                <a:highlight>
                  <a:srgbClr val="FFFF00"/>
                </a:highlight>
                <a:latin typeface="Calibri" panose="020F0502020204030204"/>
              </a:rPr>
              <a:t>EB: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highlight>
                  <a:srgbClr val="FFFF00"/>
                </a:highlight>
                <a:latin typeface="Calibri" panose="020F0502020204030204"/>
              </a:rPr>
              <a:t>Intermediate lift of HMA is finished.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highlight>
                  <a:srgbClr val="FFFF00"/>
                </a:highlight>
                <a:latin typeface="Calibri" panose="020F0502020204030204"/>
              </a:rPr>
              <a:t>Open to Traffic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highlight>
                  <a:srgbClr val="FFFF00"/>
                </a:highlight>
                <a:latin typeface="Calibri" panose="020F0502020204030204"/>
              </a:rPr>
              <a:t>Final surface lift placed Spring 2026</a:t>
            </a:r>
          </a:p>
          <a:p>
            <a:pPr defTabSz="685800"/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WB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Let 1/21/2026</a:t>
            </a:r>
          </a:p>
        </p:txBody>
      </p:sp>
    </p:spTree>
    <p:extLst>
      <p:ext uri="{BB962C8B-B14F-4D97-AF65-F5344CB8AC3E}">
        <p14:creationId xmlns:p14="http://schemas.microsoft.com/office/powerpoint/2010/main" val="4270348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grass, tree, outdoor, way&#10;&#10;AI-generated content may be incorrect.">
            <a:extLst>
              <a:ext uri="{FF2B5EF4-FFF2-40B4-BE49-F238E27FC236}">
                <a16:creationId xmlns:a16="http://schemas.microsoft.com/office/drawing/2014/main" id="{83F6655C-A965-F31E-B475-F760168466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73" y="10305"/>
            <a:ext cx="7912478" cy="6149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BBE94-111C-4B20-92BF-A85F33609E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5095526"/>
            <a:ext cx="4572000" cy="17885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02DA21-D078-48F9-B3DF-EA0EF59107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59813" y="6526213"/>
            <a:ext cx="484187" cy="284162"/>
          </a:xfrm>
        </p:spPr>
        <p:txBody>
          <a:bodyPr/>
          <a:lstStyle/>
          <a:p>
            <a:pPr defTabSz="685800"/>
            <a:fld id="{A8936783-D5FC-4AB3-A27A-9CA82C9AE3E0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85800"/>
              <a:t>8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86A5C4E-011C-4447-A00F-8DA9142366AF}"/>
              </a:ext>
            </a:extLst>
          </p:cNvPr>
          <p:cNvSpPr txBox="1">
            <a:spLocks/>
          </p:cNvSpPr>
          <p:nvPr/>
        </p:nvSpPr>
        <p:spPr>
          <a:xfrm>
            <a:off x="-710101" y="708313"/>
            <a:ext cx="3411020" cy="84972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E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 defTabSz="685800"/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Major </a:t>
            </a:r>
          </a:p>
          <a:p>
            <a:pPr algn="ctr" defTabSz="685800"/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Projects</a:t>
            </a:r>
          </a:p>
          <a:p>
            <a:pPr algn="ctr" defTabSz="685800"/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District 4</a:t>
            </a:r>
          </a:p>
          <a:p>
            <a:pPr algn="ctr" defTabSz="685800"/>
            <a:endParaRPr lang="en-US" sz="2700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78A5BB-DC46-4A94-A050-4A07E60E1062}"/>
              </a:ext>
            </a:extLst>
          </p:cNvPr>
          <p:cNvCxnSpPr>
            <a:cxnSpLocks/>
          </p:cNvCxnSpPr>
          <p:nvPr/>
        </p:nvCxnSpPr>
        <p:spPr>
          <a:xfrm>
            <a:off x="1912350" y="5274538"/>
            <a:ext cx="916941" cy="598724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D46A90A-349C-45BD-A92C-0C7BE775A7C7}"/>
              </a:ext>
            </a:extLst>
          </p:cNvPr>
          <p:cNvCxnSpPr>
            <a:cxnSpLocks/>
          </p:cNvCxnSpPr>
          <p:nvPr/>
        </p:nvCxnSpPr>
        <p:spPr>
          <a:xfrm>
            <a:off x="1912350" y="5274538"/>
            <a:ext cx="628627" cy="692972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B629B3D-1712-4081-9F88-290F64C8ED1E}"/>
              </a:ext>
            </a:extLst>
          </p:cNvPr>
          <p:cNvCxnSpPr>
            <a:cxnSpLocks/>
          </p:cNvCxnSpPr>
          <p:nvPr/>
        </p:nvCxnSpPr>
        <p:spPr>
          <a:xfrm>
            <a:off x="1912350" y="5274538"/>
            <a:ext cx="127465" cy="692972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BB07768-A11F-A2CD-2021-598DEAAEC70A}"/>
              </a:ext>
            </a:extLst>
          </p:cNvPr>
          <p:cNvSpPr txBox="1"/>
          <p:nvPr/>
        </p:nvSpPr>
        <p:spPr>
          <a:xfrm>
            <a:off x="0" y="5113430"/>
            <a:ext cx="4514451" cy="106182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I 80 Dallas County Racoon River Bridges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US 6/US 169 in DeSoto to Co Rd R16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latin typeface="Calibri" panose="020F0502020204030204"/>
              </a:rPr>
              <a:t>Widening and Bridge Replacement at the South and North Raccoon Rivers 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highlight>
                  <a:srgbClr val="FFFF00"/>
                </a:highlight>
                <a:latin typeface="Calibri" panose="020F0502020204030204"/>
              </a:rPr>
              <a:t>All Lanes Open 11/19/2025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53565A"/>
                </a:solidFill>
                <a:highlight>
                  <a:srgbClr val="FFFF00"/>
                </a:highlight>
                <a:latin typeface="Calibri" panose="020F0502020204030204"/>
              </a:rPr>
              <a:t>Remove old EB pavement in 2026</a:t>
            </a:r>
          </a:p>
          <a:p>
            <a:pPr defTabSz="685800"/>
            <a:endParaRPr lang="en-US" sz="900" dirty="0">
              <a:solidFill>
                <a:srgbClr val="53565A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7848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99A2B4B-6FAE-26F4-043C-4D66BFA68C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608" y="5066373"/>
            <a:ext cx="2282361" cy="176096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D4D77CC-EDB5-5149-219B-EFDA1C6319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7186"/>
            <a:ext cx="9144000" cy="32036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02DA21-D078-48F9-B3DF-EA0EF5910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936783-D5FC-4AB3-A27A-9CA82C9AE3E0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85800"/>
              <a:t>9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86A5C4E-011C-4447-A00F-8DA9142366AF}"/>
              </a:ext>
            </a:extLst>
          </p:cNvPr>
          <p:cNvSpPr txBox="1">
            <a:spLocks/>
          </p:cNvSpPr>
          <p:nvPr/>
        </p:nvSpPr>
        <p:spPr>
          <a:xfrm>
            <a:off x="3123345" y="472610"/>
            <a:ext cx="3411020" cy="84972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E000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 defTabSz="685800"/>
            <a:r>
              <a:rPr lang="en-US" sz="1800" dirty="0">
                <a:solidFill>
                  <a:schemeClr val="accent1"/>
                </a:solidFill>
                <a:latin typeface="Arial Black" panose="020B0A04020102020204" pitchFamily="34" charset="0"/>
              </a:rPr>
              <a:t>Major </a:t>
            </a:r>
          </a:p>
          <a:p>
            <a:pPr algn="ctr" defTabSz="685800"/>
            <a:r>
              <a:rPr lang="en-US" sz="1800" dirty="0">
                <a:solidFill>
                  <a:schemeClr val="accent1"/>
                </a:solidFill>
                <a:latin typeface="Arial Black" panose="020B0A04020102020204" pitchFamily="34" charset="0"/>
              </a:rPr>
              <a:t>Projects</a:t>
            </a:r>
          </a:p>
          <a:p>
            <a:pPr algn="ctr" defTabSz="685800"/>
            <a:r>
              <a:rPr lang="en-US" sz="1800" dirty="0">
                <a:solidFill>
                  <a:schemeClr val="accent1"/>
                </a:solidFill>
                <a:latin typeface="Arial Black" panose="020B0A04020102020204" pitchFamily="34" charset="0"/>
              </a:rPr>
              <a:t>District 4</a:t>
            </a:r>
          </a:p>
          <a:p>
            <a:pPr algn="ctr" defTabSz="685800"/>
            <a:endParaRPr lang="en-US" sz="2700" dirty="0">
              <a:solidFill>
                <a:schemeClr val="accent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474705-3F54-4E07-805C-1A52FFF2CC66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835269" y="4615962"/>
            <a:ext cx="748882" cy="1056242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45F1ED1-328F-4563-90C4-E7B3D5DF357C}"/>
              </a:ext>
            </a:extLst>
          </p:cNvPr>
          <p:cNvSpPr txBox="1"/>
          <p:nvPr/>
        </p:nvSpPr>
        <p:spPr>
          <a:xfrm>
            <a:off x="38528" y="5672204"/>
            <a:ext cx="3091245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I 80 Dallas County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53565A"/>
                </a:solidFill>
                <a:latin typeface="Calibri" panose="020F0502020204030204"/>
              </a:rPr>
              <a:t>US 6 / US 169 Desoto Interchange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53565A"/>
                </a:solidFill>
                <a:latin typeface="Calibri" panose="020F0502020204030204"/>
              </a:rPr>
              <a:t>I-80 Bridge Replacements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53565A"/>
                </a:solidFill>
                <a:latin typeface="Calibri" panose="020F0502020204030204"/>
              </a:rPr>
              <a:t>FY27 – ROW/Structures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53565A"/>
                </a:solidFill>
                <a:latin typeface="Calibri" panose="020F0502020204030204"/>
              </a:rPr>
              <a:t>$25.9M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267743-2F06-4700-8A76-069A524A5E5B}"/>
              </a:ext>
            </a:extLst>
          </p:cNvPr>
          <p:cNvSpPr txBox="1"/>
          <p:nvPr/>
        </p:nvSpPr>
        <p:spPr>
          <a:xfrm>
            <a:off x="5912192" y="4201762"/>
            <a:ext cx="3091245" cy="6924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I 80 Dallas County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53565A"/>
                </a:solidFill>
                <a:latin typeface="Calibri" panose="020F0502020204030204"/>
              </a:rPr>
              <a:t>Grand Prairie Parkway to Jordan Creek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53565A"/>
                </a:solidFill>
                <a:latin typeface="Calibri" panose="020F0502020204030204"/>
              </a:rPr>
              <a:t>Widen to 6 Lanes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53565A"/>
                </a:solidFill>
                <a:latin typeface="Calibri" panose="020F0502020204030204"/>
              </a:rPr>
              <a:t>FY26:  $24.2 WB Bridges and Paving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AEC3927-77C4-4FB6-A6B7-77F71787745D}"/>
              </a:ext>
            </a:extLst>
          </p:cNvPr>
          <p:cNvCxnSpPr>
            <a:cxnSpLocks/>
          </p:cNvCxnSpPr>
          <p:nvPr/>
        </p:nvCxnSpPr>
        <p:spPr>
          <a:xfrm flipH="1" flipV="1">
            <a:off x="7457814" y="2725445"/>
            <a:ext cx="110517" cy="1459541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87FA9DA-6FA0-283F-55CA-5A34B2E5C1DD}"/>
              </a:ext>
            </a:extLst>
          </p:cNvPr>
          <p:cNvSpPr txBox="1"/>
          <p:nvPr/>
        </p:nvSpPr>
        <p:spPr>
          <a:xfrm flipH="1">
            <a:off x="7054799" y="5834374"/>
            <a:ext cx="1948638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7C2529"/>
                </a:solidFill>
                <a:latin typeface="Calibri" panose="020F0502020204030204"/>
              </a:rPr>
              <a:t>Adair I 80 </a:t>
            </a:r>
          </a:p>
          <a:p>
            <a:pPr marL="214313" marR="0" indent="-214313" defTabSz="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53565A"/>
                </a:solidFill>
                <a:latin typeface="Calibri" panose="020F0502020204030204"/>
              </a:rPr>
              <a:t>Adair Interchange</a:t>
            </a:r>
          </a:p>
          <a:p>
            <a:pPr marL="214313" marR="0" indent="-214313" defTabSz="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53565A"/>
                </a:solidFill>
                <a:latin typeface="Calibri" panose="020F0502020204030204"/>
              </a:rPr>
              <a:t>2029 – ROW </a:t>
            </a:r>
          </a:p>
          <a:p>
            <a:pPr marL="214313" marR="0" indent="-214313" defTabSz="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53565A"/>
                </a:solidFill>
                <a:latin typeface="Calibri" panose="020F0502020204030204"/>
              </a:rPr>
              <a:t>2030 – Bridge Replacement</a:t>
            </a:r>
          </a:p>
          <a:p>
            <a:pPr marL="214313" marR="0" indent="-214313" defTabSz="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53565A"/>
                </a:solidFill>
                <a:latin typeface="Calibri" panose="020F0502020204030204"/>
              </a:rPr>
              <a:t>$3.955 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8694D5C-F6A4-F494-38CA-C20FBBD71B74}"/>
              </a:ext>
            </a:extLst>
          </p:cNvPr>
          <p:cNvCxnSpPr>
            <a:cxnSpLocks/>
            <a:stCxn id="2" idx="3"/>
          </p:cNvCxnSpPr>
          <p:nvPr/>
        </p:nvCxnSpPr>
        <p:spPr>
          <a:xfrm flipH="1">
            <a:off x="5912192" y="6249873"/>
            <a:ext cx="1142607" cy="253328"/>
          </a:xfrm>
          <a:prstGeom prst="straightConnector1">
            <a:avLst/>
          </a:prstGeom>
          <a:ln w="38100">
            <a:solidFill>
              <a:srgbClr val="0071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92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5837</TotalTime>
  <Words>779</Words>
  <Application>Microsoft Office PowerPoint</Application>
  <PresentationFormat>On-screen Show (4:3)</PresentationFormat>
  <Paragraphs>198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Arial</vt:lpstr>
      <vt:lpstr>Roboto Slab</vt:lpstr>
      <vt:lpstr>Century Gothic</vt:lpstr>
      <vt:lpstr>PT Sans</vt:lpstr>
      <vt:lpstr>Avenir Next</vt:lpstr>
      <vt:lpstr>Arial Black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District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Meyer, Hillary</dc:creator>
  <cp:lastModifiedBy>Mayberry, Wes</cp:lastModifiedBy>
  <cp:revision>39</cp:revision>
  <dcterms:created xsi:type="dcterms:W3CDTF">2023-12-21T16:39:01Z</dcterms:created>
  <dcterms:modified xsi:type="dcterms:W3CDTF">2026-02-23T19:27:48Z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ArticulateGUID">
    <vt:lpwstr>9DFC2674-CBAD-4243-8E3F-A62D1A9F64C9</vt:lpwstr>
  </property>
  <property fmtid="{D5CDD505-2E9C-101B-9397-08002B2CF9AE}" pid="5" name="ArticulatePath">
    <vt:lpwstr>Iowa-DOT-PPT-Template-Standard</vt:lpwstr>
  </property>
  <property fmtid="{D5CDD505-2E9C-101B-9397-08002B2CF9AE}" pid="6" name="MSIP_Label_0faac733-ded1-41e0-8ea6-961193f81247_Enabled">
    <vt:lpwstr>true</vt:lpwstr>
  </property>
  <property fmtid="{D5CDD505-2E9C-101B-9397-08002B2CF9AE}" pid="7" name="MSIP_Label_0faac733-ded1-41e0-8ea6-961193f81247_SetDate">
    <vt:lpwstr>2026-01-06T15:29:10Z</vt:lpwstr>
  </property>
  <property fmtid="{D5CDD505-2E9C-101B-9397-08002B2CF9AE}" pid="8" name="MSIP_Label_0faac733-ded1-41e0-8ea6-961193f81247_Method">
    <vt:lpwstr>Standard</vt:lpwstr>
  </property>
  <property fmtid="{D5CDD505-2E9C-101B-9397-08002B2CF9AE}" pid="9" name="MSIP_Label_0faac733-ded1-41e0-8ea6-961193f81247_Name">
    <vt:lpwstr>defa4170-0d19-0005-0004-bc88714345d2</vt:lpwstr>
  </property>
  <property fmtid="{D5CDD505-2E9C-101B-9397-08002B2CF9AE}" pid="10" name="MSIP_Label_0faac733-ded1-41e0-8ea6-961193f81247_SiteId">
    <vt:lpwstr>a1e65fcc-32fa-4fdd-8692-0cc2eb06676e</vt:lpwstr>
  </property>
  <property fmtid="{D5CDD505-2E9C-101B-9397-08002B2CF9AE}" pid="11" name="MSIP_Label_0faac733-ded1-41e0-8ea6-961193f81247_ActionId">
    <vt:lpwstr>9b0ccf81-9a68-41b0-81e3-d682b8f14425</vt:lpwstr>
  </property>
  <property fmtid="{D5CDD505-2E9C-101B-9397-08002B2CF9AE}" pid="12" name="MSIP_Label_0faac733-ded1-41e0-8ea6-961193f81247_ContentBits">
    <vt:lpwstr>0</vt:lpwstr>
  </property>
  <property fmtid="{D5CDD505-2E9C-101B-9397-08002B2CF9AE}" pid="13" name="MSIP_Label_0faac733-ded1-41e0-8ea6-961193f81247_Tag">
    <vt:lpwstr>10, 3, 0, 1</vt:lpwstr>
  </property>
</Properties>
</file>