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8"/>
  </p:notesMasterIdLst>
  <p:handoutMasterIdLst>
    <p:handoutMasterId r:id="rId59"/>
  </p:handoutMasterIdLst>
  <p:sldIdLst>
    <p:sldId id="256" r:id="rId4"/>
    <p:sldId id="257" r:id="rId5"/>
    <p:sldId id="278" r:id="rId6"/>
    <p:sldId id="313" r:id="rId7"/>
    <p:sldId id="339" r:id="rId8"/>
    <p:sldId id="264" r:id="rId9"/>
    <p:sldId id="266" r:id="rId10"/>
    <p:sldId id="315" r:id="rId11"/>
    <p:sldId id="262" r:id="rId12"/>
    <p:sldId id="312" r:id="rId13"/>
    <p:sldId id="279" r:id="rId14"/>
    <p:sldId id="280" r:id="rId15"/>
    <p:sldId id="282" r:id="rId16"/>
    <p:sldId id="277" r:id="rId17"/>
    <p:sldId id="283" r:id="rId18"/>
    <p:sldId id="272" r:id="rId19"/>
    <p:sldId id="316" r:id="rId20"/>
    <p:sldId id="273" r:id="rId21"/>
    <p:sldId id="317" r:id="rId22"/>
    <p:sldId id="286" r:id="rId23"/>
    <p:sldId id="338" r:id="rId24"/>
    <p:sldId id="285" r:id="rId25"/>
    <p:sldId id="335" r:id="rId26"/>
    <p:sldId id="275" r:id="rId27"/>
    <p:sldId id="336" r:id="rId28"/>
    <p:sldId id="318" r:id="rId29"/>
    <p:sldId id="321" r:id="rId30"/>
    <p:sldId id="320" r:id="rId31"/>
    <p:sldId id="337" r:id="rId32"/>
    <p:sldId id="287" r:id="rId33"/>
    <p:sldId id="288" r:id="rId34"/>
    <p:sldId id="289" r:id="rId35"/>
    <p:sldId id="330" r:id="rId36"/>
    <p:sldId id="290" r:id="rId37"/>
    <p:sldId id="293" r:id="rId38"/>
    <p:sldId id="292" r:id="rId39"/>
    <p:sldId id="296" r:id="rId40"/>
    <p:sldId id="294" r:id="rId41"/>
    <p:sldId id="297" r:id="rId42"/>
    <p:sldId id="298" r:id="rId43"/>
    <p:sldId id="299" r:id="rId44"/>
    <p:sldId id="300" r:id="rId45"/>
    <p:sldId id="333" r:id="rId46"/>
    <p:sldId id="332" r:id="rId47"/>
    <p:sldId id="301" r:id="rId48"/>
    <p:sldId id="334" r:id="rId49"/>
    <p:sldId id="311" r:id="rId50"/>
    <p:sldId id="340" r:id="rId51"/>
    <p:sldId id="304" r:id="rId52"/>
    <p:sldId id="307" r:id="rId53"/>
    <p:sldId id="323" r:id="rId54"/>
    <p:sldId id="326" r:id="rId55"/>
    <p:sldId id="324" r:id="rId56"/>
    <p:sldId id="328"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80674" autoAdjust="0"/>
  </p:normalViewPr>
  <p:slideViewPr>
    <p:cSldViewPr>
      <p:cViewPr varScale="1">
        <p:scale>
          <a:sx n="88" d="100"/>
          <a:sy n="88" d="100"/>
        </p:scale>
        <p:origin x="3714" y="90"/>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3132" y="-34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A214BD-B9B9-4074-AABD-F31967D6A5B0}" type="slidenum">
              <a:rPr lang="en-US" smtClean="0"/>
              <a:t>‹#›</a:t>
            </a:fld>
            <a:endParaRPr lang="en-US"/>
          </a:p>
        </p:txBody>
      </p:sp>
    </p:spTree>
    <p:extLst>
      <p:ext uri="{BB962C8B-B14F-4D97-AF65-F5344CB8AC3E}">
        <p14:creationId xmlns:p14="http://schemas.microsoft.com/office/powerpoint/2010/main" val="31333178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81BCCB-8A80-49C5-AD89-9AE438A3A957}" type="slidenum">
              <a:rPr lang="en-US" smtClean="0"/>
              <a:t>‹#›</a:t>
            </a:fld>
            <a:endParaRPr lang="en-US"/>
          </a:p>
        </p:txBody>
      </p:sp>
    </p:spTree>
    <p:extLst>
      <p:ext uri="{BB962C8B-B14F-4D97-AF65-F5344CB8AC3E}">
        <p14:creationId xmlns:p14="http://schemas.microsoft.com/office/powerpoint/2010/main" val="352050215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Welcome to the Iowa DOT’s Highway Plan</a:t>
            </a:r>
            <a:r>
              <a:rPr lang="en-US" sz="1400" baseline="0" dirty="0"/>
              <a:t> Reading short course.  This course has been designed specifically for utility owners, designers, and contractors as an aid to understanding the pertinent information contained in DOT highway project plans and where it is located.</a:t>
            </a:r>
            <a:endParaRPr lang="en-US" sz="1400" dirty="0"/>
          </a:p>
        </p:txBody>
      </p:sp>
      <p:sp>
        <p:nvSpPr>
          <p:cNvPr id="4" name="Slide Number Placeholder 3"/>
          <p:cNvSpPr>
            <a:spLocks noGrp="1"/>
          </p:cNvSpPr>
          <p:nvPr>
            <p:ph type="sldNum" sz="quarter" idx="10"/>
          </p:nvPr>
        </p:nvSpPr>
        <p:spPr/>
        <p:txBody>
          <a:bodyPr/>
          <a:lstStyle/>
          <a:p>
            <a:fld id="{D281BCCB-8A80-49C5-AD89-9AE438A3A957}" type="slidenum">
              <a:rPr lang="en-US" smtClean="0"/>
              <a:t>1</a:t>
            </a:fld>
            <a:endParaRPr lang="en-US"/>
          </a:p>
        </p:txBody>
      </p:sp>
    </p:spTree>
    <p:extLst>
      <p:ext uri="{BB962C8B-B14F-4D97-AF65-F5344CB8AC3E}">
        <p14:creationId xmlns:p14="http://schemas.microsoft.com/office/powerpoint/2010/main" val="99558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a:t>
            </a:r>
            <a:r>
              <a:rPr lang="en-US" baseline="0" dirty="0"/>
              <a:t> hundreds of sheets are pared down significantly.</a:t>
            </a:r>
          </a:p>
          <a:p>
            <a:pPr marL="171450" indent="-171450">
              <a:buFont typeface="Arial" panose="020B0604020202020204" pitchFamily="34" charset="0"/>
              <a:buChar char="•"/>
            </a:pPr>
            <a:r>
              <a:rPr lang="en-US" dirty="0"/>
              <a:t>A:</a:t>
            </a:r>
          </a:p>
          <a:p>
            <a:pPr marL="171450" indent="-171450">
              <a:buFont typeface="Arial" panose="020B0604020202020204" pitchFamily="34" charset="0"/>
              <a:buChar char="•"/>
            </a:pPr>
            <a:r>
              <a:rPr lang="en-US" dirty="0"/>
              <a:t>D &amp; E:</a:t>
            </a:r>
          </a:p>
          <a:p>
            <a:pPr marL="171450" indent="-171450">
              <a:buFont typeface="Arial" panose="020B0604020202020204" pitchFamily="34" charset="0"/>
              <a:buChar char="•"/>
            </a:pPr>
            <a:r>
              <a:rPr lang="en-US" dirty="0"/>
              <a:t>H &amp; HE:</a:t>
            </a:r>
          </a:p>
          <a:p>
            <a:pPr marL="171450" indent="-171450">
              <a:buFont typeface="Arial" panose="020B0604020202020204" pitchFamily="34" charset="0"/>
              <a:buChar char="•"/>
            </a:pPr>
            <a:r>
              <a:rPr lang="en-US" dirty="0"/>
              <a:t>W, X, &amp; Y:</a:t>
            </a:r>
          </a:p>
          <a:p>
            <a:pPr marL="171450" indent="-171450">
              <a:buFont typeface="Arial" panose="020B0604020202020204" pitchFamily="34" charset="0"/>
              <a:buChar char="•"/>
            </a:pPr>
            <a:r>
              <a:rPr lang="en-US" dirty="0"/>
              <a:t>B:</a:t>
            </a:r>
          </a:p>
          <a:p>
            <a:pPr marL="171450" indent="-171450">
              <a:buFont typeface="Arial" panose="020B0604020202020204" pitchFamily="34" charset="0"/>
              <a:buChar char="•"/>
            </a:pPr>
            <a:r>
              <a:rPr lang="en-US" dirty="0"/>
              <a:t>M:</a:t>
            </a:r>
          </a:p>
          <a:p>
            <a:pPr marL="171450" indent="-171450">
              <a:buFont typeface="Arial" panose="020B0604020202020204" pitchFamily="34" charset="0"/>
              <a:buChar char="•"/>
            </a:pPr>
            <a:r>
              <a:rPr lang="en-US" dirty="0"/>
              <a:t>V:</a:t>
            </a:r>
          </a:p>
          <a:p>
            <a:pPr marL="171450" indent="-171450">
              <a:buFont typeface="Arial" panose="020B0604020202020204" pitchFamily="34" charset="0"/>
              <a:buChar char="•"/>
            </a:pPr>
            <a:r>
              <a:rPr lang="en-US" dirty="0"/>
              <a:t>K:</a:t>
            </a:r>
          </a:p>
          <a:p>
            <a:pPr marL="171450" indent="-171450">
              <a:buFont typeface="Arial" panose="020B0604020202020204" pitchFamily="34" charset="0"/>
              <a:buChar char="•"/>
            </a:pPr>
            <a:r>
              <a:rPr lang="en-US" dirty="0"/>
              <a:t>So, lets get back to the A sheets</a:t>
            </a:r>
          </a:p>
        </p:txBody>
      </p:sp>
      <p:sp>
        <p:nvSpPr>
          <p:cNvPr id="4" name="Slide Number Placeholder 3"/>
          <p:cNvSpPr>
            <a:spLocks noGrp="1"/>
          </p:cNvSpPr>
          <p:nvPr>
            <p:ph type="sldNum" sz="quarter" idx="10"/>
          </p:nvPr>
        </p:nvSpPr>
        <p:spPr/>
        <p:txBody>
          <a:bodyPr/>
          <a:lstStyle/>
          <a:p>
            <a:fld id="{D281BCCB-8A80-49C5-AD89-9AE438A3A957}" type="slidenum">
              <a:rPr lang="en-US" smtClean="0"/>
              <a:t>10</a:t>
            </a:fld>
            <a:endParaRPr lang="en-US"/>
          </a:p>
        </p:txBody>
      </p:sp>
    </p:spTree>
    <p:extLst>
      <p:ext uri="{BB962C8B-B14F-4D97-AF65-F5344CB8AC3E}">
        <p14:creationId xmlns:p14="http://schemas.microsoft.com/office/powerpoint/2010/main" val="342435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A-sheet,</a:t>
            </a:r>
            <a:r>
              <a:rPr lang="en-US" baseline="0" dirty="0"/>
              <a:t> which happens to be named A.2, shows the location of the project with beginning and ending stations and mileposts.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11</a:t>
            </a:fld>
            <a:endParaRPr lang="en-US"/>
          </a:p>
        </p:txBody>
      </p:sp>
    </p:spTree>
    <p:extLst>
      <p:ext uri="{BB962C8B-B14F-4D97-AF65-F5344CB8AC3E}">
        <p14:creationId xmlns:p14="http://schemas.microsoft.com/office/powerpoint/2010/main" val="362114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don’t know what size</a:t>
            </a:r>
            <a:r>
              <a:rPr lang="en-US" baseline="0" dirty="0"/>
              <a:t> of paper the plans will be printed on, we include a scale bar on every drawing sheet so that you can convert distances on the sheet to real-world dimensions.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12</a:t>
            </a:fld>
            <a:endParaRPr lang="en-US"/>
          </a:p>
        </p:txBody>
      </p:sp>
    </p:spTree>
    <p:extLst>
      <p:ext uri="{BB962C8B-B14F-4D97-AF65-F5344CB8AC3E}">
        <p14:creationId xmlns:p14="http://schemas.microsoft.com/office/powerpoint/2010/main" val="17483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13</a:t>
            </a:fld>
            <a:endParaRPr lang="en-US"/>
          </a:p>
        </p:txBody>
      </p:sp>
    </p:spTree>
    <p:extLst>
      <p:ext uri="{BB962C8B-B14F-4D97-AF65-F5344CB8AC3E}">
        <p14:creationId xmlns:p14="http://schemas.microsoft.com/office/powerpoint/2010/main" val="165643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Plan view:</a:t>
            </a:r>
            <a:r>
              <a:rPr lang="en-US" baseline="0" dirty="0"/>
              <a:t> overhead view from airplane</a:t>
            </a:r>
          </a:p>
          <a:p>
            <a:pPr marL="171450" indent="-171450">
              <a:buFont typeface="Arial" panose="020B0604020202020204" pitchFamily="34" charset="0"/>
              <a:buChar char="•"/>
            </a:pPr>
            <a:r>
              <a:rPr lang="en-US" baseline="0" dirty="0"/>
              <a:t>Profile view: side view</a:t>
            </a:r>
          </a:p>
          <a:p>
            <a:pPr marL="171450" indent="-171450">
              <a:buFont typeface="Arial" panose="020B0604020202020204" pitchFamily="34" charset="0"/>
              <a:buChar char="•"/>
            </a:pPr>
            <a:r>
              <a:rPr lang="en-US" baseline="0" dirty="0"/>
              <a:t>Section view: cut through perpendicular (90 degrees) to roadway</a:t>
            </a:r>
          </a:p>
          <a:p>
            <a:pPr marL="171450" indent="-171450">
              <a:buFont typeface="Arial" panose="020B0604020202020204" pitchFamily="34" charset="0"/>
              <a:buChar char="•"/>
            </a:pPr>
            <a:r>
              <a:rPr lang="en-US" baseline="0" dirty="0"/>
              <a:t>Two utilities are shown:</a:t>
            </a:r>
          </a:p>
          <a:p>
            <a:pPr marL="628650" lvl="1" indent="-171450">
              <a:buFont typeface="Arial" panose="020B0604020202020204" pitchFamily="34" charset="0"/>
              <a:buChar char="•"/>
            </a:pPr>
            <a:r>
              <a:rPr lang="en-US" baseline="0" dirty="0"/>
              <a:t>FO1 is mostly parallel to the road – we call this a longitudinal installation</a:t>
            </a:r>
          </a:p>
          <a:p>
            <a:pPr marL="628650" lvl="1" indent="-171450">
              <a:buFont typeface="Arial" panose="020B0604020202020204" pitchFamily="34" charset="0"/>
              <a:buChar char="•"/>
            </a:pPr>
            <a:r>
              <a:rPr lang="en-US" baseline="0" dirty="0"/>
              <a:t>F02 is mostly perpendicular or crossing the roadway – we call this a transverse installation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14</a:t>
            </a:fld>
            <a:endParaRPr lang="en-US"/>
          </a:p>
        </p:txBody>
      </p:sp>
    </p:spTree>
    <p:extLst>
      <p:ext uri="{BB962C8B-B14F-4D97-AF65-F5344CB8AC3E}">
        <p14:creationId xmlns:p14="http://schemas.microsoft.com/office/powerpoint/2010/main" val="331212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 – Mainline plan sheets</a:t>
            </a:r>
          </a:p>
          <a:p>
            <a:pPr marL="171450" indent="-171450">
              <a:buFont typeface="Arial" panose="020B0604020202020204" pitchFamily="34" charset="0"/>
              <a:buChar char="•"/>
            </a:pPr>
            <a:r>
              <a:rPr lang="en-US" dirty="0"/>
              <a:t>E – Side Roads plan sheets</a:t>
            </a:r>
          </a:p>
          <a:p>
            <a:pPr marL="171450" indent="-171450">
              <a:buFont typeface="Arial" panose="020B0604020202020204" pitchFamily="34" charset="0"/>
              <a:buChar char="•"/>
            </a:pPr>
            <a:r>
              <a:rPr lang="en-US" dirty="0"/>
              <a:t>K – Interchange plan sheets</a:t>
            </a:r>
          </a:p>
        </p:txBody>
      </p:sp>
      <p:sp>
        <p:nvSpPr>
          <p:cNvPr id="4" name="Slide Number Placeholder 3"/>
          <p:cNvSpPr>
            <a:spLocks noGrp="1"/>
          </p:cNvSpPr>
          <p:nvPr>
            <p:ph type="sldNum" sz="quarter" idx="10"/>
          </p:nvPr>
        </p:nvSpPr>
        <p:spPr/>
        <p:txBody>
          <a:bodyPr/>
          <a:lstStyle/>
          <a:p>
            <a:fld id="{D281BCCB-8A80-49C5-AD89-9AE438A3A957}" type="slidenum">
              <a:rPr lang="en-US" smtClean="0"/>
              <a:t>15</a:t>
            </a:fld>
            <a:endParaRPr lang="en-US"/>
          </a:p>
        </p:txBody>
      </p:sp>
    </p:spTree>
    <p:extLst>
      <p:ext uri="{BB962C8B-B14F-4D97-AF65-F5344CB8AC3E}">
        <p14:creationId xmlns:p14="http://schemas.microsoft.com/office/powerpoint/2010/main" val="163802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a:t>
            </a:r>
            <a:r>
              <a:rPr lang="en-US" baseline="0" dirty="0"/>
              <a:t> many Fiber Optic lines are shown in the utility legend (in pink)?</a:t>
            </a:r>
          </a:p>
          <a:p>
            <a:pPr marL="171450" indent="-171450">
              <a:buFont typeface="Arial" panose="020B0604020202020204" pitchFamily="34" charset="0"/>
              <a:buChar char="•"/>
            </a:pPr>
            <a:r>
              <a:rPr lang="en-US" baseline="0" dirty="0"/>
              <a:t>The symbols legend is always on sheet D.1</a:t>
            </a:r>
          </a:p>
          <a:p>
            <a:pPr marL="628650" lvl="1" indent="-171450">
              <a:buFont typeface="Arial" panose="020B0604020202020204" pitchFamily="34" charset="0"/>
              <a:buChar char="•"/>
            </a:pPr>
            <a:r>
              <a:rPr lang="en-US" baseline="0" dirty="0"/>
              <a:t>These apply for all the D, E, F, &amp; K sheets.</a:t>
            </a:r>
          </a:p>
          <a:p>
            <a:pPr marL="171450" lvl="0" indent="-171450">
              <a:buFont typeface="Arial" panose="020B0604020202020204" pitchFamily="34" charset="0"/>
              <a:buChar char="•"/>
            </a:pPr>
            <a:r>
              <a:rPr lang="en-US" baseline="0" dirty="0"/>
              <a:t>Before we move on to the plan sheets, look at the Right of Way legend – it will make perfect sense very soon.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16</a:t>
            </a:fld>
            <a:endParaRPr lang="en-US"/>
          </a:p>
        </p:txBody>
      </p:sp>
    </p:spTree>
    <p:extLst>
      <p:ext uri="{BB962C8B-B14F-4D97-AF65-F5344CB8AC3E}">
        <p14:creationId xmlns:p14="http://schemas.microsoft.com/office/powerpoint/2010/main" val="315008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 at sheet D.26</a:t>
            </a:r>
          </a:p>
          <a:p>
            <a:pPr marL="171450" indent="-171450">
              <a:buFont typeface="Arial" panose="020B0604020202020204" pitchFamily="34" charset="0"/>
              <a:buChar char="•"/>
            </a:pPr>
            <a:r>
              <a:rPr lang="en-US" dirty="0"/>
              <a:t>This is a transition for this particular road, from a 3-lane rural section with ditches on the left to an urban section with curb and gutter on the right.</a:t>
            </a:r>
          </a:p>
        </p:txBody>
      </p:sp>
      <p:sp>
        <p:nvSpPr>
          <p:cNvPr id="4" name="Slide Number Placeholder 3"/>
          <p:cNvSpPr>
            <a:spLocks noGrp="1"/>
          </p:cNvSpPr>
          <p:nvPr>
            <p:ph type="sldNum" sz="quarter" idx="10"/>
          </p:nvPr>
        </p:nvSpPr>
        <p:spPr/>
        <p:txBody>
          <a:bodyPr/>
          <a:lstStyle/>
          <a:p>
            <a:fld id="{D281BCCB-8A80-49C5-AD89-9AE438A3A957}" type="slidenum">
              <a:rPr lang="en-US" smtClean="0"/>
              <a:t>17</a:t>
            </a:fld>
            <a:endParaRPr lang="en-US"/>
          </a:p>
        </p:txBody>
      </p:sp>
    </p:spTree>
    <p:extLst>
      <p:ext uri="{BB962C8B-B14F-4D97-AF65-F5344CB8AC3E}">
        <p14:creationId xmlns:p14="http://schemas.microsoft.com/office/powerpoint/2010/main" val="1479412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sheet D.26</a:t>
            </a:r>
          </a:p>
          <a:p>
            <a:endParaRPr lang="en-US" dirty="0"/>
          </a:p>
          <a:p>
            <a:r>
              <a:rPr lang="en-US" u="sng" dirty="0"/>
              <a:t>Go over R.O.W.</a:t>
            </a:r>
            <a:r>
              <a:rPr lang="en-US" u="sng" baseline="0" dirty="0"/>
              <a:t> – easements</a:t>
            </a:r>
          </a:p>
          <a:p>
            <a:pPr marL="171450" indent="-171450">
              <a:buFont typeface="Arial" panose="020B0604020202020204" pitchFamily="34" charset="0"/>
              <a:buChar char="•"/>
            </a:pPr>
            <a:r>
              <a:rPr lang="en-US" baseline="0" dirty="0"/>
              <a:t>Temporary easements – driveway construction</a:t>
            </a:r>
          </a:p>
          <a:p>
            <a:pPr marL="171450" indent="-171450">
              <a:buFont typeface="Arial" panose="020B0604020202020204" pitchFamily="34" charset="0"/>
              <a:buChar char="•"/>
            </a:pPr>
            <a:r>
              <a:rPr lang="en-US" baseline="0" dirty="0"/>
              <a:t>Permanent easements – for drainage</a:t>
            </a:r>
          </a:p>
          <a:p>
            <a:r>
              <a:rPr lang="en-US" baseline="0" dirty="0"/>
              <a:t>-Utilities use of easements – not shown on this sheet but we did have some for electric transmission west of here.</a:t>
            </a:r>
          </a:p>
          <a:p>
            <a:endParaRPr lang="en-US" baseline="0" dirty="0"/>
          </a:p>
          <a:p>
            <a:pPr marL="171450" indent="-171450">
              <a:buFont typeface="Arial" panose="020B0604020202020204" pitchFamily="34" charset="0"/>
              <a:buChar char="•"/>
            </a:pPr>
            <a:r>
              <a:rPr lang="en-US" baseline="0" dirty="0"/>
              <a:t>Discuss need line – edge of construction (either fill or cut to this limit)</a:t>
            </a:r>
          </a:p>
          <a:p>
            <a:pPr marL="628650" lvl="1" indent="-171450">
              <a:buFont typeface="Arial" panose="020B0604020202020204" pitchFamily="34" charset="0"/>
              <a:buChar char="•"/>
            </a:pPr>
            <a:r>
              <a:rPr lang="en-US" baseline="0" dirty="0"/>
              <a:t>Outside is considered safe zone.</a:t>
            </a:r>
          </a:p>
          <a:p>
            <a:pPr marL="628650" lvl="1" indent="-171450">
              <a:buFont typeface="Arial" panose="020B0604020202020204" pitchFamily="34" charset="0"/>
              <a:buChar char="•"/>
            </a:pPr>
            <a:r>
              <a:rPr lang="en-US" baseline="0" dirty="0"/>
              <a:t>In side it may be safe if it is fill or minor cut – we will have to wait until the cross sections to see what is going on here.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18</a:t>
            </a:fld>
            <a:endParaRPr lang="en-US"/>
          </a:p>
        </p:txBody>
      </p:sp>
    </p:spTree>
    <p:extLst>
      <p:ext uri="{BB962C8B-B14F-4D97-AF65-F5344CB8AC3E}">
        <p14:creationId xmlns:p14="http://schemas.microsoft.com/office/powerpoint/2010/main" val="105978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a:t>
            </a:r>
            <a:r>
              <a:rPr lang="en-US" baseline="0" dirty="0"/>
              <a:t> to sheet H.13</a:t>
            </a:r>
          </a:p>
          <a:p>
            <a:endParaRPr lang="en-US" baseline="0" dirty="0"/>
          </a:p>
          <a:p>
            <a:pPr marL="171450" indent="-171450">
              <a:buFont typeface="Arial" panose="020B0604020202020204" pitchFamily="34" charset="0"/>
              <a:buChar char="•"/>
            </a:pPr>
            <a:r>
              <a:rPr lang="en-US" baseline="0" dirty="0"/>
              <a:t>New ROW is much clearer on the H-sheets with the shading.</a:t>
            </a:r>
          </a:p>
          <a:p>
            <a:pPr marL="171450" indent="-171450">
              <a:buFont typeface="Arial" panose="020B0604020202020204" pitchFamily="34" charset="0"/>
              <a:buChar char="•"/>
            </a:pPr>
            <a:r>
              <a:rPr lang="en-US" dirty="0"/>
              <a:t>Try to make ROW lines straight</a:t>
            </a:r>
            <a:r>
              <a:rPr lang="en-US" baseline="0" dirty="0"/>
              <a:t> outside of need lines</a:t>
            </a:r>
          </a:p>
          <a:p>
            <a:pPr marL="171450" indent="-171450">
              <a:buFont typeface="Arial" panose="020B0604020202020204" pitchFamily="34" charset="0"/>
              <a:buChar char="•"/>
            </a:pPr>
            <a:r>
              <a:rPr lang="en-US" baseline="0" dirty="0"/>
              <a:t>Sometimes odd shapes happen – such as permanent easement for storm sewer</a:t>
            </a:r>
          </a:p>
          <a:p>
            <a:pPr marL="171450" indent="-171450">
              <a:buFont typeface="Arial" panose="020B0604020202020204" pitchFamily="34" charset="0"/>
              <a:buChar char="•"/>
            </a:pPr>
            <a:r>
              <a:rPr lang="en-US" baseline="0" dirty="0"/>
              <a:t>It would seem like all the temporary easements in tan would be fairly small, but sometimes we shape for snow borrows that can be quite large.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19</a:t>
            </a:fld>
            <a:endParaRPr lang="en-US"/>
          </a:p>
        </p:txBody>
      </p:sp>
    </p:spTree>
    <p:extLst>
      <p:ext uri="{BB962C8B-B14F-4D97-AF65-F5344CB8AC3E}">
        <p14:creationId xmlns:p14="http://schemas.microsoft.com/office/powerpoint/2010/main" val="203614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a:t>
            </a:fld>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Pipes:</a:t>
            </a:r>
            <a:endParaRPr lang="en-US" u="none" dirty="0"/>
          </a:p>
          <a:p>
            <a:pPr marL="171450" indent="-171450">
              <a:buFont typeface="Arial" panose="020B0604020202020204" pitchFamily="34" charset="0"/>
              <a:buChar char="•"/>
            </a:pPr>
            <a:r>
              <a:rPr lang="en-US" u="none" dirty="0"/>
              <a:t>Information</a:t>
            </a:r>
            <a:r>
              <a:rPr lang="en-US" u="none" baseline="0" dirty="0"/>
              <a:t> as close to pipe as possible without cluttering plan sheets</a:t>
            </a:r>
          </a:p>
          <a:p>
            <a:pPr marL="171450" indent="-171450">
              <a:buFont typeface="Arial" panose="020B0604020202020204" pitchFamily="34" charset="0"/>
              <a:buChar char="•"/>
            </a:pPr>
            <a:r>
              <a:rPr lang="en-US" u="none" baseline="0" dirty="0"/>
              <a:t>Point out green drainage arrows</a:t>
            </a:r>
          </a:p>
          <a:p>
            <a:pPr marL="171450" indent="-171450">
              <a:buFont typeface="Arial" panose="020B0604020202020204" pitchFamily="34" charset="0"/>
              <a:buChar char="•"/>
            </a:pPr>
            <a:r>
              <a:rPr lang="en-US" u="none" baseline="0" dirty="0"/>
              <a:t>3 primary pipe culvert classifications</a:t>
            </a:r>
          </a:p>
          <a:p>
            <a:endParaRPr lang="en-US" u="none" baseline="0" dirty="0"/>
          </a:p>
          <a:p>
            <a:r>
              <a:rPr lang="en-US" u="sng" baseline="0" dirty="0"/>
              <a:t>Utilities:</a:t>
            </a:r>
          </a:p>
          <a:p>
            <a:r>
              <a:rPr lang="en-US" u="none" baseline="0" dirty="0"/>
              <a:t>-Ask how many utilities they can find: T1, E2, G1, FO, FO2, W, San, St. Sewer – Answer: 8</a:t>
            </a:r>
          </a:p>
          <a:p>
            <a:r>
              <a:rPr lang="en-US" u="none" baseline="0" dirty="0"/>
              <a:t>-Utilities shown picked up by </a:t>
            </a:r>
            <a:r>
              <a:rPr lang="en-US" u="none" baseline="0" dirty="0" err="1"/>
              <a:t>IaDOT</a:t>
            </a:r>
            <a:r>
              <a:rPr lang="en-US" u="none" baseline="0" dirty="0"/>
              <a:t> </a:t>
            </a:r>
            <a:r>
              <a:rPr lang="en-US" u="none" baseline="0" dirty="0" err="1"/>
              <a:t>preliminiary</a:t>
            </a:r>
            <a:r>
              <a:rPr lang="en-US" u="none" baseline="0" dirty="0"/>
              <a:t> survey based on above ground and </a:t>
            </a:r>
            <a:r>
              <a:rPr lang="en-US" u="none" baseline="0" dirty="0" err="1"/>
              <a:t>OneCall</a:t>
            </a:r>
            <a:r>
              <a:rPr lang="en-US" u="none" baseline="0" dirty="0"/>
              <a:t> flagging</a:t>
            </a:r>
            <a:endParaRPr lang="en-US" u="none" dirty="0"/>
          </a:p>
        </p:txBody>
      </p:sp>
      <p:sp>
        <p:nvSpPr>
          <p:cNvPr id="4" name="Slide Number Placeholder 3"/>
          <p:cNvSpPr>
            <a:spLocks noGrp="1"/>
          </p:cNvSpPr>
          <p:nvPr>
            <p:ph type="sldNum" sz="quarter" idx="10"/>
          </p:nvPr>
        </p:nvSpPr>
        <p:spPr/>
        <p:txBody>
          <a:bodyPr/>
          <a:lstStyle/>
          <a:p>
            <a:fld id="{D281BCCB-8A80-49C5-AD89-9AE438A3A957}" type="slidenum">
              <a:rPr lang="en-US" smtClean="0"/>
              <a:t>20</a:t>
            </a:fld>
            <a:endParaRPr lang="en-US"/>
          </a:p>
        </p:txBody>
      </p:sp>
    </p:spTree>
    <p:extLst>
      <p:ext uri="{BB962C8B-B14F-4D97-AF65-F5344CB8AC3E}">
        <p14:creationId xmlns:p14="http://schemas.microsoft.com/office/powerpoint/2010/main" val="240780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D281BCCB-8A80-49C5-AD89-9AE438A3A957}" type="slidenum">
              <a:rPr lang="en-US" smtClean="0"/>
              <a:t>21</a:t>
            </a:fld>
            <a:endParaRPr lang="en-US"/>
          </a:p>
        </p:txBody>
      </p:sp>
    </p:spTree>
    <p:extLst>
      <p:ext uri="{BB962C8B-B14F-4D97-AF65-F5344CB8AC3E}">
        <p14:creationId xmlns:p14="http://schemas.microsoft.com/office/powerpoint/2010/main" val="2407807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Time to get to a subject</a:t>
            </a:r>
            <a:r>
              <a:rPr lang="en-US" baseline="0" dirty="0"/>
              <a:t> everyone loves – STATIONING</a:t>
            </a:r>
          </a:p>
          <a:p>
            <a:pPr marL="171450" indent="-171450">
              <a:buFont typeface="Arial" panose="020B0604020202020204" pitchFamily="34" charset="0"/>
              <a:buChar char="•"/>
            </a:pPr>
            <a:r>
              <a:rPr lang="en-US" baseline="0" dirty="0"/>
              <a:t>DOT projects are measured in stationing (we’ll learn why on the next slide)</a:t>
            </a:r>
            <a:endParaRPr lang="en-US" dirty="0"/>
          </a:p>
          <a:p>
            <a:pPr marL="171450" indent="-171450">
              <a:buFont typeface="Arial" panose="020B0604020202020204" pitchFamily="34" charset="0"/>
              <a:buChar char="•"/>
            </a:pPr>
            <a:r>
              <a:rPr lang="en-US" dirty="0"/>
              <a:t>How does stationing show on the plans?</a:t>
            </a:r>
          </a:p>
          <a:p>
            <a:pPr marL="171450" indent="-171450">
              <a:buFont typeface="Arial" panose="020B0604020202020204" pitchFamily="34" charset="0"/>
              <a:buChar char="•"/>
            </a:pPr>
            <a:r>
              <a:rPr lang="en-US" dirty="0"/>
              <a:t>500 ft. numbers</a:t>
            </a:r>
          </a:p>
          <a:p>
            <a:pPr marL="171450" indent="-171450">
              <a:buFont typeface="Arial" panose="020B0604020202020204" pitchFamily="34" charset="0"/>
              <a:buChar char="•"/>
            </a:pPr>
            <a:r>
              <a:rPr lang="en-US" dirty="0"/>
              <a:t>Green and blue</a:t>
            </a:r>
            <a:r>
              <a:rPr lang="en-US" baseline="0" dirty="0"/>
              <a:t> tick marks do not line up the same due to slight changes in road length between projects.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NOTE: this project utilized a “Baseline” that was not located in the center of the roadway rather than a “Centerline,” which </a:t>
            </a:r>
            <a:r>
              <a:rPr lang="en-US" i="1" baseline="0" dirty="0"/>
              <a:t>is</a:t>
            </a:r>
            <a:r>
              <a:rPr lang="en-US" i="0" baseline="0" dirty="0"/>
              <a:t> located in the center of the roadway.  Most projects use a centerline, but as in this job, sometimes a baseline is used in certain sections to ease in constructability for the contractor.  You can determine if the blue line shown is a centerline or baseline by looking at the Typical Sections (B-sheets) and finding the typical that applies to the area you are looking at.  We’ll get into the </a:t>
            </a:r>
            <a:r>
              <a:rPr lang="en-US" i="0" baseline="0" dirty="0" err="1"/>
              <a:t>Typicals</a:t>
            </a:r>
            <a:r>
              <a:rPr lang="en-US" i="0" baseline="0" dirty="0"/>
              <a:t> in a few more slides…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22</a:t>
            </a:fld>
            <a:endParaRPr lang="en-US"/>
          </a:p>
        </p:txBody>
      </p:sp>
    </p:spTree>
    <p:extLst>
      <p:ext uri="{BB962C8B-B14F-4D97-AF65-F5344CB8AC3E}">
        <p14:creationId xmlns:p14="http://schemas.microsoft.com/office/powerpoint/2010/main" val="17403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Longitudinal location – typically used on longitudinal-type projects (highways, railroads, pipelines, etc.)</a:t>
            </a:r>
          </a:p>
          <a:p>
            <a:pPr marL="171450" indent="-171450">
              <a:buFont typeface="Arial" panose="020B0604020202020204" pitchFamily="34" charset="0"/>
              <a:buChar char="•"/>
            </a:pPr>
            <a:r>
              <a:rPr lang="en-US" baseline="0" dirty="0"/>
              <a:t>One station is 100’ long</a:t>
            </a:r>
          </a:p>
          <a:p>
            <a:pPr marL="171450" indent="-171450">
              <a:buFont typeface="Arial" panose="020B0604020202020204" pitchFamily="34" charset="0"/>
              <a:buChar char="•"/>
            </a:pPr>
            <a:r>
              <a:rPr lang="en-US" baseline="0" dirty="0"/>
              <a:t>Stations are measured horizontally – they do not follow the contour (ups and downs) of the roadway</a:t>
            </a:r>
          </a:p>
        </p:txBody>
      </p:sp>
      <p:sp>
        <p:nvSpPr>
          <p:cNvPr id="4" name="Slide Number Placeholder 3"/>
          <p:cNvSpPr>
            <a:spLocks noGrp="1"/>
          </p:cNvSpPr>
          <p:nvPr>
            <p:ph type="sldNum" sz="quarter" idx="10"/>
          </p:nvPr>
        </p:nvSpPr>
        <p:spPr/>
        <p:txBody>
          <a:bodyPr/>
          <a:lstStyle/>
          <a:p>
            <a:fld id="{D281BCCB-8A80-49C5-AD89-9AE438A3A95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75216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uses stationing?  The DOT’s do!</a:t>
            </a:r>
          </a:p>
          <a:p>
            <a:pPr marL="171450" indent="-171450">
              <a:buFont typeface="Arial" panose="020B0604020202020204" pitchFamily="34" charset="0"/>
              <a:buChar char="•"/>
            </a:pPr>
            <a:r>
              <a:rPr lang="en-US" dirty="0"/>
              <a:t>Sinc</a:t>
            </a:r>
            <a:r>
              <a:rPr lang="en-US" baseline="0" dirty="0"/>
              <a:t>e the DOT’s do, Utilities needs to also to be able.</a:t>
            </a:r>
          </a:p>
          <a:p>
            <a:pPr marL="171450" indent="-171450">
              <a:buFont typeface="Arial" panose="020B0604020202020204" pitchFamily="34" charset="0"/>
              <a:buChar char="•"/>
            </a:pPr>
            <a:r>
              <a:rPr lang="en-US" baseline="0" dirty="0"/>
              <a:t>To be able to communicate with DOT we need to know where things are in relation to the stationing and the offset from centerline.</a:t>
            </a:r>
          </a:p>
          <a:p>
            <a:pPr marL="171450" indent="-171450">
              <a:buFont typeface="Arial" panose="020B0604020202020204" pitchFamily="34" charset="0"/>
              <a:buChar char="•"/>
            </a:pPr>
            <a:r>
              <a:rPr lang="en-US" baseline="0" dirty="0"/>
              <a:t>How do you know if it is a left offset or right offset?  Look in the direction of increasing station…Right on right.</a:t>
            </a:r>
          </a:p>
        </p:txBody>
      </p:sp>
      <p:sp>
        <p:nvSpPr>
          <p:cNvPr id="4" name="Slide Number Placeholder 3"/>
          <p:cNvSpPr>
            <a:spLocks noGrp="1"/>
          </p:cNvSpPr>
          <p:nvPr>
            <p:ph type="sldNum" sz="quarter" idx="10"/>
          </p:nvPr>
        </p:nvSpPr>
        <p:spPr/>
        <p:txBody>
          <a:bodyPr/>
          <a:lstStyle/>
          <a:p>
            <a:fld id="{D281BCCB-8A80-49C5-AD89-9AE438A3A957}" type="slidenum">
              <a:rPr lang="en-US" smtClean="0"/>
              <a:t>24</a:t>
            </a:fld>
            <a:endParaRPr lang="en-US"/>
          </a:p>
        </p:txBody>
      </p:sp>
    </p:spTree>
    <p:extLst>
      <p:ext uri="{BB962C8B-B14F-4D97-AF65-F5344CB8AC3E}">
        <p14:creationId xmlns:p14="http://schemas.microsoft.com/office/powerpoint/2010/main" val="2362316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81BCCB-8A80-49C5-AD89-9AE438A3A957}" type="slidenum">
              <a:rPr lang="en-US" smtClean="0"/>
              <a:t>25</a:t>
            </a:fld>
            <a:endParaRPr lang="en-US"/>
          </a:p>
        </p:txBody>
      </p:sp>
    </p:spTree>
    <p:extLst>
      <p:ext uri="{BB962C8B-B14F-4D97-AF65-F5344CB8AC3E}">
        <p14:creationId xmlns:p14="http://schemas.microsoft.com/office/powerpoint/2010/main" val="3872243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PCC = Portland Cement Concrete</a:t>
            </a:r>
          </a:p>
        </p:txBody>
      </p:sp>
      <p:sp>
        <p:nvSpPr>
          <p:cNvPr id="4" name="Slide Number Placeholder 3"/>
          <p:cNvSpPr>
            <a:spLocks noGrp="1"/>
          </p:cNvSpPr>
          <p:nvPr>
            <p:ph type="sldNum" sz="quarter" idx="10"/>
          </p:nvPr>
        </p:nvSpPr>
        <p:spPr/>
        <p:txBody>
          <a:bodyPr/>
          <a:lstStyle/>
          <a:p>
            <a:fld id="{D281BCCB-8A80-49C5-AD89-9AE438A3A957}" type="slidenum">
              <a:rPr lang="en-US" smtClean="0"/>
              <a:t>26</a:t>
            </a:fld>
            <a:endParaRPr lang="en-US"/>
          </a:p>
        </p:txBody>
      </p:sp>
    </p:spTree>
    <p:extLst>
      <p:ext uri="{BB962C8B-B14F-4D97-AF65-F5344CB8AC3E}">
        <p14:creationId xmlns:p14="http://schemas.microsoft.com/office/powerpoint/2010/main" val="2840585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markers</a:t>
            </a:r>
            <a:r>
              <a:rPr lang="en-US" baseline="0" dirty="0"/>
              <a:t> always be found?  NO!</a:t>
            </a:r>
          </a:p>
          <a:p>
            <a:pPr marL="171450" indent="-171450">
              <a:buFont typeface="Arial" panose="020B0604020202020204" pitchFamily="34" charset="0"/>
              <a:buChar char="•"/>
            </a:pPr>
            <a:r>
              <a:rPr lang="en-US" baseline="0" dirty="0"/>
              <a:t>Sometimes farmers remove them</a:t>
            </a:r>
          </a:p>
          <a:p>
            <a:pPr marL="171450" indent="-171450">
              <a:buFont typeface="Arial" panose="020B0604020202020204" pitchFamily="34" charset="0"/>
              <a:buChar char="•"/>
            </a:pPr>
            <a:r>
              <a:rPr lang="en-US" baseline="0" dirty="0"/>
              <a:t>Not a priority for replacement</a:t>
            </a:r>
          </a:p>
          <a:p>
            <a:pPr marL="171450" indent="-171450">
              <a:buFont typeface="Arial" panose="020B0604020202020204" pitchFamily="34" charset="0"/>
              <a:buChar char="•"/>
            </a:pPr>
            <a:r>
              <a:rPr lang="en-US" baseline="0" dirty="0"/>
              <a:t>If you can’t find stationing, check with the EOT.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27</a:t>
            </a:fld>
            <a:endParaRPr lang="en-US"/>
          </a:p>
        </p:txBody>
      </p:sp>
    </p:spTree>
    <p:extLst>
      <p:ext uri="{BB962C8B-B14F-4D97-AF65-F5344CB8AC3E}">
        <p14:creationId xmlns:p14="http://schemas.microsoft.com/office/powerpoint/2010/main" val="178611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 down for the sign on the left.</a:t>
            </a:r>
          </a:p>
        </p:txBody>
      </p:sp>
      <p:sp>
        <p:nvSpPr>
          <p:cNvPr id="4" name="Slide Number Placeholder 3"/>
          <p:cNvSpPr>
            <a:spLocks noGrp="1"/>
          </p:cNvSpPr>
          <p:nvPr>
            <p:ph type="sldNum" sz="quarter" idx="10"/>
          </p:nvPr>
        </p:nvSpPr>
        <p:spPr/>
        <p:txBody>
          <a:bodyPr/>
          <a:lstStyle/>
          <a:p>
            <a:fld id="{D281BCCB-8A80-49C5-AD89-9AE438A3A957}" type="slidenum">
              <a:rPr lang="en-US" smtClean="0"/>
              <a:t>28</a:t>
            </a:fld>
            <a:endParaRPr lang="en-US"/>
          </a:p>
        </p:txBody>
      </p:sp>
    </p:spTree>
    <p:extLst>
      <p:ext uri="{BB962C8B-B14F-4D97-AF65-F5344CB8AC3E}">
        <p14:creationId xmlns:p14="http://schemas.microsoft.com/office/powerpoint/2010/main" val="49126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Mileposts follow the contour,</a:t>
            </a:r>
            <a:r>
              <a:rPr lang="en-US" baseline="0" dirty="0"/>
              <a:t> so a mile on anything other than a flat road will be less than 52+80 stations.</a:t>
            </a:r>
            <a:endParaRPr lang="en-US" dirty="0"/>
          </a:p>
        </p:txBody>
      </p:sp>
      <p:sp>
        <p:nvSpPr>
          <p:cNvPr id="5" name="Slide Number Placeholder 4"/>
          <p:cNvSpPr>
            <a:spLocks noGrp="1"/>
          </p:cNvSpPr>
          <p:nvPr>
            <p:ph type="sldNum" sz="quarter" idx="11"/>
          </p:nvPr>
        </p:nvSpPr>
        <p:spPr/>
        <p:txBody>
          <a:bodyPr/>
          <a:lstStyle/>
          <a:p>
            <a:fld id="{D281BCCB-8A80-49C5-AD89-9AE438A3A957}" type="slidenum">
              <a:rPr lang="en-US" smtClean="0"/>
              <a:t>29</a:t>
            </a:fld>
            <a:endParaRPr lang="en-US"/>
          </a:p>
        </p:txBody>
      </p:sp>
    </p:spTree>
    <p:extLst>
      <p:ext uri="{BB962C8B-B14F-4D97-AF65-F5344CB8AC3E}">
        <p14:creationId xmlns:p14="http://schemas.microsoft.com/office/powerpoint/2010/main" val="14259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Point out to participants:</a:t>
            </a:r>
          </a:p>
          <a:p>
            <a:pPr marL="628650" lvl="1" indent="-171450">
              <a:buFont typeface="Arial" panose="020B0604020202020204" pitchFamily="34" charset="0"/>
              <a:buChar char="•"/>
            </a:pPr>
            <a:r>
              <a:rPr lang="en-US" dirty="0"/>
              <a:t>Copies</a:t>
            </a:r>
            <a:r>
              <a:rPr lang="en-US" baseline="0" dirty="0"/>
              <a:t> of plan sheets used in presentation are provided</a:t>
            </a:r>
          </a:p>
          <a:p>
            <a:pPr marL="628650" lvl="1" indent="-171450">
              <a:buFont typeface="Arial" panose="020B0604020202020204" pitchFamily="34" charset="0"/>
              <a:buChar char="•"/>
            </a:pPr>
            <a:r>
              <a:rPr lang="en-US" baseline="0" dirty="0"/>
              <a:t>Sheet number in lower left corner of slide corresponds to plan sheet being used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a:t>
            </a:fld>
            <a:endParaRPr lang="en-US"/>
          </a:p>
        </p:txBody>
      </p:sp>
    </p:spTree>
    <p:extLst>
      <p:ext uri="{BB962C8B-B14F-4D97-AF65-F5344CB8AC3E}">
        <p14:creationId xmlns:p14="http://schemas.microsoft.com/office/powerpoint/2010/main" val="273358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profile sheet aligns with a plan sheet</a:t>
            </a:r>
          </a:p>
          <a:p>
            <a:pPr marL="171450" indent="-171450">
              <a:buFont typeface="Arial" panose="020B0604020202020204" pitchFamily="34" charset="0"/>
              <a:buChar char="•"/>
            </a:pPr>
            <a:r>
              <a:rPr lang="en-US" dirty="0"/>
              <a:t>Sometimes both plan and profile are on the same sheet (like E.2)</a:t>
            </a:r>
          </a:p>
          <a:p>
            <a:pPr marL="171450" indent="-171450">
              <a:buFont typeface="Arial" panose="020B0604020202020204" pitchFamily="34" charset="0"/>
              <a:buChar char="•"/>
            </a:pPr>
            <a:r>
              <a:rPr lang="en-US" dirty="0"/>
              <a:t>And sometimes</a:t>
            </a:r>
            <a:r>
              <a:rPr lang="en-US" baseline="0" dirty="0"/>
              <a:t> they are on separate matching sheets (like D.26 and D.27) and lay out together (same stations)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30</a:t>
            </a:fld>
            <a:endParaRPr lang="en-US"/>
          </a:p>
        </p:txBody>
      </p:sp>
    </p:spTree>
    <p:extLst>
      <p:ext uri="{BB962C8B-B14F-4D97-AF65-F5344CB8AC3E}">
        <p14:creationId xmlns:p14="http://schemas.microsoft.com/office/powerpoint/2010/main" val="945019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31</a:t>
            </a:fld>
            <a:endParaRPr lang="en-US"/>
          </a:p>
        </p:txBody>
      </p:sp>
    </p:spTree>
    <p:extLst>
      <p:ext uri="{BB962C8B-B14F-4D97-AF65-F5344CB8AC3E}">
        <p14:creationId xmlns:p14="http://schemas.microsoft.com/office/powerpoint/2010/main" val="174144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32</a:t>
            </a:fld>
            <a:endParaRPr lang="en-US"/>
          </a:p>
        </p:txBody>
      </p:sp>
    </p:spTree>
    <p:extLst>
      <p:ext uri="{BB962C8B-B14F-4D97-AF65-F5344CB8AC3E}">
        <p14:creationId xmlns:p14="http://schemas.microsoft.com/office/powerpoint/2010/main" val="164388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 sheets are typically</a:t>
            </a:r>
            <a:r>
              <a:rPr lang="en-US" baseline="0" dirty="0"/>
              <a:t> side roads or other roads receiving improvements as part of the project that are not the main highway route.</a:t>
            </a:r>
          </a:p>
          <a:p>
            <a:pPr marL="171450" indent="-171450">
              <a:buFont typeface="Arial" panose="020B0604020202020204" pitchFamily="34" charset="0"/>
              <a:buChar char="•"/>
            </a:pPr>
            <a:r>
              <a:rPr lang="en-US" baseline="0" dirty="0"/>
              <a:t>This one has plan and profile on the same page.</a:t>
            </a:r>
          </a:p>
          <a:p>
            <a:pPr marL="171450" indent="-171450">
              <a:buFont typeface="Arial" panose="020B0604020202020204" pitchFamily="34" charset="0"/>
              <a:buChar char="•"/>
            </a:pPr>
            <a:r>
              <a:rPr lang="en-US" baseline="0" dirty="0"/>
              <a:t>Ditch grades (slopes) and elevations are shown in light blue/tan if the ditch grade is different than the profile grade of the roadway.</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33</a:t>
            </a:fld>
            <a:endParaRPr lang="en-US"/>
          </a:p>
        </p:txBody>
      </p:sp>
    </p:spTree>
    <p:extLst>
      <p:ext uri="{BB962C8B-B14F-4D97-AF65-F5344CB8AC3E}">
        <p14:creationId xmlns:p14="http://schemas.microsoft.com/office/powerpoint/2010/main" val="164388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34</a:t>
            </a:fld>
            <a:endParaRPr lang="en-US"/>
          </a:p>
        </p:txBody>
      </p:sp>
    </p:spTree>
    <p:extLst>
      <p:ext uri="{BB962C8B-B14F-4D97-AF65-F5344CB8AC3E}">
        <p14:creationId xmlns:p14="http://schemas.microsoft.com/office/powerpoint/2010/main" val="810304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35</a:t>
            </a:fld>
            <a:endParaRPr lang="en-US"/>
          </a:p>
        </p:txBody>
      </p:sp>
    </p:spTree>
    <p:extLst>
      <p:ext uri="{BB962C8B-B14F-4D97-AF65-F5344CB8AC3E}">
        <p14:creationId xmlns:p14="http://schemas.microsoft.com/office/powerpoint/2010/main" val="1221626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Typical</a:t>
            </a:r>
            <a:r>
              <a:rPr lang="en-US" baseline="0" dirty="0"/>
              <a:t> Sections</a:t>
            </a:r>
            <a:r>
              <a:rPr lang="en-US" dirty="0"/>
              <a:t> are not as helpful for</a:t>
            </a:r>
            <a:r>
              <a:rPr lang="en-US" baseline="0" dirty="0"/>
              <a:t> investigating potential conflicts at specific locations, but are useful for gaining a general idea of what type of grading and paving improvements will be occurring on a specific section of the project.</a:t>
            </a:r>
          </a:p>
          <a:p>
            <a:pPr marL="171450" indent="-171450">
              <a:buFont typeface="Arial" panose="020B0604020202020204" pitchFamily="34" charset="0"/>
              <a:buChar char="•"/>
            </a:pPr>
            <a:r>
              <a:rPr lang="en-US" baseline="0" dirty="0"/>
              <a:t>The top typical is a </a:t>
            </a:r>
            <a:r>
              <a:rPr lang="en-US" baseline="0" dirty="0" err="1"/>
              <a:t>barnroof</a:t>
            </a:r>
            <a:r>
              <a:rPr lang="en-US" baseline="0" dirty="0"/>
              <a:t>-type section that has a variable foreslope whereas the bottom typical has a standard section with uniform </a:t>
            </a:r>
            <a:r>
              <a:rPr lang="en-US" baseline="0" dirty="0" err="1"/>
              <a:t>foreslopes</a:t>
            </a:r>
            <a:r>
              <a:rPr lang="en-US" baseline="0" dirty="0"/>
              <a: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36</a:t>
            </a:fld>
            <a:endParaRPr lang="en-US"/>
          </a:p>
        </p:txBody>
      </p:sp>
    </p:spTree>
    <p:extLst>
      <p:ext uri="{BB962C8B-B14F-4D97-AF65-F5344CB8AC3E}">
        <p14:creationId xmlns:p14="http://schemas.microsoft.com/office/powerpoint/2010/main" val="4225755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37</a:t>
            </a:fld>
            <a:endParaRPr lang="en-US"/>
          </a:p>
        </p:txBody>
      </p:sp>
    </p:spTree>
    <p:extLst>
      <p:ext uri="{BB962C8B-B14F-4D97-AF65-F5344CB8AC3E}">
        <p14:creationId xmlns:p14="http://schemas.microsoft.com/office/powerpoint/2010/main" val="1793393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paving typical and shows the paving or resurfacing to be completed.</a:t>
            </a:r>
          </a:p>
          <a:p>
            <a:pPr marL="171450" indent="-171450">
              <a:buFont typeface="Arial" panose="020B0604020202020204" pitchFamily="34" charset="0"/>
              <a:buChar char="•"/>
            </a:pPr>
            <a:r>
              <a:rPr lang="en-US" dirty="0"/>
              <a:t>Utilities may not think this is important, but</a:t>
            </a:r>
            <a:r>
              <a:rPr lang="en-US" baseline="0" dirty="0"/>
              <a:t> if you notice, this typical shows if </a:t>
            </a:r>
            <a:r>
              <a:rPr lang="en-US" baseline="0" dirty="0" err="1"/>
              <a:t>subdrains</a:t>
            </a:r>
            <a:r>
              <a:rPr lang="en-US" baseline="0" dirty="0"/>
              <a:t> will be constructed with the project or lanes will be added in certain locations (based upon the tables).</a:t>
            </a:r>
          </a:p>
          <a:p>
            <a:pPr marL="171450" indent="-171450">
              <a:buFont typeface="Arial" panose="020B0604020202020204" pitchFamily="34" charset="0"/>
              <a:buChar char="•"/>
            </a:pPr>
            <a:r>
              <a:rPr lang="en-US" baseline="0" dirty="0"/>
              <a:t>Theoretically, </a:t>
            </a:r>
            <a:r>
              <a:rPr lang="en-US" baseline="0" dirty="0" err="1"/>
              <a:t>subdrains</a:t>
            </a:r>
            <a:r>
              <a:rPr lang="en-US" baseline="0" dirty="0"/>
              <a:t> and utilities should not conflict, but this problem has occurred many times.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38</a:t>
            </a:fld>
            <a:endParaRPr lang="en-US"/>
          </a:p>
        </p:txBody>
      </p:sp>
    </p:spTree>
    <p:extLst>
      <p:ext uri="{BB962C8B-B14F-4D97-AF65-F5344CB8AC3E}">
        <p14:creationId xmlns:p14="http://schemas.microsoft.com/office/powerpoint/2010/main" val="4167346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of the world thinks of slope as “rise over run,” but</a:t>
            </a:r>
            <a:r>
              <a:rPr lang="en-US" baseline="0" dirty="0"/>
              <a:t> in roadway plans, we typically show slope as “run over rise.”</a:t>
            </a:r>
          </a:p>
          <a:p>
            <a:pPr marL="171450" indent="-171450">
              <a:buFont typeface="Arial" panose="020B0604020202020204" pitchFamily="34" charset="0"/>
              <a:buChar char="•"/>
            </a:pPr>
            <a:r>
              <a:rPr lang="en-US" baseline="0" dirty="0"/>
              <a:t>Typical </a:t>
            </a:r>
            <a:r>
              <a:rPr lang="en-US" baseline="0" dirty="0" err="1"/>
              <a:t>foreslopes</a:t>
            </a:r>
            <a:r>
              <a:rPr lang="en-US" baseline="0" dirty="0"/>
              <a:t>:</a:t>
            </a:r>
          </a:p>
          <a:p>
            <a:pPr marL="628650" lvl="1" indent="-171450">
              <a:buFont typeface="Arial" panose="020B0604020202020204" pitchFamily="34" charset="0"/>
              <a:buChar char="•"/>
            </a:pPr>
            <a:r>
              <a:rPr lang="en-US" baseline="0" dirty="0"/>
              <a:t>Recoverable 6:1 or greater</a:t>
            </a:r>
          </a:p>
          <a:p>
            <a:pPr marL="628650" lvl="1" indent="-171450">
              <a:buFont typeface="Arial" panose="020B0604020202020204" pitchFamily="34" charset="0"/>
              <a:buChar char="•"/>
            </a:pPr>
            <a:r>
              <a:rPr lang="en-US" baseline="0" dirty="0" err="1"/>
              <a:t>Transversable</a:t>
            </a:r>
            <a:r>
              <a:rPr lang="en-US" baseline="0" dirty="0"/>
              <a:t> (but not recoverable) 3:1 to 6:1</a:t>
            </a:r>
          </a:p>
          <a:p>
            <a:pPr marL="628650" lvl="1" indent="-171450">
              <a:buFont typeface="Arial" panose="020B0604020202020204" pitchFamily="34" charset="0"/>
              <a:buChar char="•"/>
            </a:pPr>
            <a:r>
              <a:rPr lang="en-US" baseline="0" dirty="0"/>
              <a:t>Both count as clear zone as long as there are no fixed objects within the clear zone distance</a:t>
            </a:r>
          </a:p>
          <a:p>
            <a:pPr marL="171450" lvl="0" indent="-171450">
              <a:buFont typeface="Arial" panose="020B0604020202020204" pitchFamily="34" charset="0"/>
              <a:buChar char="•"/>
            </a:pPr>
            <a:r>
              <a:rPr lang="en-US" baseline="0" dirty="0"/>
              <a:t>Typical </a:t>
            </a:r>
            <a:r>
              <a:rPr lang="en-US" baseline="0" dirty="0" err="1"/>
              <a:t>backslopes</a:t>
            </a:r>
            <a:r>
              <a:rPr lang="en-US" baseline="0" dirty="0"/>
              <a:t>: typically 3:1 for ease/safety of maintenance operations.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39</a:t>
            </a:fld>
            <a:endParaRPr lang="en-US"/>
          </a:p>
        </p:txBody>
      </p:sp>
    </p:spTree>
    <p:extLst>
      <p:ext uri="{BB962C8B-B14F-4D97-AF65-F5344CB8AC3E}">
        <p14:creationId xmlns:p14="http://schemas.microsoft.com/office/powerpoint/2010/main" val="46392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project number is so important that it is shown in 3 places on the title sheet.</a:t>
            </a:r>
          </a:p>
          <a:p>
            <a:pPr marL="171450" indent="-171450">
              <a:buFont typeface="Arial" panose="020B0604020202020204" pitchFamily="34" charset="0"/>
              <a:buChar char="•"/>
            </a:pPr>
            <a:r>
              <a:rPr lang="en-US" baseline="0" dirty="0"/>
              <a:t>The location at the bottom right of the sheet is where it is shown on every other sheet in the plan set.</a:t>
            </a:r>
          </a:p>
          <a:p>
            <a:pPr marL="171450" indent="-171450">
              <a:buFont typeface="Arial" panose="020B0604020202020204" pitchFamily="34" charset="0"/>
              <a:buChar char="•"/>
            </a:pPr>
            <a:r>
              <a:rPr lang="en-US" baseline="0" dirty="0"/>
              <a:t>For easy project location, the county is listed three times as well.  Can you find all three?</a:t>
            </a:r>
          </a:p>
          <a:p>
            <a:pPr marL="171450" indent="-171450">
              <a:buFont typeface="Arial" panose="020B0604020202020204" pitchFamily="34" charset="0"/>
              <a:buChar char="•"/>
            </a:pPr>
            <a:r>
              <a:rPr lang="en-US" baseline="0" dirty="0"/>
              <a:t>In a way, the county is listed 3 more times as it is the last 2 digits in the project number.</a:t>
            </a:r>
          </a:p>
          <a:p>
            <a:pPr marL="171450" indent="-171450">
              <a:buFont typeface="Arial" panose="020B0604020202020204" pitchFamily="34" charset="0"/>
              <a:buChar char="•"/>
            </a:pPr>
            <a:r>
              <a:rPr lang="en-US" baseline="0" dirty="0"/>
              <a:t>Also prominently displayed is the type of project: in this case, twice and it is PCC Pavement – Grade and Replace.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a:t>
            </a:fld>
            <a:endParaRPr lang="en-US"/>
          </a:p>
        </p:txBody>
      </p:sp>
    </p:spTree>
    <p:extLst>
      <p:ext uri="{BB962C8B-B14F-4D97-AF65-F5344CB8AC3E}">
        <p14:creationId xmlns:p14="http://schemas.microsoft.com/office/powerpoint/2010/main" val="3202034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sections are one of the most important sheets in the plans, along with the D/E/K and H/HE sheets. </a:t>
            </a:r>
          </a:p>
        </p:txBody>
      </p:sp>
      <p:sp>
        <p:nvSpPr>
          <p:cNvPr id="4" name="Slide Number Placeholder 3"/>
          <p:cNvSpPr>
            <a:spLocks noGrp="1"/>
          </p:cNvSpPr>
          <p:nvPr>
            <p:ph type="sldNum" sz="quarter" idx="10"/>
          </p:nvPr>
        </p:nvSpPr>
        <p:spPr/>
        <p:txBody>
          <a:bodyPr/>
          <a:lstStyle/>
          <a:p>
            <a:fld id="{D281BCCB-8A80-49C5-AD89-9AE438A3A957}" type="slidenum">
              <a:rPr lang="en-US" smtClean="0"/>
              <a:t>40</a:t>
            </a:fld>
            <a:endParaRPr lang="en-US"/>
          </a:p>
        </p:txBody>
      </p:sp>
    </p:spTree>
    <p:extLst>
      <p:ext uri="{BB962C8B-B14F-4D97-AF65-F5344CB8AC3E}">
        <p14:creationId xmlns:p14="http://schemas.microsoft.com/office/powerpoint/2010/main" val="1137140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Elevations appear along the left</a:t>
            </a:r>
            <a:r>
              <a:rPr lang="en-US" baseline="0" dirty="0"/>
              <a:t> and right sides for each section.</a:t>
            </a:r>
          </a:p>
          <a:p>
            <a:pPr marL="171450" indent="-171450">
              <a:buFont typeface="Arial" panose="020B0604020202020204" pitchFamily="34" charset="0"/>
              <a:buChar char="•"/>
            </a:pPr>
            <a:r>
              <a:rPr lang="en-US" baseline="0" dirty="0"/>
              <a:t>Cross sections are typically cut every 50’ on rural projects and every 25’ on urban projects.</a:t>
            </a:r>
          </a:p>
          <a:p>
            <a:pPr marL="171450" indent="-171450">
              <a:buFont typeface="Arial" panose="020B0604020202020204" pitchFamily="34" charset="0"/>
              <a:buChar char="•"/>
            </a:pPr>
            <a:r>
              <a:rPr lang="en-US" baseline="0" dirty="0"/>
              <a:t>Now, let’s zoom in on one cross section and explore what is shown!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41</a:t>
            </a:fld>
            <a:endParaRPr lang="en-US"/>
          </a:p>
        </p:txBody>
      </p:sp>
    </p:spTree>
    <p:extLst>
      <p:ext uri="{BB962C8B-B14F-4D97-AF65-F5344CB8AC3E}">
        <p14:creationId xmlns:p14="http://schemas.microsoft.com/office/powerpoint/2010/main" val="1343599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a:t>
            </a:r>
            <a:r>
              <a:rPr lang="en-US" baseline="0" dirty="0"/>
              <a:t> look at the cross section at STA. 388+00.00</a:t>
            </a:r>
          </a:p>
          <a:p>
            <a:pPr marL="171450" indent="-171450">
              <a:buFont typeface="Arial" panose="020B0604020202020204" pitchFamily="34" charset="0"/>
              <a:buChar char="•"/>
            </a:pPr>
            <a:r>
              <a:rPr lang="en-US" baseline="0" dirty="0"/>
              <a:t>This is a grade and pave project, so the numbers above the lines are the final pavement/topsoil elevations.  The numbers below the lines refer to the top of the subgrade grading.</a:t>
            </a:r>
          </a:p>
          <a:p>
            <a:pPr marL="171450" indent="-171450">
              <a:buFont typeface="Arial" panose="020B0604020202020204" pitchFamily="34" charset="0"/>
              <a:buChar char="•"/>
            </a:pPr>
            <a:r>
              <a:rPr lang="en-US" baseline="0" dirty="0"/>
              <a:t>Topsoil replacement: take note that in the foreslope, </a:t>
            </a:r>
            <a:r>
              <a:rPr lang="en-US" baseline="0" dirty="0" err="1"/>
              <a:t>backslope</a:t>
            </a:r>
            <a:r>
              <a:rPr lang="en-US" baseline="0" dirty="0"/>
              <a:t>, and ditch bottom areas, we excavate an additional six inches below the finished grade in order to be able to place 6 inches of topsoil back in its place.  Therefore, in those areas, the lower line and lower elevations are most critical for calculating utility cover.</a:t>
            </a:r>
          </a:p>
          <a:p>
            <a:pPr marL="171450" indent="-171450">
              <a:buFont typeface="Arial" panose="020B0604020202020204" pitchFamily="34" charset="0"/>
              <a:buChar char="•"/>
            </a:pPr>
            <a:r>
              <a:rPr lang="en-US" baseline="0" dirty="0"/>
              <a:t>Large scrapers and bulldozers are often used to remove the soil initially and replace the topsoil when grading is complete.  Due to their size and weight, they exert a significant amount of pressure on the soil and can affect underground facilities several feet deeper than the elevation shown.  Take this into consideration when reviewing plans!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42</a:t>
            </a:fld>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look at sheet W.52, which is the last sheet in your packet.</a:t>
            </a:r>
          </a:p>
          <a:p>
            <a:pPr marL="171450" indent="-171450">
              <a:buFont typeface="Arial" panose="020B0604020202020204" pitchFamily="34" charset="0"/>
              <a:buChar char="•"/>
            </a:pPr>
            <a:r>
              <a:rPr lang="en-US" dirty="0"/>
              <a:t>You may notice that this sheet is from a US 20 plan set,</a:t>
            </a:r>
            <a:r>
              <a:rPr lang="en-US" baseline="0" dirty="0"/>
              <a:t> as the Indianola project we have been using did not have any examples of cross sections cut at skewed culverts.</a:t>
            </a:r>
          </a:p>
          <a:p>
            <a:pPr marL="171450" indent="-171450">
              <a:buFont typeface="Arial" panose="020B0604020202020204" pitchFamily="34" charset="0"/>
              <a:buChar char="•"/>
            </a:pPr>
            <a:r>
              <a:rPr lang="en-US" baseline="0" dirty="0"/>
              <a:t>A skewed culvert means the culvert is not perpendicular (or square) with the centerline of the road.</a:t>
            </a:r>
          </a:p>
          <a:p>
            <a:pPr marL="171450" indent="-171450">
              <a:buFont typeface="Arial" panose="020B0604020202020204" pitchFamily="34" charset="0"/>
              <a:buChar char="•"/>
            </a:pPr>
            <a:r>
              <a:rPr lang="en-US" baseline="0" dirty="0"/>
              <a:t>This culvert is skewed 33 degrees Right Ahead.  Let’s dive into what that means…</a:t>
            </a:r>
          </a:p>
          <a:p>
            <a:pPr marL="628650" lvl="1" indent="-171450">
              <a:buFont typeface="Arial" panose="020B0604020202020204" pitchFamily="34" charset="0"/>
              <a:buChar char="•"/>
            </a:pPr>
            <a:r>
              <a:rPr lang="en-US" baseline="0" dirty="0"/>
              <a:t>“Right Ahead” means that when looking in the direction if increasing station, the end of the culvert on the right side is forward of the centerline location.</a:t>
            </a:r>
          </a:p>
          <a:p>
            <a:pPr marL="628650" lvl="1" indent="-171450">
              <a:buFont typeface="Arial" panose="020B0604020202020204" pitchFamily="34" charset="0"/>
              <a:buChar char="•"/>
            </a:pPr>
            <a:r>
              <a:rPr lang="en-US" baseline="0" dirty="0"/>
              <a:t>The angle between the culvert and the centerline is 33 degrees.</a:t>
            </a:r>
          </a:p>
          <a:p>
            <a:pPr marL="628650" lvl="1" indent="-171450">
              <a:buFont typeface="Arial" panose="020B0604020202020204" pitchFamily="34" charset="0"/>
              <a:buChar char="•"/>
            </a:pPr>
            <a:r>
              <a:rPr lang="en-US" baseline="0" dirty="0"/>
              <a:t>That is where the notation of “Skew 33 degrees Right Ahead” comes from.</a:t>
            </a:r>
          </a:p>
        </p:txBody>
      </p:sp>
      <p:sp>
        <p:nvSpPr>
          <p:cNvPr id="4" name="Slide Number Placeholder 3"/>
          <p:cNvSpPr>
            <a:spLocks noGrp="1"/>
          </p:cNvSpPr>
          <p:nvPr>
            <p:ph type="sldNum" sz="quarter" idx="10"/>
          </p:nvPr>
        </p:nvSpPr>
        <p:spPr/>
        <p:txBody>
          <a:bodyPr/>
          <a:lstStyle/>
          <a:p>
            <a:fld id="{D281BCCB-8A80-49C5-AD89-9AE438A3A957}" type="slidenum">
              <a:rPr lang="en-US" smtClean="0"/>
              <a:t>43</a:t>
            </a:fld>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this applies to longitudinal utility installations.</a:t>
            </a:r>
          </a:p>
          <a:p>
            <a:pPr marL="171450" indent="-171450">
              <a:buFont typeface="Arial" panose="020B0604020202020204" pitchFamily="34" charset="0"/>
              <a:buChar char="•"/>
            </a:pPr>
            <a:r>
              <a:rPr lang="en-US" dirty="0"/>
              <a:t>What if you have</a:t>
            </a:r>
            <a:r>
              <a:rPr lang="en-US" baseline="0" dirty="0"/>
              <a:t> a transverse installation in this area?</a:t>
            </a:r>
          </a:p>
          <a:p>
            <a:pPr marL="171450" indent="-171450">
              <a:buFont typeface="Arial" panose="020B0604020202020204" pitchFamily="34" charset="0"/>
              <a:buChar char="•"/>
            </a:pPr>
            <a:r>
              <a:rPr lang="en-US" baseline="0" dirty="0"/>
              <a:t>Can you tell where the old ditch was?  Answer: about 15’ LT of new CL.</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44</a:t>
            </a:fld>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PDF files are typically</a:t>
            </a:r>
            <a:r>
              <a:rPr lang="en-US" baseline="0" dirty="0"/>
              <a:t> sent via a link to an FTP site.  If plans are very small, sometimes they can be an attachment to an email.</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45</a:t>
            </a:fld>
            <a:endParaRPr lang="en-US"/>
          </a:p>
        </p:txBody>
      </p:sp>
    </p:spTree>
    <p:extLst>
      <p:ext uri="{BB962C8B-B14F-4D97-AF65-F5344CB8AC3E}">
        <p14:creationId xmlns:p14="http://schemas.microsoft.com/office/powerpoint/2010/main" val="952783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46</a:t>
            </a:fld>
            <a:endParaRPr lang="en-US"/>
          </a:p>
        </p:txBody>
      </p:sp>
    </p:spTree>
    <p:extLst>
      <p:ext uri="{BB962C8B-B14F-4D97-AF65-F5344CB8AC3E}">
        <p14:creationId xmlns:p14="http://schemas.microsoft.com/office/powerpoint/2010/main" val="952783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47</a:t>
            </a:fld>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48</a:t>
            </a:fld>
            <a:endParaRPr lang="en-US"/>
          </a:p>
        </p:txBody>
      </p:sp>
    </p:spTree>
    <p:extLst>
      <p:ext uri="{BB962C8B-B14F-4D97-AF65-F5344CB8AC3E}">
        <p14:creationId xmlns:p14="http://schemas.microsoft.com/office/powerpoint/2010/main" val="3965007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49</a:t>
            </a:fld>
            <a:endParaRPr lang="en-US"/>
          </a:p>
        </p:txBody>
      </p:sp>
    </p:spTree>
    <p:extLst>
      <p:ext uri="{BB962C8B-B14F-4D97-AF65-F5344CB8AC3E}">
        <p14:creationId xmlns:p14="http://schemas.microsoft.com/office/powerpoint/2010/main" val="30232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a:t>
            </a:fld>
            <a:endParaRPr lang="en-US"/>
          </a:p>
        </p:txBody>
      </p:sp>
    </p:spTree>
    <p:extLst>
      <p:ext uri="{BB962C8B-B14F-4D97-AF65-F5344CB8AC3E}">
        <p14:creationId xmlns:p14="http://schemas.microsoft.com/office/powerpoint/2010/main" val="3202034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50</a:t>
            </a:fld>
            <a:endParaRPr lang="en-US"/>
          </a:p>
        </p:txBody>
      </p:sp>
    </p:spTree>
    <p:extLst>
      <p:ext uri="{BB962C8B-B14F-4D97-AF65-F5344CB8AC3E}">
        <p14:creationId xmlns:p14="http://schemas.microsoft.com/office/powerpoint/2010/main" val="40023183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51</a:t>
            </a:fld>
            <a:endParaRPr lang="en-US"/>
          </a:p>
        </p:txBody>
      </p:sp>
    </p:spTree>
    <p:extLst>
      <p:ext uri="{BB962C8B-B14F-4D97-AF65-F5344CB8AC3E}">
        <p14:creationId xmlns:p14="http://schemas.microsoft.com/office/powerpoint/2010/main" val="861346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Note: Section on left side of road is in cut – deepening existing ditch.</a:t>
            </a:r>
          </a:p>
        </p:txBody>
      </p:sp>
      <p:sp>
        <p:nvSpPr>
          <p:cNvPr id="4" name="Slide Number Placeholder 3"/>
          <p:cNvSpPr>
            <a:spLocks noGrp="1"/>
          </p:cNvSpPr>
          <p:nvPr>
            <p:ph type="sldNum" sz="quarter" idx="10"/>
          </p:nvPr>
        </p:nvSpPr>
        <p:spPr/>
        <p:txBody>
          <a:bodyPr/>
          <a:lstStyle/>
          <a:p>
            <a:fld id="{D281BCCB-8A80-49C5-AD89-9AE438A3A957}" type="slidenum">
              <a:rPr lang="en-US" smtClean="0"/>
              <a:t>52</a:t>
            </a:fld>
            <a:endParaRPr lang="en-US"/>
          </a:p>
        </p:txBody>
      </p:sp>
    </p:spTree>
    <p:extLst>
      <p:ext uri="{BB962C8B-B14F-4D97-AF65-F5344CB8AC3E}">
        <p14:creationId xmlns:p14="http://schemas.microsoft.com/office/powerpoint/2010/main" val="1236709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53</a:t>
            </a:fld>
            <a:endParaRPr lang="en-US"/>
          </a:p>
        </p:txBody>
      </p:sp>
    </p:spTree>
    <p:extLst>
      <p:ext uri="{BB962C8B-B14F-4D97-AF65-F5344CB8AC3E}">
        <p14:creationId xmlns:p14="http://schemas.microsoft.com/office/powerpoint/2010/main" val="19436552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54</a:t>
            </a:fld>
            <a:endParaRPr lang="en-US"/>
          </a:p>
        </p:txBody>
      </p:sp>
      <p:sp>
        <p:nvSpPr>
          <p:cNvPr id="5" name="Header Placeholder 4"/>
          <p:cNvSpPr>
            <a:spLocks noGrp="1"/>
          </p:cNvSpPr>
          <p:nvPr>
            <p:ph type="hdr" sz="quarter" idx="11"/>
          </p:nvPr>
        </p:nvSpPr>
        <p:spPr>
          <a:xfrm>
            <a:off x="0" y="0"/>
            <a:ext cx="3037840" cy="464820"/>
          </a:xfrm>
          <a:prstGeom prst="rect">
            <a:avLst/>
          </a:prstGeom>
        </p:spPr>
        <p:txBody>
          <a:bodyPr/>
          <a:lstStyle/>
          <a:p>
            <a:r>
              <a:rPr lang="en-US" dirty="0"/>
              <a:t>Presentation Notes</a:t>
            </a:r>
          </a:p>
        </p:txBody>
      </p:sp>
    </p:spTree>
    <p:extLst>
      <p:ext uri="{BB962C8B-B14F-4D97-AF65-F5344CB8AC3E}">
        <p14:creationId xmlns:p14="http://schemas.microsoft.com/office/powerpoint/2010/main" val="258477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and center – where the project is located.</a:t>
            </a:r>
          </a:p>
          <a:p>
            <a:r>
              <a:rPr lang="en-US" dirty="0"/>
              <a:t>Big letters 	-</a:t>
            </a:r>
            <a:r>
              <a:rPr lang="en-US" baseline="0" dirty="0"/>
              <a:t> </a:t>
            </a:r>
            <a:r>
              <a:rPr lang="en-US" dirty="0"/>
              <a:t>COUNTY</a:t>
            </a:r>
          </a:p>
          <a:p>
            <a:r>
              <a:rPr lang="en-US" dirty="0"/>
              <a:t>	- TYPE OF PROJECT</a:t>
            </a:r>
          </a:p>
          <a:p>
            <a:r>
              <a:rPr lang="en-US" dirty="0"/>
              <a:t>	- Description of</a:t>
            </a:r>
            <a:r>
              <a:rPr lang="en-US" baseline="0" dirty="0"/>
              <a:t> the project limits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6</a:t>
            </a:fld>
            <a:endParaRPr lang="en-US"/>
          </a:p>
        </p:txBody>
      </p:sp>
    </p:spTree>
    <p:extLst>
      <p:ext uri="{BB962C8B-B14F-4D97-AF65-F5344CB8AC3E}">
        <p14:creationId xmlns:p14="http://schemas.microsoft.com/office/powerpoint/2010/main" val="152598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Letting</a:t>
            </a:r>
            <a:r>
              <a:rPr lang="en-US" baseline="0" dirty="0"/>
              <a:t> date reflects our best laid plans.</a:t>
            </a:r>
          </a:p>
          <a:p>
            <a:pPr marL="171450" indent="-171450">
              <a:buFont typeface="Arial" panose="020B0604020202020204" pitchFamily="34" charset="0"/>
              <a:buChar char="•"/>
            </a:pPr>
            <a:r>
              <a:rPr lang="en-US" baseline="0" dirty="0"/>
              <a:t>The letting dates may move but we try to keep them in the same fiscal year.</a:t>
            </a:r>
          </a:p>
          <a:p>
            <a:pPr marL="171450" indent="-171450">
              <a:buFont typeface="Arial" panose="020B0604020202020204" pitchFamily="34" charset="0"/>
              <a:buChar char="•"/>
            </a:pPr>
            <a:r>
              <a:rPr lang="en-US" baseline="0" dirty="0"/>
              <a:t>These may easily be out there several years with our early plan submittals.</a:t>
            </a:r>
          </a:p>
          <a:p>
            <a:pPr marL="171450" indent="-171450">
              <a:buFont typeface="Arial" panose="020B0604020202020204" pitchFamily="34" charset="0"/>
              <a:buChar char="•"/>
            </a:pPr>
            <a:r>
              <a:rPr lang="en-US" baseline="0" dirty="0"/>
              <a:t>The letting date is when the DOT reviews all bids submitted by contractors who wish to construct the project.</a:t>
            </a:r>
          </a:p>
          <a:p>
            <a:pPr marL="171450" indent="-171450">
              <a:buFont typeface="Arial" panose="020B0604020202020204" pitchFamily="34" charset="0"/>
              <a:buChar char="•"/>
            </a:pPr>
            <a:r>
              <a:rPr lang="en-US" baseline="0" dirty="0"/>
              <a:t>Factoid:</a:t>
            </a:r>
          </a:p>
          <a:p>
            <a:pPr marL="628650" lvl="1" indent="-171450">
              <a:buFont typeface="Arial" panose="020B0604020202020204" pitchFamily="34" charset="0"/>
              <a:buChar char="•"/>
            </a:pPr>
            <a:r>
              <a:rPr lang="en-US" baseline="0" dirty="0"/>
              <a:t>The DOT operates on a fiscal year that runs July 1 to June 30 so we are currently in fiscal year 2020. FY 2021 will begin July 1.</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7</a:t>
            </a:fld>
            <a:endParaRPr lang="en-US"/>
          </a:p>
        </p:txBody>
      </p:sp>
    </p:spTree>
    <p:extLst>
      <p:ext uri="{BB962C8B-B14F-4D97-AF65-F5344CB8AC3E}">
        <p14:creationId xmlns:p14="http://schemas.microsoft.com/office/powerpoint/2010/main" val="243978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Index makes it look like there are hundreds of sheets.</a:t>
            </a:r>
          </a:p>
          <a:p>
            <a:pPr marL="171450" indent="-171450">
              <a:buFont typeface="Arial" panose="020B0604020202020204" pitchFamily="34" charset="0"/>
              <a:buChar char="•"/>
            </a:pPr>
            <a:r>
              <a:rPr lang="en-US" dirty="0"/>
              <a:t>There are 656 sheets in this</a:t>
            </a:r>
            <a:r>
              <a:rPr lang="en-US" baseline="0" dirty="0"/>
              <a:t> set of plans!</a:t>
            </a:r>
          </a:p>
          <a:p>
            <a:pPr marL="171450" indent="-171450">
              <a:buFont typeface="Arial" panose="020B0604020202020204" pitchFamily="34" charset="0"/>
              <a:buChar char="•"/>
            </a:pPr>
            <a:r>
              <a:rPr lang="en-US" baseline="0" dirty="0"/>
              <a:t>Only a fraction of the 656 pages are utility critical.</a:t>
            </a:r>
          </a:p>
          <a:p>
            <a:pPr marL="171450" indent="-171450">
              <a:buFont typeface="Arial" panose="020B0604020202020204" pitchFamily="34" charset="0"/>
              <a:buChar char="•"/>
            </a:pPr>
            <a:r>
              <a:rPr lang="en-US" baseline="0" dirty="0"/>
              <a:t>So as you are flipping through the pages, lets start to limit the sheets we want to look at.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8</a:t>
            </a:fld>
            <a:endParaRPr lang="en-US"/>
          </a:p>
        </p:txBody>
      </p:sp>
    </p:spTree>
    <p:extLst>
      <p:ext uri="{BB962C8B-B14F-4D97-AF65-F5344CB8AC3E}">
        <p14:creationId xmlns:p14="http://schemas.microsoft.com/office/powerpoint/2010/main" val="9034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During review, emphasis should</a:t>
            </a:r>
            <a:r>
              <a:rPr lang="en-US" baseline="0" dirty="0"/>
              <a:t> be placed on those sections which are in bold as the others hold less utility-important information.</a:t>
            </a:r>
          </a:p>
          <a:p>
            <a:pPr marL="171450" indent="-171450">
              <a:buFont typeface="Arial" panose="020B0604020202020204" pitchFamily="34" charset="0"/>
              <a:buChar char="•"/>
            </a:pPr>
            <a:r>
              <a:rPr lang="en-US" baseline="0" dirty="0"/>
              <a:t>By the end of this presentation, you will see a specific order to examine the sheets you need.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9</a:t>
            </a:fld>
            <a:endParaRPr lang="en-US"/>
          </a:p>
        </p:txBody>
      </p:sp>
    </p:spTree>
    <p:extLst>
      <p:ext uri="{BB962C8B-B14F-4D97-AF65-F5344CB8AC3E}">
        <p14:creationId xmlns:p14="http://schemas.microsoft.com/office/powerpoint/2010/main" val="14378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9012A9-E0C0-4379-90DE-F6D8DA688D07}"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72668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204594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31172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28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2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08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83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70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64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97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512016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65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02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59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21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376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353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295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982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000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63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62217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73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20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51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8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9012A9-E0C0-4379-90DE-F6D8DA688D07}"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79761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012A9-E0C0-4379-90DE-F6D8DA688D07}"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156420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012A9-E0C0-4379-90DE-F6D8DA688D07}"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56967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131946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403125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26235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t>5/4/2023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t>‹#›</a:t>
            </a:fld>
            <a:endParaRPr lang="en-US"/>
          </a:p>
        </p:txBody>
      </p:sp>
    </p:spTree>
    <p:extLst>
      <p:ext uri="{BB962C8B-B14F-4D97-AF65-F5344CB8AC3E}">
        <p14:creationId xmlns:p14="http://schemas.microsoft.com/office/powerpoint/2010/main" val="813266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90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925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mailto:Desi.Asklof@dot.iow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2.pn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43.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3.png"/><Relationship Id="rId4" Type="http://schemas.openxmlformats.org/officeDocument/2006/relationships/image" Target="../media/image5.jpeg"/><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42.pn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0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50.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325217" y="2514600"/>
            <a:ext cx="60960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HIGHWAY PLAN READING</a:t>
            </a:r>
          </a:p>
        </p:txBody>
      </p:sp>
      <p:sp>
        <p:nvSpPr>
          <p:cNvPr id="7" name="TextBox 6"/>
          <p:cNvSpPr txBox="1"/>
          <p:nvPr/>
        </p:nvSpPr>
        <p:spPr>
          <a:xfrm>
            <a:off x="1219200" y="4267200"/>
            <a:ext cx="70866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For Utility owners, designers, and contractors.</a:t>
            </a:r>
          </a:p>
        </p:txBody>
      </p:sp>
      <p:sp>
        <p:nvSpPr>
          <p:cNvPr id="4" name="TextBox 3"/>
          <p:cNvSpPr txBox="1"/>
          <p:nvPr/>
        </p:nvSpPr>
        <p:spPr>
          <a:xfrm>
            <a:off x="1325216" y="5105400"/>
            <a:ext cx="4008784" cy="646331"/>
          </a:xfrm>
          <a:prstGeom prst="rect">
            <a:avLst/>
          </a:prstGeom>
          <a:noFill/>
        </p:spPr>
        <p:txBody>
          <a:bodyPr wrap="square" rtlCol="0">
            <a:spAutoFit/>
          </a:bodyPr>
          <a:lstStyle/>
          <a:p>
            <a:pPr>
              <a:tabLst>
                <a:tab pos="1371600" algn="l"/>
              </a:tabLst>
            </a:pPr>
            <a:r>
              <a:rPr lang="en-US" sz="1200" b="1" i="1" dirty="0">
                <a:effectLst>
                  <a:outerShdw blurRad="38100" dist="38100" dir="2700000" algn="tl">
                    <a:srgbClr val="000000">
                      <a:alpha val="43137"/>
                    </a:srgbClr>
                  </a:outerShdw>
                </a:effectLst>
              </a:rPr>
              <a:t>Deanne Popp	State Utility Program Administrator</a:t>
            </a:r>
          </a:p>
          <a:p>
            <a:pPr>
              <a:tabLst>
                <a:tab pos="1371600" algn="l"/>
              </a:tabLst>
            </a:pPr>
            <a:r>
              <a:rPr lang="en-US" sz="1200" b="1" i="1" dirty="0">
                <a:effectLst>
                  <a:outerShdw blurRad="38100" dist="38100" dir="2700000" algn="tl">
                    <a:srgbClr val="000000">
                      <a:alpha val="43137"/>
                    </a:srgbClr>
                  </a:outerShdw>
                </a:effectLst>
              </a:rPr>
              <a:t>800 Lincoln Way	515.239.1014</a:t>
            </a:r>
          </a:p>
          <a:p>
            <a:pPr>
              <a:tabLst>
                <a:tab pos="1371600" algn="l"/>
              </a:tabLst>
            </a:pPr>
            <a:r>
              <a:rPr lang="en-US" sz="1200" b="1" i="1" dirty="0">
                <a:effectLst>
                  <a:outerShdw blurRad="38100" dist="38100" dir="2700000" algn="tl">
                    <a:srgbClr val="000000">
                      <a:alpha val="43137"/>
                    </a:srgbClr>
                  </a:outerShdw>
                </a:effectLst>
              </a:rPr>
              <a:t>Ames, Iowa 50100	deanne.popp@iowadot.us</a:t>
            </a:r>
          </a:p>
        </p:txBody>
      </p:sp>
    </p:spTree>
    <p:extLst>
      <p:ext uri="{BB962C8B-B14F-4D97-AF65-F5344CB8AC3E}">
        <p14:creationId xmlns:p14="http://schemas.microsoft.com/office/powerpoint/2010/main" val="10656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u="sng" dirty="0"/>
              <a:t>Title Sheet: Index of Sheets</a:t>
            </a:r>
          </a:p>
        </p:txBody>
      </p:sp>
      <p:sp>
        <p:nvSpPr>
          <p:cNvPr id="3" name="Content Placeholder 2"/>
          <p:cNvSpPr>
            <a:spLocks noGrp="1"/>
          </p:cNvSpPr>
          <p:nvPr>
            <p:ph idx="1"/>
          </p:nvPr>
        </p:nvSpPr>
        <p:spPr>
          <a:xfrm>
            <a:off x="457200" y="762000"/>
            <a:ext cx="8458200" cy="5364163"/>
          </a:xfrm>
        </p:spPr>
        <p:txBody>
          <a:bodyPr>
            <a:noAutofit/>
          </a:bodyPr>
          <a:lstStyle/>
          <a:p>
            <a:pPr marL="0" indent="0">
              <a:buNone/>
            </a:pPr>
            <a:r>
              <a:rPr lang="en-US" sz="2400" b="1" i="1" u="sng" dirty="0"/>
              <a:t>Utilities should focus their review on:</a:t>
            </a:r>
          </a:p>
          <a:p>
            <a:pPr>
              <a:lnSpc>
                <a:spcPct val="150000"/>
              </a:lnSpc>
            </a:pPr>
            <a:r>
              <a:rPr lang="en-US" sz="2400" dirty="0"/>
              <a:t>“A” sheets: Title/Map</a:t>
            </a:r>
          </a:p>
          <a:p>
            <a:pPr>
              <a:lnSpc>
                <a:spcPct val="150000"/>
              </a:lnSpc>
            </a:pPr>
            <a:r>
              <a:rPr lang="en-US" sz="2400" dirty="0"/>
              <a:t>“D” </a:t>
            </a:r>
            <a:r>
              <a:rPr lang="en-US" sz="1600" dirty="0"/>
              <a:t>(mainline)</a:t>
            </a:r>
            <a:r>
              <a:rPr lang="en-US" sz="2400" dirty="0"/>
              <a:t> &amp; “E” </a:t>
            </a:r>
            <a:r>
              <a:rPr lang="en-US" sz="1600" dirty="0"/>
              <a:t>(side roads)</a:t>
            </a:r>
            <a:r>
              <a:rPr lang="en-US" sz="2400" dirty="0"/>
              <a:t> sheets: Plan and Profile</a:t>
            </a:r>
          </a:p>
          <a:p>
            <a:pPr>
              <a:lnSpc>
                <a:spcPct val="150000"/>
              </a:lnSpc>
            </a:pPr>
            <a:r>
              <a:rPr lang="en-US" sz="2400" dirty="0"/>
              <a:t>“H” </a:t>
            </a:r>
            <a:r>
              <a:rPr lang="en-US" sz="1600" dirty="0"/>
              <a:t>(mainline)</a:t>
            </a:r>
            <a:r>
              <a:rPr lang="en-US" sz="2400" dirty="0"/>
              <a:t> &amp; “HE” </a:t>
            </a:r>
            <a:r>
              <a:rPr lang="en-US" sz="1600" dirty="0"/>
              <a:t>(side road)</a:t>
            </a:r>
            <a:r>
              <a:rPr lang="en-US" sz="2400" dirty="0"/>
              <a:t> sheets: Right-of-Way</a:t>
            </a:r>
          </a:p>
          <a:p>
            <a:pPr>
              <a:lnSpc>
                <a:spcPct val="150000"/>
              </a:lnSpc>
            </a:pPr>
            <a:r>
              <a:rPr lang="en-US" sz="2400" dirty="0"/>
              <a:t>“W,” “X,” &amp; “Y” sheets: Cross Sections</a:t>
            </a:r>
          </a:p>
          <a:p>
            <a:pPr>
              <a:lnSpc>
                <a:spcPct val="150000"/>
              </a:lnSpc>
            </a:pPr>
            <a:r>
              <a:rPr lang="en-US" sz="2400" dirty="0"/>
              <a:t>“B” sheets: Typical Sections</a:t>
            </a:r>
          </a:p>
          <a:p>
            <a:pPr>
              <a:lnSpc>
                <a:spcPct val="150000"/>
              </a:lnSpc>
            </a:pPr>
            <a:r>
              <a:rPr lang="en-US" sz="2400" dirty="0"/>
              <a:t>“M” sheets: Storm Sewer</a:t>
            </a:r>
          </a:p>
          <a:p>
            <a:pPr>
              <a:lnSpc>
                <a:spcPct val="150000"/>
              </a:lnSpc>
            </a:pPr>
            <a:r>
              <a:rPr lang="en-US" sz="2400" dirty="0"/>
              <a:t>“V” sheets: Bridge, Culvert &amp; Retaining Walls</a:t>
            </a:r>
          </a:p>
          <a:p>
            <a:pPr>
              <a:lnSpc>
                <a:spcPct val="150000"/>
              </a:lnSpc>
            </a:pPr>
            <a:r>
              <a:rPr lang="en-US" sz="2400" dirty="0"/>
              <a:t>“K” sheets: Interchange sheets (if applicable)</a:t>
            </a:r>
          </a:p>
          <a:p>
            <a:pPr>
              <a:lnSpc>
                <a:spcPct val="150000"/>
              </a:lnSpc>
            </a:pPr>
            <a:endParaRPr lang="en-US" sz="2400" dirty="0"/>
          </a:p>
        </p:txBody>
      </p:sp>
    </p:spTree>
    <p:extLst>
      <p:ext uri="{BB962C8B-B14F-4D97-AF65-F5344CB8AC3E}">
        <p14:creationId xmlns:p14="http://schemas.microsoft.com/office/powerpoint/2010/main" val="415969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dirty="0">
                <a:solidFill>
                  <a:schemeClr val="bg1"/>
                </a:solidFill>
              </a:rPr>
              <a:t>Location Map Sheet</a:t>
            </a:r>
          </a:p>
        </p:txBody>
      </p:sp>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52400" y="657107"/>
            <a:ext cx="8839200" cy="57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A.2</a:t>
            </a:r>
          </a:p>
        </p:txBody>
      </p:sp>
      <p:sp>
        <p:nvSpPr>
          <p:cNvPr id="7" name="Oval 6"/>
          <p:cNvSpPr/>
          <p:nvPr/>
        </p:nvSpPr>
        <p:spPr>
          <a:xfrm rot="16200000">
            <a:off x="3496952" y="2582554"/>
            <a:ext cx="685801" cy="161669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33288" y="1038255"/>
            <a:ext cx="5077424" cy="400110"/>
          </a:xfrm>
          <a:prstGeom prst="rect">
            <a:avLst/>
          </a:prstGeom>
          <a:noFill/>
        </p:spPr>
        <p:txBody>
          <a:bodyPr wrap="square" rtlCol="0">
            <a:spAutoFit/>
          </a:bodyPr>
          <a:lstStyle/>
          <a:p>
            <a:pPr algn="ctr"/>
            <a:r>
              <a:rPr lang="en-US" sz="2000" b="1" dirty="0">
                <a:solidFill>
                  <a:schemeClr val="accent2">
                    <a:lumMod val="75000"/>
                  </a:schemeClr>
                </a:solidFill>
              </a:rPr>
              <a:t>Project location always noted on location map</a:t>
            </a:r>
          </a:p>
        </p:txBody>
      </p:sp>
      <p:sp>
        <p:nvSpPr>
          <p:cNvPr id="8" name="TextBox 7"/>
          <p:cNvSpPr txBox="1"/>
          <p:nvPr/>
        </p:nvSpPr>
        <p:spPr>
          <a:xfrm>
            <a:off x="6400800" y="4724400"/>
            <a:ext cx="2133600" cy="923330"/>
          </a:xfrm>
          <a:prstGeom prst="rect">
            <a:avLst/>
          </a:prstGeom>
          <a:noFill/>
        </p:spPr>
        <p:txBody>
          <a:bodyPr wrap="square" rtlCol="0">
            <a:spAutoFit/>
          </a:bodyPr>
          <a:lstStyle/>
          <a:p>
            <a:r>
              <a:rPr lang="en-US" dirty="0">
                <a:solidFill>
                  <a:schemeClr val="accent2">
                    <a:lumMod val="75000"/>
                  </a:schemeClr>
                </a:solidFill>
              </a:rPr>
              <a:t>Project begin &amp; end noted with station and milepost.</a:t>
            </a:r>
          </a:p>
        </p:txBody>
      </p:sp>
      <p:cxnSp>
        <p:nvCxnSpPr>
          <p:cNvPr id="10" name="Straight Arrow Connector 9"/>
          <p:cNvCxnSpPr>
            <a:stCxn id="8" idx="1"/>
          </p:cNvCxnSpPr>
          <p:nvPr/>
        </p:nvCxnSpPr>
        <p:spPr>
          <a:xfrm flipH="1" flipV="1">
            <a:off x="5791200" y="4876800"/>
            <a:ext cx="609600" cy="30926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flipV="1">
            <a:off x="3276600" y="4876800"/>
            <a:ext cx="3124200" cy="30926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1+#ppt_w/2"/>
                                          </p:val>
                                        </p:tav>
                                        <p:tav tm="100000">
                                          <p:val>
                                            <p:strVal val="#ppt_x"/>
                                          </p:val>
                                        </p:tav>
                                      </p:tavLst>
                                    </p:anim>
                                    <p:anim calcmode="lin" valueType="num">
                                      <p:cBhvr additive="base">
                                        <p:cTn id="2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dirty="0">
                <a:solidFill>
                  <a:schemeClr val="bg1"/>
                </a:solidFill>
              </a:rPr>
              <a:t>Scales</a:t>
            </a:r>
          </a:p>
        </p:txBody>
      </p:sp>
      <p:pic>
        <p:nvPicPr>
          <p:cNvPr id="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291738" y="659363"/>
            <a:ext cx="8560524" cy="5675078"/>
          </a:xfrm>
          <a:prstGeom prst="rect">
            <a:avLst/>
          </a:prstGeom>
          <a:noFill/>
          <a:ln>
            <a:solidFill>
              <a:schemeClr val="accent2">
                <a:lumMod val="75000"/>
              </a:schemeClr>
            </a:solidFill>
          </a:ln>
        </p:spPr>
      </p:pic>
      <p:sp>
        <p:nvSpPr>
          <p:cNvPr id="7" name="Right Arrow 6"/>
          <p:cNvSpPr/>
          <p:nvPr/>
        </p:nvSpPr>
        <p:spPr>
          <a:xfrm rot="1796044">
            <a:off x="2674186" y="5072827"/>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sp>
        <p:nvSpPr>
          <p:cNvPr id="3" name="TextBox 2"/>
          <p:cNvSpPr txBox="1"/>
          <p:nvPr/>
        </p:nvSpPr>
        <p:spPr>
          <a:xfrm>
            <a:off x="1524000" y="1295400"/>
            <a:ext cx="579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Arial" panose="020B0604020202020204" pitchFamily="34" charset="0"/>
              <a:buChar char="•"/>
            </a:pPr>
            <a:r>
              <a:rPr lang="en-US" sz="2400" b="1" i="1" dirty="0">
                <a:solidFill>
                  <a:schemeClr val="accent2">
                    <a:lumMod val="75000"/>
                  </a:schemeClr>
                </a:solidFill>
              </a:rPr>
              <a:t>Scale bar allows accurate scaling independent of print size.</a:t>
            </a:r>
          </a:p>
          <a:p>
            <a:pPr marL="342900" indent="-342900" algn="ctr">
              <a:buFont typeface="Arial" panose="020B0604020202020204" pitchFamily="34" charset="0"/>
              <a:buChar char="•"/>
            </a:pPr>
            <a:r>
              <a:rPr lang="en-US" sz="2400" b="1" i="1" dirty="0">
                <a:solidFill>
                  <a:schemeClr val="accent2">
                    <a:lumMod val="75000"/>
                  </a:schemeClr>
                </a:solidFill>
              </a:rPr>
              <a:t>Included on all plan sheets</a:t>
            </a:r>
          </a:p>
        </p:txBody>
      </p:sp>
    </p:spTree>
    <p:extLst>
      <p:ext uri="{BB962C8B-B14F-4D97-AF65-F5344CB8AC3E}">
        <p14:creationId xmlns:p14="http://schemas.microsoft.com/office/powerpoint/2010/main" val="297718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u="sng" dirty="0"/>
              <a:t>Scales</a:t>
            </a: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4618" y="838200"/>
            <a:ext cx="8834764"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3200" y="5554713"/>
            <a:ext cx="4343400" cy="369332"/>
          </a:xfrm>
          <a:prstGeom prst="rect">
            <a:avLst/>
          </a:prstGeom>
          <a:noFill/>
        </p:spPr>
        <p:txBody>
          <a:bodyPr wrap="square" lIns="0" tIns="0" rIns="0" bIns="0" rtlCol="0">
            <a:spAutoFit/>
          </a:bodyPr>
          <a:lstStyle/>
          <a:p>
            <a:pPr algn="ctr"/>
            <a:r>
              <a:rPr lang="en-US" sz="2400" dirty="0"/>
              <a:t>1” </a:t>
            </a:r>
            <a:r>
              <a:rPr lang="en-US" dirty="0"/>
              <a:t>(Ruler Measure)</a:t>
            </a:r>
            <a:r>
              <a:rPr lang="en-US" sz="2400" dirty="0"/>
              <a:t> = ~28’ </a:t>
            </a:r>
            <a:r>
              <a:rPr lang="en-US" dirty="0"/>
              <a:t>(Plan Dimension)</a:t>
            </a:r>
            <a:endParaRPr lang="en-US" sz="2400" dirty="0"/>
          </a:p>
        </p:txBody>
      </p:sp>
      <p:sp>
        <p:nvSpPr>
          <p:cNvPr id="25" name="TextBox 2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pic>
        <p:nvPicPr>
          <p:cNvPr id="19458" name="Picture 2" descr="http://etc.usf.edu/clipart/41600/41625/ruler_quarter_41625_l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573882"/>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27168" y="1524000"/>
            <a:ext cx="2438400" cy="369332"/>
          </a:xfrm>
          <a:prstGeom prst="rect">
            <a:avLst/>
          </a:prstGeom>
          <a:solidFill>
            <a:schemeClr val="bg1"/>
          </a:solidFill>
        </p:spPr>
        <p:txBody>
          <a:bodyPr wrap="square" rtlCol="0">
            <a:spAutoFit/>
          </a:bodyPr>
          <a:lstStyle/>
          <a:p>
            <a:r>
              <a:rPr lang="en-US" b="1" i="1" dirty="0"/>
              <a:t>How wide is ‘R’ Street?</a:t>
            </a:r>
          </a:p>
        </p:txBody>
      </p:sp>
      <p:cxnSp>
        <p:nvCxnSpPr>
          <p:cNvPr id="6" name="Straight Arrow Connector 5"/>
          <p:cNvCxnSpPr/>
          <p:nvPr/>
        </p:nvCxnSpPr>
        <p:spPr>
          <a:xfrm flipH="1">
            <a:off x="5486400" y="1708666"/>
            <a:ext cx="440768" cy="5773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 descr="http://etc.usf.edu/clipart/41600/41625/ruler_quarter_41625_l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067300"/>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05401" y="2952750"/>
            <a:ext cx="1981200" cy="369332"/>
          </a:xfrm>
          <a:prstGeom prst="rect">
            <a:avLst/>
          </a:prstGeom>
          <a:solidFill>
            <a:schemeClr val="bg1"/>
          </a:solidFill>
        </p:spPr>
        <p:txBody>
          <a:bodyPr wrap="square" lIns="0" tIns="0" rIns="0" bIns="0" rtlCol="0">
            <a:spAutoFit/>
          </a:bodyPr>
          <a:lstStyle/>
          <a:p>
            <a:pPr algn="ctr"/>
            <a:r>
              <a:rPr lang="en-US" sz="2400" dirty="0"/>
              <a:t>1” </a:t>
            </a:r>
            <a:r>
              <a:rPr lang="en-US" dirty="0"/>
              <a:t>(Ruler Measure)</a:t>
            </a:r>
            <a:endParaRPr lang="en-US" sz="2400" dirty="0"/>
          </a:p>
        </p:txBody>
      </p:sp>
    </p:spTree>
    <p:extLst>
      <p:ext uri="{BB962C8B-B14F-4D97-AF65-F5344CB8AC3E}">
        <p14:creationId xmlns:p14="http://schemas.microsoft.com/office/powerpoint/2010/main" val="39070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fade">
                                      <p:cBhvr>
                                        <p:cTn id="19" dur="1000"/>
                                        <p:tgtEl>
                                          <p:spTgt spid="19458"/>
                                        </p:tgtEl>
                                      </p:cBhvr>
                                    </p:animEffect>
                                    <p:anim calcmode="lin" valueType="num">
                                      <p:cBhvr>
                                        <p:cTn id="20" dur="1000" fill="hold"/>
                                        <p:tgtEl>
                                          <p:spTgt spid="19458"/>
                                        </p:tgtEl>
                                        <p:attrNameLst>
                                          <p:attrName>ppt_x</p:attrName>
                                        </p:attrNameLst>
                                      </p:cBhvr>
                                      <p:tavLst>
                                        <p:tav tm="0">
                                          <p:val>
                                            <p:strVal val="#ppt_x"/>
                                          </p:val>
                                        </p:tav>
                                        <p:tav tm="100000">
                                          <p:val>
                                            <p:strVal val="#ppt_x"/>
                                          </p:val>
                                        </p:tav>
                                      </p:tavLst>
                                    </p:anim>
                                    <p:anim calcmode="lin" valueType="num">
                                      <p:cBhvr>
                                        <p:cTn id="21" dur="1000" fill="hold"/>
                                        <p:tgtEl>
                                          <p:spTgt spid="1945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Three</a:t>
            </a:r>
            <a:r>
              <a:rPr lang="en-US" sz="4000" dirty="0">
                <a:solidFill>
                  <a:schemeClr val="bg1"/>
                </a:solidFill>
              </a:rPr>
              <a:t> Views</a:t>
            </a:r>
          </a:p>
        </p:txBody>
      </p:sp>
      <p:sp>
        <p:nvSpPr>
          <p:cNvPr id="5" name="Rectangle 4"/>
          <p:cNvSpPr txBox="1">
            <a:spLocks noChangeArrowheads="1"/>
          </p:cNvSpPr>
          <p:nvPr/>
        </p:nvSpPr>
        <p:spPr>
          <a:xfrm>
            <a:off x="381000" y="1277176"/>
            <a:ext cx="8166100" cy="698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US" altLang="en-US" sz="3600" b="1" dirty="0">
                <a:latin typeface="Arial" charset="0"/>
              </a:rPr>
              <a:t>Plan</a:t>
            </a:r>
          </a:p>
        </p:txBody>
      </p:sp>
      <p:sp>
        <p:nvSpPr>
          <p:cNvPr id="6" name="Line 590"/>
          <p:cNvSpPr>
            <a:spLocks noChangeShapeType="1"/>
          </p:cNvSpPr>
          <p:nvPr/>
        </p:nvSpPr>
        <p:spPr bwMode="auto">
          <a:xfrm>
            <a:off x="3286125" y="4241039"/>
            <a:ext cx="5219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212"/>
          <p:cNvGrpSpPr>
            <a:grpSpLocks/>
          </p:cNvGrpSpPr>
          <p:nvPr/>
        </p:nvGrpSpPr>
        <p:grpSpPr bwMode="auto">
          <a:xfrm>
            <a:off x="3295650" y="4690301"/>
            <a:ext cx="5191125" cy="1423988"/>
            <a:chOff x="2076" y="3174"/>
            <a:chExt cx="3270" cy="897"/>
          </a:xfrm>
        </p:grpSpPr>
        <p:sp>
          <p:nvSpPr>
            <p:cNvPr id="8"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14" name="Group 576"/>
            <p:cNvGrpSpPr>
              <a:grpSpLocks/>
            </p:cNvGrpSpPr>
            <p:nvPr/>
          </p:nvGrpSpPr>
          <p:grpSpPr bwMode="auto">
            <a:xfrm>
              <a:off x="3841" y="3708"/>
              <a:ext cx="88" cy="177"/>
              <a:chOff x="2120" y="2679"/>
              <a:chExt cx="66" cy="138"/>
            </a:xfrm>
          </p:grpSpPr>
          <p:sp>
            <p:nvSpPr>
              <p:cNvPr id="32"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3"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213"/>
          <p:cNvGrpSpPr>
            <a:grpSpLocks/>
          </p:cNvGrpSpPr>
          <p:nvPr/>
        </p:nvGrpSpPr>
        <p:grpSpPr bwMode="auto">
          <a:xfrm>
            <a:off x="3162300" y="969201"/>
            <a:ext cx="5384800" cy="1400175"/>
            <a:chOff x="1992" y="782"/>
            <a:chExt cx="3392" cy="882"/>
          </a:xfrm>
        </p:grpSpPr>
        <p:grpSp>
          <p:nvGrpSpPr>
            <p:cNvPr id="36" name="Group 193"/>
            <p:cNvGrpSpPr>
              <a:grpSpLocks/>
            </p:cNvGrpSpPr>
            <p:nvPr/>
          </p:nvGrpSpPr>
          <p:grpSpPr bwMode="auto">
            <a:xfrm>
              <a:off x="2597" y="920"/>
              <a:ext cx="2343" cy="606"/>
              <a:chOff x="2325" y="1112"/>
              <a:chExt cx="2343" cy="606"/>
            </a:xfrm>
          </p:grpSpPr>
          <p:sp>
            <p:nvSpPr>
              <p:cNvPr id="43"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4"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9"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 name="Group 168"/>
              <p:cNvGrpSpPr>
                <a:grpSpLocks/>
              </p:cNvGrpSpPr>
              <p:nvPr/>
            </p:nvGrpSpPr>
            <p:grpSpPr bwMode="auto">
              <a:xfrm>
                <a:off x="4364" y="1274"/>
                <a:ext cx="30" cy="93"/>
                <a:chOff x="4364" y="858"/>
                <a:chExt cx="30" cy="93"/>
              </a:xfrm>
            </p:grpSpPr>
            <p:sp>
              <p:nvSpPr>
                <p:cNvPr id="77"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3" name="Group 169"/>
              <p:cNvGrpSpPr>
                <a:grpSpLocks/>
              </p:cNvGrpSpPr>
              <p:nvPr/>
            </p:nvGrpSpPr>
            <p:grpSpPr bwMode="auto">
              <a:xfrm>
                <a:off x="4364" y="1466"/>
                <a:ext cx="30" cy="93"/>
                <a:chOff x="4364" y="858"/>
                <a:chExt cx="30" cy="93"/>
              </a:xfrm>
            </p:grpSpPr>
            <p:sp>
              <p:nvSpPr>
                <p:cNvPr id="74"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80" name="Object 214"/>
          <p:cNvGraphicFramePr>
            <a:graphicFrameLocks noChangeAspect="1"/>
          </p:cNvGraphicFramePr>
          <p:nvPr>
            <p:extLst>
              <p:ext uri="{D42A27DB-BD31-4B8C-83A1-F6EECF244321}">
                <p14:modId xmlns:p14="http://schemas.microsoft.com/office/powerpoint/2010/main" val="2546790103"/>
              </p:ext>
            </p:extLst>
          </p:nvPr>
        </p:nvGraphicFramePr>
        <p:xfrm>
          <a:off x="7056438" y="5201476"/>
          <a:ext cx="365125" cy="641350"/>
        </p:xfrm>
        <a:graphic>
          <a:graphicData uri="http://schemas.openxmlformats.org/presentationml/2006/ole">
            <mc:AlternateContent xmlns:mc="http://schemas.openxmlformats.org/markup-compatibility/2006">
              <mc:Choice xmlns:v="urn:schemas-microsoft-com:vml" Requires="v">
                <p:oleObj spid="_x0000_s7452"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438" y="5201476"/>
                        <a:ext cx="365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 name="Line 215"/>
          <p:cNvSpPr>
            <a:spLocks noChangeShapeType="1"/>
          </p:cNvSpPr>
          <p:nvPr/>
        </p:nvSpPr>
        <p:spPr bwMode="auto">
          <a:xfrm flipV="1">
            <a:off x="8239125" y="3594926"/>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217"/>
          <p:cNvSpPr>
            <a:spLocks noChangeShapeType="1"/>
          </p:cNvSpPr>
          <p:nvPr/>
        </p:nvSpPr>
        <p:spPr bwMode="auto">
          <a:xfrm flipV="1">
            <a:off x="8220075" y="348062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218"/>
          <p:cNvSpPr>
            <a:spLocks noChangeShapeType="1"/>
          </p:cNvSpPr>
          <p:nvPr/>
        </p:nvSpPr>
        <p:spPr bwMode="auto">
          <a:xfrm flipV="1">
            <a:off x="8201025" y="220427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219"/>
          <p:cNvSpPr>
            <a:spLocks noChangeArrowheads="1"/>
          </p:cNvSpPr>
          <p:nvPr/>
        </p:nvSpPr>
        <p:spPr bwMode="auto">
          <a:xfrm>
            <a:off x="8207375" y="229476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88" name="Group 7"/>
          <p:cNvGrpSpPr>
            <a:grpSpLocks/>
          </p:cNvGrpSpPr>
          <p:nvPr/>
        </p:nvGrpSpPr>
        <p:grpSpPr bwMode="auto">
          <a:xfrm>
            <a:off x="4154488" y="3093276"/>
            <a:ext cx="3735387" cy="1154113"/>
            <a:chOff x="1835" y="924"/>
            <a:chExt cx="2070" cy="583"/>
          </a:xfrm>
        </p:grpSpPr>
        <p:grpSp>
          <p:nvGrpSpPr>
            <p:cNvPr id="89" name="Group 8"/>
            <p:cNvGrpSpPr>
              <a:grpSpLocks/>
            </p:cNvGrpSpPr>
            <p:nvPr/>
          </p:nvGrpSpPr>
          <p:grpSpPr bwMode="auto">
            <a:xfrm>
              <a:off x="1835" y="931"/>
              <a:ext cx="1856" cy="569"/>
              <a:chOff x="1835" y="931"/>
              <a:chExt cx="1856" cy="569"/>
            </a:xfrm>
          </p:grpSpPr>
          <p:sp>
            <p:nvSpPr>
              <p:cNvPr id="442"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209"/>
            <p:cNvGrpSpPr>
              <a:grpSpLocks/>
            </p:cNvGrpSpPr>
            <p:nvPr/>
          </p:nvGrpSpPr>
          <p:grpSpPr bwMode="auto">
            <a:xfrm>
              <a:off x="1891" y="1089"/>
              <a:ext cx="2007" cy="418"/>
              <a:chOff x="1891" y="1089"/>
              <a:chExt cx="2007" cy="418"/>
            </a:xfrm>
          </p:grpSpPr>
          <p:sp>
            <p:nvSpPr>
              <p:cNvPr id="242"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2" name="Picture 64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812068" y="3197365"/>
            <a:ext cx="1578238" cy="631296"/>
          </a:xfrm>
          <a:prstGeom prst="rect">
            <a:avLst/>
          </a:prstGeom>
        </p:spPr>
      </p:pic>
      <p:sp>
        <p:nvSpPr>
          <p:cNvPr id="3" name="TextBox 2"/>
          <p:cNvSpPr txBox="1"/>
          <p:nvPr/>
        </p:nvSpPr>
        <p:spPr>
          <a:xfrm>
            <a:off x="381000" y="3187798"/>
            <a:ext cx="8077200" cy="646331"/>
          </a:xfrm>
          <a:prstGeom prst="rect">
            <a:avLst/>
          </a:prstGeom>
          <a:noFill/>
        </p:spPr>
        <p:txBody>
          <a:bodyPr wrap="square" rtlCol="0">
            <a:spAutoFit/>
          </a:bodyPr>
          <a:lstStyle/>
          <a:p>
            <a:pPr marL="457200" indent="-457200">
              <a:buFont typeface="Arial" panose="020B0604020202020204" pitchFamily="34" charset="0"/>
              <a:buChar char="•"/>
            </a:pPr>
            <a:r>
              <a:rPr lang="en-US" altLang="en-US" sz="3600" b="1" dirty="0">
                <a:latin typeface="Arial" charset="0"/>
              </a:rPr>
              <a:t>Profile</a:t>
            </a:r>
          </a:p>
        </p:txBody>
      </p:sp>
      <p:sp>
        <p:nvSpPr>
          <p:cNvPr id="4" name="TextBox 3"/>
          <p:cNvSpPr txBox="1"/>
          <p:nvPr/>
        </p:nvSpPr>
        <p:spPr>
          <a:xfrm>
            <a:off x="381000" y="4626404"/>
            <a:ext cx="8166100" cy="1323439"/>
          </a:xfrm>
          <a:prstGeom prst="rect">
            <a:avLst/>
          </a:prstGeom>
          <a:noFill/>
        </p:spPr>
        <p:txBody>
          <a:bodyPr wrap="square" rtlCol="0">
            <a:spAutoFit/>
          </a:bodyPr>
          <a:lstStyle/>
          <a:p>
            <a:pPr marL="457200" indent="-457200">
              <a:buFont typeface="Arial" panose="020B0604020202020204" pitchFamily="34" charset="0"/>
              <a:buChar char="•"/>
            </a:pPr>
            <a:r>
              <a:rPr lang="en-US" altLang="en-US" sz="3600" b="1" dirty="0">
                <a:latin typeface="Arial" charset="0"/>
              </a:rPr>
              <a:t>(Cross) Section</a:t>
            </a:r>
          </a:p>
          <a:p>
            <a:pPr marL="457200"/>
            <a:r>
              <a:rPr lang="en-US" altLang="en-US" sz="2400" dirty="0"/>
              <a:t>(and Typical Sections)</a:t>
            </a:r>
          </a:p>
          <a:p>
            <a:pPr marL="571500" indent="-571500">
              <a:buFont typeface="Arial" panose="020B0604020202020204" pitchFamily="34" charset="0"/>
              <a:buChar char="•"/>
            </a:pPr>
            <a:endParaRPr lang="en-US" sz="2000" dirty="0"/>
          </a:p>
        </p:txBody>
      </p:sp>
      <p:cxnSp>
        <p:nvCxnSpPr>
          <p:cNvPr id="643" name="Straight Connector 642"/>
          <p:cNvCxnSpPr/>
          <p:nvPr/>
        </p:nvCxnSpPr>
        <p:spPr>
          <a:xfrm flipV="1">
            <a:off x="3547146" y="2514600"/>
            <a:ext cx="5215854" cy="13671"/>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3448844" y="6248400"/>
            <a:ext cx="4628356" cy="0"/>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flipV="1">
            <a:off x="3295650" y="749713"/>
            <a:ext cx="0" cy="2331276"/>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flipH="1">
            <a:off x="8077201" y="5966651"/>
            <a:ext cx="533399" cy="28174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2895600" y="5966651"/>
            <a:ext cx="553244" cy="28174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sp useBgFill="1">
        <p:nvSpPr>
          <p:cNvPr id="664" name="TextBox 663"/>
          <p:cNvSpPr txBox="1"/>
          <p:nvPr/>
        </p:nvSpPr>
        <p:spPr>
          <a:xfrm rot="5400000">
            <a:off x="3105150" y="1146362"/>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sp useBgFill="1">
        <p:nvSpPr>
          <p:cNvPr id="665" name="TextBox 664"/>
          <p:cNvSpPr txBox="1"/>
          <p:nvPr/>
        </p:nvSpPr>
        <p:spPr>
          <a:xfrm rot="5400000">
            <a:off x="3106563" y="2520434"/>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sp useBgFill="1">
        <p:nvSpPr>
          <p:cNvPr id="666" name="TextBox 665"/>
          <p:cNvSpPr txBox="1"/>
          <p:nvPr/>
        </p:nvSpPr>
        <p:spPr>
          <a:xfrm>
            <a:off x="7693059" y="2435938"/>
            <a:ext cx="381000" cy="184666"/>
          </a:xfrm>
          <a:prstGeom prst="rect">
            <a:avLst/>
          </a:prstGeom>
        </p:spPr>
        <p:txBody>
          <a:bodyPr wrap="square" lIns="0" tIns="0" rIns="0" bIns="0" rtlCol="0">
            <a:spAutoFit/>
          </a:bodyPr>
          <a:lstStyle/>
          <a:p>
            <a:pPr algn="ctr"/>
            <a:r>
              <a:rPr lang="en-US" sz="1200" dirty="0">
                <a:solidFill>
                  <a:srgbClr val="FF33CC"/>
                </a:solidFill>
              </a:rPr>
              <a:t>F01</a:t>
            </a:r>
          </a:p>
        </p:txBody>
      </p:sp>
      <p:sp useBgFill="1">
        <p:nvSpPr>
          <p:cNvPr id="667" name="TextBox 666"/>
          <p:cNvSpPr txBox="1"/>
          <p:nvPr/>
        </p:nvSpPr>
        <p:spPr>
          <a:xfrm>
            <a:off x="5416658" y="2425547"/>
            <a:ext cx="381000" cy="184666"/>
          </a:xfrm>
          <a:prstGeom prst="rect">
            <a:avLst/>
          </a:prstGeom>
        </p:spPr>
        <p:txBody>
          <a:bodyPr wrap="square" lIns="0" tIns="0" rIns="0" bIns="0" rtlCol="0">
            <a:spAutoFit/>
          </a:bodyPr>
          <a:lstStyle/>
          <a:p>
            <a:pPr algn="ctr"/>
            <a:r>
              <a:rPr lang="en-US" sz="1200" dirty="0">
                <a:solidFill>
                  <a:srgbClr val="FF33CC"/>
                </a:solidFill>
              </a:rPr>
              <a:t>F01</a:t>
            </a:r>
          </a:p>
        </p:txBody>
      </p:sp>
      <p:sp useBgFill="1">
        <p:nvSpPr>
          <p:cNvPr id="668" name="TextBox 667"/>
          <p:cNvSpPr txBox="1"/>
          <p:nvPr/>
        </p:nvSpPr>
        <p:spPr>
          <a:xfrm>
            <a:off x="3676795" y="2422267"/>
            <a:ext cx="381000" cy="184666"/>
          </a:xfrm>
          <a:prstGeom prst="rect">
            <a:avLst/>
          </a:prstGeom>
        </p:spPr>
        <p:txBody>
          <a:bodyPr wrap="square" lIns="0" tIns="0" rIns="0" bIns="0" rtlCol="0">
            <a:spAutoFit/>
          </a:bodyPr>
          <a:lstStyle/>
          <a:p>
            <a:pPr algn="ctr"/>
            <a:r>
              <a:rPr lang="en-US" sz="1200" dirty="0">
                <a:solidFill>
                  <a:srgbClr val="FF33CC"/>
                </a:solidFill>
              </a:rPr>
              <a:t>F01</a:t>
            </a:r>
          </a:p>
        </p:txBody>
      </p:sp>
      <p:sp useBgFill="1">
        <p:nvSpPr>
          <p:cNvPr id="669" name="TextBox 668"/>
          <p:cNvSpPr txBox="1"/>
          <p:nvPr/>
        </p:nvSpPr>
        <p:spPr>
          <a:xfrm>
            <a:off x="3486295" y="6156067"/>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sp useBgFill="1">
        <p:nvSpPr>
          <p:cNvPr id="671" name="TextBox 670"/>
          <p:cNvSpPr txBox="1"/>
          <p:nvPr/>
        </p:nvSpPr>
        <p:spPr>
          <a:xfrm>
            <a:off x="7586713" y="6156067"/>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sp useBgFill="1">
        <p:nvSpPr>
          <p:cNvPr id="672" name="TextBox 671"/>
          <p:cNvSpPr txBox="1"/>
          <p:nvPr/>
        </p:nvSpPr>
        <p:spPr>
          <a:xfrm>
            <a:off x="5550451" y="6142212"/>
            <a:ext cx="381000" cy="184666"/>
          </a:xfrm>
          <a:prstGeom prst="rect">
            <a:avLst/>
          </a:prstGeom>
        </p:spPr>
        <p:txBody>
          <a:bodyPr wrap="square" lIns="0" tIns="0" rIns="0" bIns="0" rtlCol="0">
            <a:spAutoFit/>
          </a:bodyPr>
          <a:lstStyle/>
          <a:p>
            <a:pPr algn="ctr"/>
            <a:r>
              <a:rPr lang="en-US" sz="1200" dirty="0">
                <a:solidFill>
                  <a:srgbClr val="FF33CC"/>
                </a:solidFill>
              </a:rPr>
              <a:t>F02</a:t>
            </a:r>
          </a:p>
        </p:txBody>
      </p:sp>
      <p:cxnSp>
        <p:nvCxnSpPr>
          <p:cNvPr id="673" name="Straight Connector 672"/>
          <p:cNvCxnSpPr/>
          <p:nvPr/>
        </p:nvCxnSpPr>
        <p:spPr>
          <a:xfrm>
            <a:off x="3543300" y="2528271"/>
            <a:ext cx="0" cy="44352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2895601" y="2971800"/>
            <a:ext cx="651546" cy="0"/>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0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1000" fill="hold"/>
                                        <p:tgtEl>
                                          <p:spTgt spid="8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anim calcmode="lin" valueType="num">
                                      <p:cBhvr>
                                        <p:cTn id="40" dur="1000" fill="hold"/>
                                        <p:tgtEl>
                                          <p:spTgt spid="82"/>
                                        </p:tgtEl>
                                        <p:attrNameLst>
                                          <p:attrName>ppt_x</p:attrName>
                                        </p:attrNameLst>
                                      </p:cBhvr>
                                      <p:tavLst>
                                        <p:tav tm="0">
                                          <p:val>
                                            <p:strVal val="#ppt_x"/>
                                          </p:val>
                                        </p:tav>
                                        <p:tav tm="100000">
                                          <p:val>
                                            <p:strVal val="#ppt_x"/>
                                          </p:val>
                                        </p:tav>
                                      </p:tavLst>
                                    </p:anim>
                                    <p:anim calcmode="lin" valueType="num">
                                      <p:cBhvr>
                                        <p:cTn id="41" dur="1000" fill="hold"/>
                                        <p:tgtEl>
                                          <p:spTgt spid="8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42"/>
                                        </p:tgtEl>
                                        <p:attrNameLst>
                                          <p:attrName>style.visibility</p:attrName>
                                        </p:attrNameLst>
                                      </p:cBhvr>
                                      <p:to>
                                        <p:strVal val="visible"/>
                                      </p:to>
                                    </p:set>
                                    <p:animEffect transition="in" filter="fade">
                                      <p:cBhvr>
                                        <p:cTn id="49" dur="1000"/>
                                        <p:tgtEl>
                                          <p:spTgt spid="642"/>
                                        </p:tgtEl>
                                      </p:cBhvr>
                                    </p:animEffect>
                                    <p:anim calcmode="lin" valueType="num">
                                      <p:cBhvr>
                                        <p:cTn id="50" dur="1000" fill="hold"/>
                                        <p:tgtEl>
                                          <p:spTgt spid="642"/>
                                        </p:tgtEl>
                                        <p:attrNameLst>
                                          <p:attrName>ppt_x</p:attrName>
                                        </p:attrNameLst>
                                      </p:cBhvr>
                                      <p:tavLst>
                                        <p:tav tm="0">
                                          <p:val>
                                            <p:strVal val="#ppt_x"/>
                                          </p:val>
                                        </p:tav>
                                        <p:tav tm="100000">
                                          <p:val>
                                            <p:strVal val="#ppt_x"/>
                                          </p:val>
                                        </p:tav>
                                      </p:tavLst>
                                    </p:anim>
                                    <p:anim calcmode="lin" valueType="num">
                                      <p:cBhvr>
                                        <p:cTn id="51" dur="1000" fill="hold"/>
                                        <p:tgtEl>
                                          <p:spTgt spid="64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1000"/>
                                        <p:tgtEl>
                                          <p:spTgt spid="80"/>
                                        </p:tgtEl>
                                      </p:cBhvr>
                                    </p:animEffect>
                                    <p:anim calcmode="lin" valueType="num">
                                      <p:cBhvr>
                                        <p:cTn id="67" dur="1000" fill="hold"/>
                                        <p:tgtEl>
                                          <p:spTgt spid="80"/>
                                        </p:tgtEl>
                                        <p:attrNameLst>
                                          <p:attrName>ppt_x</p:attrName>
                                        </p:attrNameLst>
                                      </p:cBhvr>
                                      <p:tavLst>
                                        <p:tav tm="0">
                                          <p:val>
                                            <p:strVal val="#ppt_x"/>
                                          </p:val>
                                        </p:tav>
                                        <p:tav tm="100000">
                                          <p:val>
                                            <p:strVal val="#ppt_x"/>
                                          </p:val>
                                        </p:tav>
                                      </p:tavLst>
                                    </p:anim>
                                    <p:anim calcmode="lin" valueType="num">
                                      <p:cBhvr>
                                        <p:cTn id="68" dur="1000" fill="hold"/>
                                        <p:tgtEl>
                                          <p:spTgt spid="8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47"/>
                                        </p:tgtEl>
                                        <p:attrNameLst>
                                          <p:attrName>style.visibility</p:attrName>
                                        </p:attrNameLst>
                                      </p:cBhvr>
                                      <p:to>
                                        <p:strVal val="visible"/>
                                      </p:to>
                                    </p:set>
                                    <p:animEffect transition="in" filter="fade">
                                      <p:cBhvr>
                                        <p:cTn id="78" dur="500"/>
                                        <p:tgtEl>
                                          <p:spTgt spid="64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4"/>
                                        </p:tgtEl>
                                        <p:attrNameLst>
                                          <p:attrName>style.visibility</p:attrName>
                                        </p:attrNameLst>
                                      </p:cBhvr>
                                      <p:to>
                                        <p:strVal val="visible"/>
                                      </p:to>
                                    </p:set>
                                    <p:animEffect transition="in" filter="fade">
                                      <p:cBhvr>
                                        <p:cTn id="81" dur="500"/>
                                        <p:tgtEl>
                                          <p:spTgt spid="6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5"/>
                                        </p:tgtEl>
                                        <p:attrNameLst>
                                          <p:attrName>style.visibility</p:attrName>
                                        </p:attrNameLst>
                                      </p:cBhvr>
                                      <p:to>
                                        <p:strVal val="visible"/>
                                      </p:to>
                                    </p:set>
                                    <p:animEffect transition="in" filter="fade">
                                      <p:cBhvr>
                                        <p:cTn id="84" dur="500"/>
                                        <p:tgtEl>
                                          <p:spTgt spid="6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8"/>
                                        </p:tgtEl>
                                        <p:attrNameLst>
                                          <p:attrName>style.visibility</p:attrName>
                                        </p:attrNameLst>
                                      </p:cBhvr>
                                      <p:to>
                                        <p:strVal val="visible"/>
                                      </p:to>
                                    </p:set>
                                    <p:animEffect transition="in" filter="fade">
                                      <p:cBhvr>
                                        <p:cTn id="87" dur="500"/>
                                        <p:tgtEl>
                                          <p:spTgt spid="6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67"/>
                                        </p:tgtEl>
                                        <p:attrNameLst>
                                          <p:attrName>style.visibility</p:attrName>
                                        </p:attrNameLst>
                                      </p:cBhvr>
                                      <p:to>
                                        <p:strVal val="visible"/>
                                      </p:to>
                                    </p:set>
                                    <p:animEffect transition="in" filter="fade">
                                      <p:cBhvr>
                                        <p:cTn id="90" dur="500"/>
                                        <p:tgtEl>
                                          <p:spTgt spid="6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6"/>
                                        </p:tgtEl>
                                        <p:attrNameLst>
                                          <p:attrName>style.visibility</p:attrName>
                                        </p:attrNameLst>
                                      </p:cBhvr>
                                      <p:to>
                                        <p:strVal val="visible"/>
                                      </p:to>
                                    </p:set>
                                    <p:animEffect transition="in" filter="fade">
                                      <p:cBhvr>
                                        <p:cTn id="93" dur="500"/>
                                        <p:tgtEl>
                                          <p:spTgt spid="666"/>
                                        </p:tgtEl>
                                      </p:cBhvr>
                                    </p:animEffect>
                                  </p:childTnLst>
                                </p:cTn>
                              </p:par>
                              <p:par>
                                <p:cTn id="94" presetID="10" presetClass="entr" presetSubtype="0" fill="hold" nodeType="withEffect">
                                  <p:stCondLst>
                                    <p:cond delay="0"/>
                                  </p:stCondLst>
                                  <p:childTnLst>
                                    <p:set>
                                      <p:cBhvr>
                                        <p:cTn id="95" dur="1" fill="hold">
                                          <p:stCondLst>
                                            <p:cond delay="0"/>
                                          </p:stCondLst>
                                        </p:cTn>
                                        <p:tgtEl>
                                          <p:spTgt spid="643"/>
                                        </p:tgtEl>
                                        <p:attrNameLst>
                                          <p:attrName>style.visibility</p:attrName>
                                        </p:attrNameLst>
                                      </p:cBhvr>
                                      <p:to>
                                        <p:strVal val="visible"/>
                                      </p:to>
                                    </p:set>
                                    <p:animEffect transition="in" filter="fade">
                                      <p:cBhvr>
                                        <p:cTn id="96" dur="500"/>
                                        <p:tgtEl>
                                          <p:spTgt spid="64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52"/>
                                        </p:tgtEl>
                                        <p:attrNameLst>
                                          <p:attrName>style.visibility</p:attrName>
                                        </p:attrNameLst>
                                      </p:cBhvr>
                                      <p:to>
                                        <p:strVal val="visible"/>
                                      </p:to>
                                    </p:set>
                                    <p:animEffect transition="in" filter="fade">
                                      <p:cBhvr>
                                        <p:cTn id="101" dur="500"/>
                                        <p:tgtEl>
                                          <p:spTgt spid="6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69"/>
                                        </p:tgtEl>
                                        <p:attrNameLst>
                                          <p:attrName>style.visibility</p:attrName>
                                        </p:attrNameLst>
                                      </p:cBhvr>
                                      <p:to>
                                        <p:strVal val="visible"/>
                                      </p:to>
                                    </p:set>
                                    <p:animEffect transition="in" filter="fade">
                                      <p:cBhvr>
                                        <p:cTn id="104" dur="500"/>
                                        <p:tgtEl>
                                          <p:spTgt spid="669"/>
                                        </p:tgtEl>
                                      </p:cBhvr>
                                    </p:animEffect>
                                  </p:childTnLst>
                                </p:cTn>
                              </p:par>
                              <p:par>
                                <p:cTn id="105" presetID="10" presetClass="entr" presetSubtype="0" fill="hold" nodeType="withEffect">
                                  <p:stCondLst>
                                    <p:cond delay="0"/>
                                  </p:stCondLst>
                                  <p:childTnLst>
                                    <p:set>
                                      <p:cBhvr>
                                        <p:cTn id="106" dur="1" fill="hold">
                                          <p:stCondLst>
                                            <p:cond delay="0"/>
                                          </p:stCondLst>
                                        </p:cTn>
                                        <p:tgtEl>
                                          <p:spTgt spid="646"/>
                                        </p:tgtEl>
                                        <p:attrNameLst>
                                          <p:attrName>style.visibility</p:attrName>
                                        </p:attrNameLst>
                                      </p:cBhvr>
                                      <p:to>
                                        <p:strVal val="visible"/>
                                      </p:to>
                                    </p:set>
                                    <p:animEffect transition="in" filter="fade">
                                      <p:cBhvr>
                                        <p:cTn id="107" dur="500"/>
                                        <p:tgtEl>
                                          <p:spTgt spid="64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72"/>
                                        </p:tgtEl>
                                        <p:attrNameLst>
                                          <p:attrName>style.visibility</p:attrName>
                                        </p:attrNameLst>
                                      </p:cBhvr>
                                      <p:to>
                                        <p:strVal val="visible"/>
                                      </p:to>
                                    </p:set>
                                    <p:animEffect transition="in" filter="fade">
                                      <p:cBhvr>
                                        <p:cTn id="110" dur="500"/>
                                        <p:tgtEl>
                                          <p:spTgt spid="67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71"/>
                                        </p:tgtEl>
                                        <p:attrNameLst>
                                          <p:attrName>style.visibility</p:attrName>
                                        </p:attrNameLst>
                                      </p:cBhvr>
                                      <p:to>
                                        <p:strVal val="visible"/>
                                      </p:to>
                                    </p:set>
                                    <p:animEffect transition="in" filter="fade">
                                      <p:cBhvr>
                                        <p:cTn id="113" dur="500"/>
                                        <p:tgtEl>
                                          <p:spTgt spid="671"/>
                                        </p:tgtEl>
                                      </p:cBhvr>
                                    </p:animEffect>
                                  </p:childTnLst>
                                </p:cTn>
                              </p:par>
                              <p:par>
                                <p:cTn id="114" presetID="10" presetClass="entr" presetSubtype="0" fill="hold" nodeType="withEffect">
                                  <p:stCondLst>
                                    <p:cond delay="0"/>
                                  </p:stCondLst>
                                  <p:childTnLst>
                                    <p:set>
                                      <p:cBhvr>
                                        <p:cTn id="115" dur="1" fill="hold">
                                          <p:stCondLst>
                                            <p:cond delay="0"/>
                                          </p:stCondLst>
                                        </p:cTn>
                                        <p:tgtEl>
                                          <p:spTgt spid="651"/>
                                        </p:tgtEl>
                                        <p:attrNameLst>
                                          <p:attrName>style.visibility</p:attrName>
                                        </p:attrNameLst>
                                      </p:cBhvr>
                                      <p:to>
                                        <p:strVal val="visible"/>
                                      </p:to>
                                    </p:set>
                                    <p:animEffect transition="in" filter="fade">
                                      <p:cBhvr>
                                        <p:cTn id="116" dur="500"/>
                                        <p:tgtEl>
                                          <p:spTgt spid="651"/>
                                        </p:tgtEl>
                                      </p:cBhvr>
                                    </p:animEffect>
                                  </p:childTnLst>
                                </p:cTn>
                              </p:par>
                              <p:par>
                                <p:cTn id="117" presetID="10" presetClass="entr" presetSubtype="0" fill="hold" nodeType="withEffect">
                                  <p:stCondLst>
                                    <p:cond delay="0"/>
                                  </p:stCondLst>
                                  <p:childTnLst>
                                    <p:set>
                                      <p:cBhvr>
                                        <p:cTn id="118" dur="1" fill="hold">
                                          <p:stCondLst>
                                            <p:cond delay="0"/>
                                          </p:stCondLst>
                                        </p:cTn>
                                        <p:tgtEl>
                                          <p:spTgt spid="673"/>
                                        </p:tgtEl>
                                        <p:attrNameLst>
                                          <p:attrName>style.visibility</p:attrName>
                                        </p:attrNameLst>
                                      </p:cBhvr>
                                      <p:to>
                                        <p:strVal val="visible"/>
                                      </p:to>
                                    </p:set>
                                    <p:animEffect transition="in" filter="fade">
                                      <p:cBhvr>
                                        <p:cTn id="119" dur="500"/>
                                        <p:tgtEl>
                                          <p:spTgt spid="673"/>
                                        </p:tgtEl>
                                      </p:cBhvr>
                                    </p:animEffect>
                                  </p:childTnLst>
                                </p:cTn>
                              </p:par>
                              <p:par>
                                <p:cTn id="120" presetID="10" presetClass="entr" presetSubtype="0" fill="hold" nodeType="withEffect">
                                  <p:stCondLst>
                                    <p:cond delay="0"/>
                                  </p:stCondLst>
                                  <p:childTnLst>
                                    <p:set>
                                      <p:cBhvr>
                                        <p:cTn id="121" dur="1" fill="hold">
                                          <p:stCondLst>
                                            <p:cond delay="0"/>
                                          </p:stCondLst>
                                        </p:cTn>
                                        <p:tgtEl>
                                          <p:spTgt spid="674"/>
                                        </p:tgtEl>
                                        <p:attrNameLst>
                                          <p:attrName>style.visibility</p:attrName>
                                        </p:attrNameLst>
                                      </p:cBhvr>
                                      <p:to>
                                        <p:strVal val="visible"/>
                                      </p:to>
                                    </p:set>
                                    <p:animEffect transition="in" filter="fade">
                                      <p:cBhvr>
                                        <p:cTn id="122" dur="5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1" grpId="0" animBg="1"/>
      <p:bldP spid="82" grpId="0" animBg="1"/>
      <p:bldP spid="83" grpId="0" animBg="1"/>
      <p:bldP spid="84" grpId="0" animBg="1"/>
      <p:bldP spid="3" grpId="0"/>
      <p:bldP spid="4" grpId="0"/>
      <p:bldP spid="664" grpId="0" animBg="1"/>
      <p:bldP spid="665" grpId="0" animBg="1"/>
      <p:bldP spid="666" grpId="0" animBg="1"/>
      <p:bldP spid="667" grpId="0" animBg="1"/>
      <p:bldP spid="668" grpId="0" animBg="1"/>
      <p:bldP spid="669" grpId="0" animBg="1"/>
      <p:bldP spid="671" grpId="0" animBg="1"/>
      <p:bldP spid="6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Plan View</a:t>
            </a:r>
            <a:endParaRPr lang="en-US" sz="4000" dirty="0">
              <a:solidFill>
                <a:schemeClr val="bg1"/>
              </a:solidFill>
            </a:endParaRPr>
          </a:p>
        </p:txBody>
      </p:sp>
      <p:grpSp>
        <p:nvGrpSpPr>
          <p:cNvPr id="643" name="Group 213"/>
          <p:cNvGrpSpPr>
            <a:grpSpLocks/>
          </p:cNvGrpSpPr>
          <p:nvPr/>
        </p:nvGrpSpPr>
        <p:grpSpPr bwMode="auto">
          <a:xfrm>
            <a:off x="3162300" y="2373312"/>
            <a:ext cx="5384800" cy="1400175"/>
            <a:chOff x="1992" y="782"/>
            <a:chExt cx="3392" cy="882"/>
          </a:xfrm>
        </p:grpSpPr>
        <p:grpSp>
          <p:nvGrpSpPr>
            <p:cNvPr id="644" name="Group 193"/>
            <p:cNvGrpSpPr>
              <a:grpSpLocks/>
            </p:cNvGrpSpPr>
            <p:nvPr/>
          </p:nvGrpSpPr>
          <p:grpSpPr bwMode="auto">
            <a:xfrm>
              <a:off x="2597" y="920"/>
              <a:ext cx="2343" cy="606"/>
              <a:chOff x="2325" y="1112"/>
              <a:chExt cx="2343" cy="606"/>
            </a:xfrm>
          </p:grpSpPr>
          <p:sp>
            <p:nvSpPr>
              <p:cNvPr id="651"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52"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7"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8"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9" name="Group 168"/>
              <p:cNvGrpSpPr>
                <a:grpSpLocks/>
              </p:cNvGrpSpPr>
              <p:nvPr/>
            </p:nvGrpSpPr>
            <p:grpSpPr bwMode="auto">
              <a:xfrm>
                <a:off x="4364" y="1274"/>
                <a:ext cx="30" cy="93"/>
                <a:chOff x="4364" y="858"/>
                <a:chExt cx="30" cy="93"/>
              </a:xfrm>
            </p:grpSpPr>
            <p:sp>
              <p:nvSpPr>
                <p:cNvPr id="685"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0"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71" name="Group 169"/>
              <p:cNvGrpSpPr>
                <a:grpSpLocks/>
              </p:cNvGrpSpPr>
              <p:nvPr/>
            </p:nvGrpSpPr>
            <p:grpSpPr bwMode="auto">
              <a:xfrm>
                <a:off x="4364" y="1466"/>
                <a:ext cx="30" cy="93"/>
                <a:chOff x="4364" y="858"/>
                <a:chExt cx="30" cy="93"/>
              </a:xfrm>
            </p:grpSpPr>
            <p:sp>
              <p:nvSpPr>
                <p:cNvPr id="682"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2"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8" name="Line 218"/>
          <p:cNvSpPr>
            <a:spLocks noChangeShapeType="1"/>
          </p:cNvSpPr>
          <p:nvPr/>
        </p:nvSpPr>
        <p:spPr bwMode="auto">
          <a:xfrm flipV="1">
            <a:off x="8201025" y="3608387"/>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Oval 219"/>
          <p:cNvSpPr>
            <a:spLocks noChangeArrowheads="1"/>
          </p:cNvSpPr>
          <p:nvPr/>
        </p:nvSpPr>
        <p:spPr bwMode="auto">
          <a:xfrm>
            <a:off x="8207375" y="3698875"/>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90" name="Text Box 222"/>
          <p:cNvSpPr txBox="1">
            <a:spLocks noChangeArrowheads="1"/>
          </p:cNvSpPr>
          <p:nvPr/>
        </p:nvSpPr>
        <p:spPr bwMode="auto">
          <a:xfrm>
            <a:off x="1058863" y="3278187"/>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(D, E, &amp; K sheets)</a:t>
            </a:r>
          </a:p>
        </p:txBody>
      </p:sp>
      <p:sp>
        <p:nvSpPr>
          <p:cNvPr id="691" name="Rectangle 4"/>
          <p:cNvSpPr txBox="1">
            <a:spLocks noChangeArrowheads="1"/>
          </p:cNvSpPr>
          <p:nvPr/>
        </p:nvSpPr>
        <p:spPr>
          <a:xfrm>
            <a:off x="685800" y="2681288"/>
            <a:ext cx="7772400" cy="6381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a:latin typeface="Arial" charset="0"/>
              </a:rPr>
              <a:t>Plan</a:t>
            </a:r>
          </a:p>
        </p:txBody>
      </p:sp>
    </p:spTree>
    <p:extLst>
      <p:ext uri="{BB962C8B-B14F-4D97-AF65-F5344CB8AC3E}">
        <p14:creationId xmlns:p14="http://schemas.microsoft.com/office/powerpoint/2010/main" val="142011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D.1</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85" name="TextBox 84"/>
          <p:cNvSpPr txBox="1"/>
          <p:nvPr/>
        </p:nvSpPr>
        <p:spPr>
          <a:xfrm>
            <a:off x="149135" y="176146"/>
            <a:ext cx="16796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Plan Sheet Legend</a:t>
            </a:r>
          </a:p>
        </p:txBody>
      </p:sp>
      <p:pic>
        <p:nvPicPr>
          <p:cNvPr id="2150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95300" y="816531"/>
            <a:ext cx="8153400" cy="544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47007" y="4572000"/>
            <a:ext cx="422065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t>NOTE:</a:t>
            </a:r>
          </a:p>
          <a:p>
            <a:pPr marL="285750" indent="-285750">
              <a:buFont typeface="Arial" panose="020B0604020202020204" pitchFamily="34" charset="0"/>
              <a:buChar char="•"/>
            </a:pPr>
            <a:r>
              <a:rPr lang="en-US" dirty="0"/>
              <a:t>Most existing utility features are in </a:t>
            </a:r>
            <a:r>
              <a:rPr lang="en-US" dirty="0">
                <a:solidFill>
                  <a:srgbClr val="FF33CC"/>
                </a:solidFill>
              </a:rPr>
              <a:t>pink</a:t>
            </a:r>
          </a:p>
          <a:p>
            <a:pPr marL="285750" indent="-285750">
              <a:buFont typeface="Arial" panose="020B0604020202020204" pitchFamily="34" charset="0"/>
              <a:buChar char="•"/>
            </a:pPr>
            <a:r>
              <a:rPr lang="en-US" dirty="0"/>
              <a:t>Existing features </a:t>
            </a:r>
            <a:r>
              <a:rPr lang="en-US" sz="1400" dirty="0"/>
              <a:t>(picked up by survey)</a:t>
            </a:r>
            <a:r>
              <a:rPr lang="en-US" dirty="0"/>
              <a:t> are in </a:t>
            </a:r>
            <a:r>
              <a:rPr lang="en-US" dirty="0">
                <a:solidFill>
                  <a:srgbClr val="00FF00"/>
                </a:solidFill>
              </a:rPr>
              <a:t>green</a:t>
            </a:r>
          </a:p>
        </p:txBody>
      </p:sp>
      <p:cxnSp>
        <p:nvCxnSpPr>
          <p:cNvPr id="5" name="Straight Arrow Connector 4"/>
          <p:cNvCxnSpPr>
            <a:stCxn id="3" idx="0"/>
          </p:cNvCxnSpPr>
          <p:nvPr/>
        </p:nvCxnSpPr>
        <p:spPr>
          <a:xfrm flipH="1" flipV="1">
            <a:off x="4343400" y="2362200"/>
            <a:ext cx="113934" cy="22098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3" idx="0"/>
          </p:cNvCxnSpPr>
          <p:nvPr/>
        </p:nvCxnSpPr>
        <p:spPr>
          <a:xfrm flipH="1" flipV="1">
            <a:off x="3124200" y="2895600"/>
            <a:ext cx="1333134" cy="16764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3" idx="1"/>
          </p:cNvCxnSpPr>
          <p:nvPr/>
        </p:nvCxnSpPr>
        <p:spPr>
          <a:xfrm flipH="1" flipV="1">
            <a:off x="1828801" y="4876800"/>
            <a:ext cx="518206" cy="295365"/>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 idx="1"/>
          </p:cNvCxnSpPr>
          <p:nvPr/>
        </p:nvCxnSpPr>
        <p:spPr>
          <a:xfrm flipH="1" flipV="1">
            <a:off x="1981200" y="2895600"/>
            <a:ext cx="365807" cy="2276565"/>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64103" y="808283"/>
            <a:ext cx="1626664" cy="338554"/>
          </a:xfrm>
          <a:prstGeom prst="rect">
            <a:avLst/>
          </a:prstGeom>
          <a:solidFill>
            <a:schemeClr val="bg1"/>
          </a:solidFill>
        </p:spPr>
        <p:txBody>
          <a:bodyPr wrap="square" rtlCol="0">
            <a:spAutoFit/>
          </a:bodyPr>
          <a:lstStyle/>
          <a:p>
            <a:pPr algn="ctr"/>
            <a:r>
              <a:rPr lang="en-US" sz="1600" b="1" u="sng" dirty="0">
                <a:solidFill>
                  <a:schemeClr val="accent2">
                    <a:lumMod val="75000"/>
                  </a:schemeClr>
                </a:solidFill>
              </a:rPr>
              <a:t>Utility line types</a:t>
            </a:r>
            <a:endParaRPr lang="en-US" b="1" u="sng" dirty="0">
              <a:solidFill>
                <a:schemeClr val="accent2">
                  <a:lumMod val="75000"/>
                </a:schemeClr>
              </a:solidFill>
            </a:endParaRPr>
          </a:p>
        </p:txBody>
      </p:sp>
    </p:spTree>
    <p:extLst>
      <p:ext uri="{BB962C8B-B14F-4D97-AF65-F5344CB8AC3E}">
        <p14:creationId xmlns:p14="http://schemas.microsoft.com/office/powerpoint/2010/main" val="11129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1000"/>
                                        <p:tgtEl>
                                          <p:spTgt spid="88"/>
                                        </p:tgtEl>
                                      </p:cBhvr>
                                    </p:animEffect>
                                    <p:anim calcmode="lin" valueType="num">
                                      <p:cBhvr>
                                        <p:cTn id="42" dur="1000" fill="hold"/>
                                        <p:tgtEl>
                                          <p:spTgt spid="88"/>
                                        </p:tgtEl>
                                        <p:attrNameLst>
                                          <p:attrName>ppt_x</p:attrName>
                                        </p:attrNameLst>
                                      </p:cBhvr>
                                      <p:tavLst>
                                        <p:tav tm="0">
                                          <p:val>
                                            <p:strVal val="#ppt_x"/>
                                          </p:val>
                                        </p:tav>
                                        <p:tav tm="100000">
                                          <p:val>
                                            <p:strVal val="#ppt_x"/>
                                          </p:val>
                                        </p:tav>
                                      </p:tavLst>
                                    </p:anim>
                                    <p:anim calcmode="lin" valueType="num">
                                      <p:cBhvr>
                                        <p:cTn id="43" dur="1000" fill="hold"/>
                                        <p:tgtEl>
                                          <p:spTgt spid="8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1000"/>
                                        <p:tgtEl>
                                          <p:spTgt spid="87"/>
                                        </p:tgtEl>
                                      </p:cBhvr>
                                    </p:animEffect>
                                    <p:anim calcmode="lin" valueType="num">
                                      <p:cBhvr>
                                        <p:cTn id="47" dur="1000" fill="hold"/>
                                        <p:tgtEl>
                                          <p:spTgt spid="87"/>
                                        </p:tgtEl>
                                        <p:attrNameLst>
                                          <p:attrName>ppt_x</p:attrName>
                                        </p:attrNameLst>
                                      </p:cBhvr>
                                      <p:tavLst>
                                        <p:tav tm="0">
                                          <p:val>
                                            <p:strVal val="#ppt_x"/>
                                          </p:val>
                                        </p:tav>
                                        <p:tav tm="100000">
                                          <p:val>
                                            <p:strVal val="#ppt_x"/>
                                          </p:val>
                                        </p:tav>
                                      </p:tavLst>
                                    </p:anim>
                                    <p:anim calcmode="lin" valueType="num">
                                      <p:cBhvr>
                                        <p:cTn id="4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pic>
        <p:nvPicPr>
          <p:cNvPr id="717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88938" y="816531"/>
            <a:ext cx="8166124" cy="541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85" name="TextBox 84"/>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Plan Sheet</a:t>
            </a:r>
          </a:p>
        </p:txBody>
      </p:sp>
    </p:spTree>
    <p:extLst>
      <p:ext uri="{BB962C8B-B14F-4D97-AF65-F5344CB8AC3E}">
        <p14:creationId xmlns:p14="http://schemas.microsoft.com/office/powerpoint/2010/main" val="308157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135" y="1363454"/>
            <a:ext cx="8845731" cy="427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 name="Straight Arrow Connector 4"/>
          <p:cNvCxnSpPr>
            <a:stCxn id="3" idx="0"/>
          </p:cNvCxnSpPr>
          <p:nvPr/>
        </p:nvCxnSpPr>
        <p:spPr>
          <a:xfrm flipV="1">
            <a:off x="1217568" y="4158096"/>
            <a:ext cx="763633" cy="13283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4" idx="0"/>
          </p:cNvCxnSpPr>
          <p:nvPr/>
        </p:nvCxnSpPr>
        <p:spPr>
          <a:xfrm flipH="1" flipV="1">
            <a:off x="2886078" y="4115898"/>
            <a:ext cx="581022" cy="1370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2"/>
          </p:cNvCxnSpPr>
          <p:nvPr/>
        </p:nvCxnSpPr>
        <p:spPr>
          <a:xfrm>
            <a:off x="5942799" y="2102117"/>
            <a:ext cx="1478120" cy="10220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p:cNvCxnSpPr>
          <p:nvPr/>
        </p:nvCxnSpPr>
        <p:spPr>
          <a:xfrm>
            <a:off x="1255668" y="1609675"/>
            <a:ext cx="115932" cy="11357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cxnSp>
        <p:nvCxnSpPr>
          <p:cNvPr id="89" name="Straight Arrow Connector 88"/>
          <p:cNvCxnSpPr>
            <a:stCxn id="88" idx="0"/>
          </p:cNvCxnSpPr>
          <p:nvPr/>
        </p:nvCxnSpPr>
        <p:spPr>
          <a:xfrm flipH="1" flipV="1">
            <a:off x="3581404" y="4267201"/>
            <a:ext cx="2135200" cy="12097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0"/>
          </p:cNvCxnSpPr>
          <p:nvPr/>
        </p:nvCxnSpPr>
        <p:spPr>
          <a:xfrm flipH="1" flipV="1">
            <a:off x="6172200" y="4038600"/>
            <a:ext cx="1754263" cy="1447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3" idx="2"/>
          </p:cNvCxnSpPr>
          <p:nvPr/>
        </p:nvCxnSpPr>
        <p:spPr>
          <a:xfrm flipH="1">
            <a:off x="5123961" y="2102117"/>
            <a:ext cx="818838" cy="94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9135" y="5486400"/>
            <a:ext cx="2136865"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Construction Limits </a:t>
            </a:r>
            <a:r>
              <a:rPr lang="en-US" sz="1400" b="1" dirty="0"/>
              <a:t>(Need Line)</a:t>
            </a:r>
            <a:endParaRPr lang="en-US" b="1" dirty="0"/>
          </a:p>
          <a:p>
            <a:pPr algn="ctr"/>
            <a:r>
              <a:rPr lang="en-US" sz="1400" i="1" dirty="0"/>
              <a:t>(Black double skip-dash line)</a:t>
            </a:r>
            <a:endParaRPr lang="en-US" i="1" dirty="0"/>
          </a:p>
        </p:txBody>
      </p:sp>
      <p:sp>
        <p:nvSpPr>
          <p:cNvPr id="83" name="TextBox 82"/>
          <p:cNvSpPr txBox="1"/>
          <p:nvPr/>
        </p:nvSpPr>
        <p:spPr>
          <a:xfrm>
            <a:off x="149135" y="1117232"/>
            <a:ext cx="2213065"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Right-of-Way</a:t>
            </a:r>
          </a:p>
          <a:p>
            <a:pPr algn="ctr"/>
            <a:r>
              <a:rPr lang="en-US" sz="1400" i="1" dirty="0"/>
              <a:t>(Open triangles at corners)</a:t>
            </a:r>
            <a:endParaRPr lang="en-US" i="1" dirty="0"/>
          </a:p>
        </p:txBody>
      </p:sp>
      <p:sp>
        <p:nvSpPr>
          <p:cNvPr id="84" name="TextBox 83"/>
          <p:cNvSpPr txBox="1"/>
          <p:nvPr/>
        </p:nvSpPr>
        <p:spPr>
          <a:xfrm>
            <a:off x="2362200" y="5486400"/>
            <a:ext cx="22098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Right of Way</a:t>
            </a:r>
          </a:p>
          <a:p>
            <a:pPr algn="ctr"/>
            <a:r>
              <a:rPr lang="en-US" sz="1400" i="1" dirty="0"/>
              <a:t>(Black line with shaded</a:t>
            </a:r>
          </a:p>
          <a:p>
            <a:pPr algn="ctr"/>
            <a:r>
              <a:rPr lang="en-US" sz="1400" i="1" dirty="0"/>
              <a:t>triangles at corners)</a:t>
            </a:r>
          </a:p>
        </p:txBody>
      </p:sp>
      <p:sp>
        <p:nvSpPr>
          <p:cNvPr id="88" name="TextBox 87"/>
          <p:cNvSpPr txBox="1"/>
          <p:nvPr/>
        </p:nvSpPr>
        <p:spPr>
          <a:xfrm>
            <a:off x="4648200" y="5476999"/>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Permanent Easement</a:t>
            </a:r>
          </a:p>
          <a:p>
            <a:pPr algn="ctr"/>
            <a:r>
              <a:rPr lang="en-US" sz="1400" i="1" dirty="0"/>
              <a:t>(Black line with shaded hexagons at corners)</a:t>
            </a:r>
          </a:p>
        </p:txBody>
      </p:sp>
      <p:sp>
        <p:nvSpPr>
          <p:cNvPr id="100" name="TextBox 99"/>
          <p:cNvSpPr txBox="1"/>
          <p:nvPr/>
        </p:nvSpPr>
        <p:spPr>
          <a:xfrm>
            <a:off x="6858059" y="5486524"/>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Temporary Easement</a:t>
            </a:r>
          </a:p>
          <a:p>
            <a:pPr algn="ctr"/>
            <a:r>
              <a:rPr lang="en-US" sz="1400" i="1" dirty="0"/>
              <a:t>(Black dashed line with</a:t>
            </a:r>
          </a:p>
          <a:p>
            <a:pPr algn="ctr"/>
            <a:r>
              <a:rPr lang="en-US" sz="1400" i="1" dirty="0"/>
              <a:t>open hexagons at corners)</a:t>
            </a:r>
          </a:p>
        </p:txBody>
      </p:sp>
      <p:sp>
        <p:nvSpPr>
          <p:cNvPr id="103" name="TextBox 102"/>
          <p:cNvSpPr txBox="1"/>
          <p:nvPr/>
        </p:nvSpPr>
        <p:spPr>
          <a:xfrm>
            <a:off x="4836266" y="1117232"/>
            <a:ext cx="2213065" cy="984885"/>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and Proposed Right-of-Way</a:t>
            </a:r>
          </a:p>
          <a:p>
            <a:pPr algn="ctr"/>
            <a:r>
              <a:rPr lang="en-US" sz="1400" i="1" dirty="0"/>
              <a:t>(Shaded triangle with open triangle around it)</a:t>
            </a:r>
            <a:endParaRPr lang="en-US" i="1" dirty="0"/>
          </a:p>
        </p:txBody>
      </p:sp>
      <p:sp>
        <p:nvSpPr>
          <p:cNvPr id="9235" name="TextBox 9234"/>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115" name="TextBox 114"/>
          <p:cNvSpPr txBox="1"/>
          <p:nvPr/>
        </p:nvSpPr>
        <p:spPr>
          <a:xfrm>
            <a:off x="149134" y="176146"/>
            <a:ext cx="16796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ROW &amp; Need Lines</a:t>
            </a:r>
          </a:p>
        </p:txBody>
      </p:sp>
      <p:sp>
        <p:nvSpPr>
          <p:cNvPr id="90" name="TextBox 89"/>
          <p:cNvSpPr txBox="1"/>
          <p:nvPr/>
        </p:nvSpPr>
        <p:spPr>
          <a:xfrm>
            <a:off x="885116" y="724456"/>
            <a:ext cx="7373768" cy="369332"/>
          </a:xfrm>
          <a:prstGeom prst="rect">
            <a:avLst/>
          </a:prstGeom>
          <a:noFill/>
        </p:spPr>
        <p:txBody>
          <a:bodyPr wrap="square" rtlCol="0">
            <a:spAutoFit/>
          </a:bodyPr>
          <a:lstStyle/>
          <a:p>
            <a:pPr algn="ctr"/>
            <a:r>
              <a:rPr lang="en-US" b="1" i="1" dirty="0"/>
              <a:t>ROW and Easement information can also be found on the “H-sheets.”</a:t>
            </a:r>
          </a:p>
        </p:txBody>
      </p:sp>
    </p:spTree>
    <p:extLst>
      <p:ext uri="{BB962C8B-B14F-4D97-AF65-F5344CB8AC3E}">
        <p14:creationId xmlns:p14="http://schemas.microsoft.com/office/powerpoint/2010/main" val="27388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anim calcmode="lin" valueType="num">
                                      <p:cBhvr>
                                        <p:cTn id="25" dur="1000" fill="hold"/>
                                        <p:tgtEl>
                                          <p:spTgt spid="85"/>
                                        </p:tgtEl>
                                        <p:attrNameLst>
                                          <p:attrName>ppt_x</p:attrName>
                                        </p:attrNameLst>
                                      </p:cBhvr>
                                      <p:tavLst>
                                        <p:tav tm="0">
                                          <p:val>
                                            <p:strVal val="#ppt_x"/>
                                          </p:val>
                                        </p:tav>
                                        <p:tav tm="100000">
                                          <p:val>
                                            <p:strVal val="#ppt_x"/>
                                          </p:val>
                                        </p:tav>
                                      </p:tavLst>
                                    </p:anim>
                                    <p:anim calcmode="lin" valueType="num">
                                      <p:cBhvr>
                                        <p:cTn id="2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1000"/>
                                        <p:tgtEl>
                                          <p:spTgt spid="103"/>
                                        </p:tgtEl>
                                      </p:cBhvr>
                                    </p:animEffect>
                                    <p:anim calcmode="lin" valueType="num">
                                      <p:cBhvr>
                                        <p:cTn id="32" dur="1000" fill="hold"/>
                                        <p:tgtEl>
                                          <p:spTgt spid="103"/>
                                        </p:tgtEl>
                                        <p:attrNameLst>
                                          <p:attrName>ppt_x</p:attrName>
                                        </p:attrNameLst>
                                      </p:cBhvr>
                                      <p:tavLst>
                                        <p:tav tm="0">
                                          <p:val>
                                            <p:strVal val="#ppt_x"/>
                                          </p:val>
                                        </p:tav>
                                        <p:tav tm="100000">
                                          <p:val>
                                            <p:strVal val="#ppt_x"/>
                                          </p:val>
                                        </p:tav>
                                      </p:tavLst>
                                    </p:anim>
                                    <p:anim calcmode="lin" valueType="num">
                                      <p:cBhvr>
                                        <p:cTn id="33" dur="1000" fill="hold"/>
                                        <p:tgtEl>
                                          <p:spTgt spid="10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1000"/>
                                        <p:tgtEl>
                                          <p:spTgt spid="104"/>
                                        </p:tgtEl>
                                      </p:cBhvr>
                                    </p:animEffect>
                                    <p:anim calcmode="lin" valueType="num">
                                      <p:cBhvr>
                                        <p:cTn id="37" dur="1000" fill="hold"/>
                                        <p:tgtEl>
                                          <p:spTgt spid="104"/>
                                        </p:tgtEl>
                                        <p:attrNameLst>
                                          <p:attrName>ppt_x</p:attrName>
                                        </p:attrNameLst>
                                      </p:cBhvr>
                                      <p:tavLst>
                                        <p:tav tm="0">
                                          <p:val>
                                            <p:strVal val="#ppt_x"/>
                                          </p:val>
                                        </p:tav>
                                        <p:tav tm="100000">
                                          <p:val>
                                            <p:strVal val="#ppt_x"/>
                                          </p:val>
                                        </p:tav>
                                      </p:tavLst>
                                    </p:anim>
                                    <p:anim calcmode="lin" valueType="num">
                                      <p:cBhvr>
                                        <p:cTn id="38" dur="1000" fill="hold"/>
                                        <p:tgtEl>
                                          <p:spTgt spid="10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000"/>
                                        <p:tgtEl>
                                          <p:spTgt spid="89"/>
                                        </p:tgtEl>
                                      </p:cBhvr>
                                    </p:animEffect>
                                    <p:anim calcmode="lin" valueType="num">
                                      <p:cBhvr>
                                        <p:cTn id="49" dur="1000" fill="hold"/>
                                        <p:tgtEl>
                                          <p:spTgt spid="89"/>
                                        </p:tgtEl>
                                        <p:attrNameLst>
                                          <p:attrName>ppt_x</p:attrName>
                                        </p:attrNameLst>
                                      </p:cBhvr>
                                      <p:tavLst>
                                        <p:tav tm="0">
                                          <p:val>
                                            <p:strVal val="#ppt_x"/>
                                          </p:val>
                                        </p:tav>
                                        <p:tav tm="100000">
                                          <p:val>
                                            <p:strVal val="#ppt_x"/>
                                          </p:val>
                                        </p:tav>
                                      </p:tavLst>
                                    </p:anim>
                                    <p:anim calcmode="lin" valueType="num">
                                      <p:cBhvr>
                                        <p:cTn id="50" dur="1000" fill="hold"/>
                                        <p:tgtEl>
                                          <p:spTgt spid="8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anim calcmode="lin" valueType="num">
                                      <p:cBhvr>
                                        <p:cTn id="54" dur="1000" fill="hold"/>
                                        <p:tgtEl>
                                          <p:spTgt spid="88"/>
                                        </p:tgtEl>
                                        <p:attrNameLst>
                                          <p:attrName>ppt_x</p:attrName>
                                        </p:attrNameLst>
                                      </p:cBhvr>
                                      <p:tavLst>
                                        <p:tav tm="0">
                                          <p:val>
                                            <p:strVal val="#ppt_x"/>
                                          </p:val>
                                        </p:tav>
                                        <p:tav tm="100000">
                                          <p:val>
                                            <p:strVal val="#ppt_x"/>
                                          </p:val>
                                        </p:tav>
                                      </p:tavLst>
                                    </p:anim>
                                    <p:anim calcmode="lin" valueType="num">
                                      <p:cBhvr>
                                        <p:cTn id="5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1000"/>
                                        <p:tgtEl>
                                          <p:spTgt spid="100"/>
                                        </p:tgtEl>
                                      </p:cBhvr>
                                    </p:animEffect>
                                    <p:anim calcmode="lin" valueType="num">
                                      <p:cBhvr>
                                        <p:cTn id="61" dur="1000" fill="hold"/>
                                        <p:tgtEl>
                                          <p:spTgt spid="100"/>
                                        </p:tgtEl>
                                        <p:attrNameLst>
                                          <p:attrName>ppt_x</p:attrName>
                                        </p:attrNameLst>
                                      </p:cBhvr>
                                      <p:tavLst>
                                        <p:tav tm="0">
                                          <p:val>
                                            <p:strVal val="#ppt_x"/>
                                          </p:val>
                                        </p:tav>
                                        <p:tav tm="100000">
                                          <p:val>
                                            <p:strVal val="#ppt_x"/>
                                          </p:val>
                                        </p:tav>
                                      </p:tavLst>
                                    </p:anim>
                                    <p:anim calcmode="lin" valueType="num">
                                      <p:cBhvr>
                                        <p:cTn id="62" dur="1000" fill="hold"/>
                                        <p:tgtEl>
                                          <p:spTgt spid="10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1000"/>
                                        <p:tgtEl>
                                          <p:spTgt spid="101"/>
                                        </p:tgtEl>
                                      </p:cBhvr>
                                    </p:animEffect>
                                    <p:anim calcmode="lin" valueType="num">
                                      <p:cBhvr>
                                        <p:cTn id="66" dur="1000" fill="hold"/>
                                        <p:tgtEl>
                                          <p:spTgt spid="101"/>
                                        </p:tgtEl>
                                        <p:attrNameLst>
                                          <p:attrName>ppt_x</p:attrName>
                                        </p:attrNameLst>
                                      </p:cBhvr>
                                      <p:tavLst>
                                        <p:tav tm="0">
                                          <p:val>
                                            <p:strVal val="#ppt_x"/>
                                          </p:val>
                                        </p:tav>
                                        <p:tav tm="100000">
                                          <p:val>
                                            <p:strVal val="#ppt_x"/>
                                          </p:val>
                                        </p:tav>
                                      </p:tavLst>
                                    </p:anim>
                                    <p:anim calcmode="lin" valueType="num">
                                      <p:cBhvr>
                                        <p:cTn id="6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0"/>
                                        <p:tgtEl>
                                          <p:spTgt spid="90"/>
                                        </p:tgtEl>
                                      </p:cBhvr>
                                    </p:animEffect>
                                    <p:anim calcmode="lin" valueType="num">
                                      <p:cBhvr>
                                        <p:cTn id="85" dur="1000" fill="hold"/>
                                        <p:tgtEl>
                                          <p:spTgt spid="90"/>
                                        </p:tgtEl>
                                        <p:attrNameLst>
                                          <p:attrName>ppt_x</p:attrName>
                                        </p:attrNameLst>
                                      </p:cBhvr>
                                      <p:tavLst>
                                        <p:tav tm="0">
                                          <p:val>
                                            <p:strVal val="#ppt_x"/>
                                          </p:val>
                                        </p:tav>
                                        <p:tav tm="100000">
                                          <p:val>
                                            <p:strVal val="#ppt_x"/>
                                          </p:val>
                                        </p:tav>
                                      </p:tavLst>
                                    </p:anim>
                                    <p:anim calcmode="lin" valueType="num">
                                      <p:cBhvr>
                                        <p:cTn id="8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4" grpId="0" animBg="1"/>
      <p:bldP spid="88" grpId="0" animBg="1"/>
      <p:bldP spid="100" grpId="0" animBg="1"/>
      <p:bldP spid="103" grpId="0" animBg="1"/>
      <p:bldP spid="9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70921" y="991378"/>
            <a:ext cx="7402158" cy="506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a:t>Plan View </a:t>
            </a:r>
            <a:r>
              <a:rPr lang="en-US" sz="1800" u="sng" dirty="0"/>
              <a:t>(H-sheets)</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87" name="Straight Arrow Connector 86"/>
          <p:cNvCxnSpPr>
            <a:stCxn id="83" idx="2"/>
          </p:cNvCxnSpPr>
          <p:nvPr/>
        </p:nvCxnSpPr>
        <p:spPr>
          <a:xfrm flipH="1">
            <a:off x="2229076" y="1483821"/>
            <a:ext cx="372376" cy="10446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H.13</a:t>
            </a:r>
          </a:p>
        </p:txBody>
      </p:sp>
      <p:cxnSp>
        <p:nvCxnSpPr>
          <p:cNvPr id="89" name="Straight Arrow Connector 88"/>
          <p:cNvCxnSpPr>
            <a:stCxn id="88" idx="0"/>
          </p:cNvCxnSpPr>
          <p:nvPr/>
        </p:nvCxnSpPr>
        <p:spPr>
          <a:xfrm flipH="1" flipV="1">
            <a:off x="2819400" y="3657600"/>
            <a:ext cx="819376" cy="16808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2"/>
          </p:cNvCxnSpPr>
          <p:nvPr/>
        </p:nvCxnSpPr>
        <p:spPr>
          <a:xfrm flipH="1">
            <a:off x="5378522" y="1699264"/>
            <a:ext cx="1447279" cy="6768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59504" y="991378"/>
            <a:ext cx="3483896"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Property &amp; ROW Lines</a:t>
            </a:r>
          </a:p>
          <a:p>
            <a:pPr algn="ctr"/>
            <a:r>
              <a:rPr lang="en-US" sz="1400" i="1" dirty="0"/>
              <a:t>(Red lines with open triangles at intersections)</a:t>
            </a:r>
            <a:endParaRPr lang="en-US" i="1" dirty="0"/>
          </a:p>
        </p:txBody>
      </p:sp>
      <p:sp>
        <p:nvSpPr>
          <p:cNvPr id="88" name="TextBox 87"/>
          <p:cNvSpPr txBox="1"/>
          <p:nvPr/>
        </p:nvSpPr>
        <p:spPr>
          <a:xfrm>
            <a:off x="2381476" y="5338499"/>
            <a:ext cx="25146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Permanent Easement</a:t>
            </a:r>
          </a:p>
          <a:p>
            <a:pPr algn="ctr"/>
            <a:r>
              <a:rPr lang="en-US" sz="1400" i="1" dirty="0"/>
              <a:t>(Cyan shading &amp; black line with shaded hexagons at corners)</a:t>
            </a:r>
          </a:p>
        </p:txBody>
      </p:sp>
      <p:sp>
        <p:nvSpPr>
          <p:cNvPr id="100" name="TextBox 99"/>
          <p:cNvSpPr txBox="1"/>
          <p:nvPr/>
        </p:nvSpPr>
        <p:spPr>
          <a:xfrm>
            <a:off x="5378522" y="991378"/>
            <a:ext cx="289455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Temporary Easement</a:t>
            </a:r>
          </a:p>
          <a:p>
            <a:pPr algn="ctr"/>
            <a:r>
              <a:rPr lang="en-US" sz="1400" i="1" dirty="0"/>
              <a:t>(Tan shading &amp; black dashed line</a:t>
            </a:r>
          </a:p>
          <a:p>
            <a:pPr algn="ctr"/>
            <a:r>
              <a:rPr lang="en-US" sz="1400" i="1" dirty="0"/>
              <a:t>With open hexagons at corners)</a:t>
            </a:r>
          </a:p>
        </p:txBody>
      </p:sp>
      <p:sp>
        <p:nvSpPr>
          <p:cNvPr id="9235" name="TextBox 9234"/>
          <p:cNvSpPr txBox="1"/>
          <p:nvPr/>
        </p:nvSpPr>
        <p:spPr>
          <a:xfrm>
            <a:off x="859504" y="6172200"/>
            <a:ext cx="7373768" cy="369332"/>
          </a:xfrm>
          <a:prstGeom prst="rect">
            <a:avLst/>
          </a:prstGeom>
          <a:noFill/>
        </p:spPr>
        <p:txBody>
          <a:bodyPr wrap="square" rtlCol="0">
            <a:spAutoFit/>
          </a:bodyPr>
          <a:lstStyle/>
          <a:p>
            <a:pPr algn="ctr"/>
            <a:r>
              <a:rPr lang="en-US" b="1" i="1" dirty="0"/>
              <a:t>The “H-sheets” are another place to see ROW, easements, etc.</a:t>
            </a:r>
          </a:p>
        </p:txBody>
      </p:sp>
      <p:sp>
        <p:nvSpPr>
          <p:cNvPr id="115" name="TextBox 114"/>
          <p:cNvSpPr txBox="1"/>
          <p:nvPr/>
        </p:nvSpPr>
        <p:spPr>
          <a:xfrm>
            <a:off x="149134" y="176146"/>
            <a:ext cx="16796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ROW  (H-sheets)</a:t>
            </a:r>
          </a:p>
        </p:txBody>
      </p:sp>
      <p:cxnSp>
        <p:nvCxnSpPr>
          <p:cNvPr id="90" name="Straight Arrow Connector 89"/>
          <p:cNvCxnSpPr>
            <a:stCxn id="91" idx="2"/>
          </p:cNvCxnSpPr>
          <p:nvPr/>
        </p:nvCxnSpPr>
        <p:spPr>
          <a:xfrm flipH="1">
            <a:off x="5962876" y="4087743"/>
            <a:ext cx="747308" cy="16046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300484" y="3595300"/>
            <a:ext cx="2819399"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Easement Notes</a:t>
            </a:r>
          </a:p>
          <a:p>
            <a:pPr algn="ctr"/>
            <a:r>
              <a:rPr lang="en-US" sz="1400" i="1" dirty="0"/>
              <a:t>(Explains reason for easements)</a:t>
            </a:r>
          </a:p>
        </p:txBody>
      </p:sp>
      <p:cxnSp>
        <p:nvCxnSpPr>
          <p:cNvPr id="92" name="Straight Arrow Connector 91"/>
          <p:cNvCxnSpPr>
            <a:stCxn id="91" idx="2"/>
          </p:cNvCxnSpPr>
          <p:nvPr/>
        </p:nvCxnSpPr>
        <p:spPr>
          <a:xfrm flipH="1">
            <a:off x="2381476" y="4087743"/>
            <a:ext cx="4328708" cy="10315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1000"/>
                                        <p:tgtEl>
                                          <p:spTgt spid="88"/>
                                        </p:tgtEl>
                                      </p:cBhvr>
                                    </p:animEffect>
                                    <p:anim calcmode="lin" valueType="num">
                                      <p:cBhvr>
                                        <p:cTn id="25" dur="1000" fill="hold"/>
                                        <p:tgtEl>
                                          <p:spTgt spid="88"/>
                                        </p:tgtEl>
                                        <p:attrNameLst>
                                          <p:attrName>ppt_x</p:attrName>
                                        </p:attrNameLst>
                                      </p:cBhvr>
                                      <p:tavLst>
                                        <p:tav tm="0">
                                          <p:val>
                                            <p:strVal val="#ppt_x"/>
                                          </p:val>
                                        </p:tav>
                                        <p:tav tm="100000">
                                          <p:val>
                                            <p:strVal val="#ppt_x"/>
                                          </p:val>
                                        </p:tav>
                                      </p:tavLst>
                                    </p:anim>
                                    <p:anim calcmode="lin" valueType="num">
                                      <p:cBhvr>
                                        <p:cTn id="2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anim calcmode="lin" valueType="num">
                                      <p:cBhvr>
                                        <p:cTn id="37" dur="1000" fill="hold"/>
                                        <p:tgtEl>
                                          <p:spTgt spid="101"/>
                                        </p:tgtEl>
                                        <p:attrNameLst>
                                          <p:attrName>ppt_x</p:attrName>
                                        </p:attrNameLst>
                                      </p:cBhvr>
                                      <p:tavLst>
                                        <p:tav tm="0">
                                          <p:val>
                                            <p:strVal val="#ppt_x"/>
                                          </p:val>
                                        </p:tav>
                                        <p:tav tm="100000">
                                          <p:val>
                                            <p:strVal val="#ppt_x"/>
                                          </p:val>
                                        </p:tav>
                                      </p:tavLst>
                                    </p:anim>
                                    <p:anim calcmode="lin" valueType="num">
                                      <p:cBhvr>
                                        <p:cTn id="38"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1000"/>
                                        <p:tgtEl>
                                          <p:spTgt spid="91"/>
                                        </p:tgtEl>
                                      </p:cBhvr>
                                    </p:animEffect>
                                    <p:anim calcmode="lin" valueType="num">
                                      <p:cBhvr>
                                        <p:cTn id="44" dur="1000" fill="hold"/>
                                        <p:tgtEl>
                                          <p:spTgt spid="91"/>
                                        </p:tgtEl>
                                        <p:attrNameLst>
                                          <p:attrName>ppt_x</p:attrName>
                                        </p:attrNameLst>
                                      </p:cBhvr>
                                      <p:tavLst>
                                        <p:tav tm="0">
                                          <p:val>
                                            <p:strVal val="#ppt_x"/>
                                          </p:val>
                                        </p:tav>
                                        <p:tav tm="100000">
                                          <p:val>
                                            <p:strVal val="#ppt_x"/>
                                          </p:val>
                                        </p:tav>
                                      </p:tavLst>
                                    </p:anim>
                                    <p:anim calcmode="lin" valueType="num">
                                      <p:cBhvr>
                                        <p:cTn id="45" dur="1000" fill="hold"/>
                                        <p:tgtEl>
                                          <p:spTgt spid="9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1000"/>
                                        <p:tgtEl>
                                          <p:spTgt spid="90"/>
                                        </p:tgtEl>
                                      </p:cBhvr>
                                    </p:animEffect>
                                    <p:anim calcmode="lin" valueType="num">
                                      <p:cBhvr>
                                        <p:cTn id="49" dur="1000" fill="hold"/>
                                        <p:tgtEl>
                                          <p:spTgt spid="90"/>
                                        </p:tgtEl>
                                        <p:attrNameLst>
                                          <p:attrName>ppt_x</p:attrName>
                                        </p:attrNameLst>
                                      </p:cBhvr>
                                      <p:tavLst>
                                        <p:tav tm="0">
                                          <p:val>
                                            <p:strVal val="#ppt_x"/>
                                          </p:val>
                                        </p:tav>
                                        <p:tav tm="100000">
                                          <p:val>
                                            <p:strVal val="#ppt_x"/>
                                          </p:val>
                                        </p:tav>
                                      </p:tavLst>
                                    </p:anim>
                                    <p:anim calcmode="lin" valueType="num">
                                      <p:cBhvr>
                                        <p:cTn id="50" dur="1000" fill="hold"/>
                                        <p:tgtEl>
                                          <p:spTgt spid="9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1000"/>
                                        <p:tgtEl>
                                          <p:spTgt spid="92"/>
                                        </p:tgtEl>
                                      </p:cBhvr>
                                    </p:animEffect>
                                    <p:anim calcmode="lin" valueType="num">
                                      <p:cBhvr>
                                        <p:cTn id="54" dur="1000" fill="hold"/>
                                        <p:tgtEl>
                                          <p:spTgt spid="92"/>
                                        </p:tgtEl>
                                        <p:attrNameLst>
                                          <p:attrName>ppt_x</p:attrName>
                                        </p:attrNameLst>
                                      </p:cBhvr>
                                      <p:tavLst>
                                        <p:tav tm="0">
                                          <p:val>
                                            <p:strVal val="#ppt_x"/>
                                          </p:val>
                                        </p:tav>
                                        <p:tav tm="100000">
                                          <p:val>
                                            <p:strVal val="#ppt_x"/>
                                          </p:val>
                                        </p:tav>
                                      </p:tavLst>
                                    </p:anim>
                                    <p:anim calcmode="lin" valueType="num">
                                      <p:cBhvr>
                                        <p:cTn id="5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8" grpId="0" animBg="1"/>
      <p:bldP spid="100" grpId="0" animBg="1"/>
      <p:bldP spid="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Course Objectives</a:t>
            </a:r>
          </a:p>
        </p:txBody>
      </p:sp>
      <p:sp>
        <p:nvSpPr>
          <p:cNvPr id="3" name="Content Placeholder 2"/>
          <p:cNvSpPr>
            <a:spLocks noGrp="1"/>
          </p:cNvSpPr>
          <p:nvPr>
            <p:ph idx="1"/>
          </p:nvPr>
        </p:nvSpPr>
        <p:spPr/>
        <p:txBody>
          <a:bodyPr>
            <a:normAutofit/>
          </a:bodyPr>
          <a:lstStyle/>
          <a:p>
            <a:r>
              <a:rPr lang="en-US" sz="2400" dirty="0"/>
              <a:t>Become familiar with plan features important to utilities:</a:t>
            </a:r>
          </a:p>
          <a:p>
            <a:pPr lvl="1"/>
            <a:r>
              <a:rPr lang="en-US" sz="1800" dirty="0"/>
              <a:t>Title Sheets</a:t>
            </a:r>
          </a:p>
          <a:p>
            <a:pPr lvl="1"/>
            <a:r>
              <a:rPr lang="en-US" sz="1800" dirty="0"/>
              <a:t>Plan and Profile Sheets</a:t>
            </a:r>
          </a:p>
          <a:p>
            <a:pPr lvl="1"/>
            <a:r>
              <a:rPr lang="en-US" sz="1800" dirty="0"/>
              <a:t>Right of Way Sheets</a:t>
            </a:r>
          </a:p>
          <a:p>
            <a:pPr lvl="1"/>
            <a:r>
              <a:rPr lang="en-US" sz="1800" dirty="0"/>
              <a:t>Typical Sections</a:t>
            </a:r>
          </a:p>
          <a:p>
            <a:pPr lvl="1"/>
            <a:r>
              <a:rPr lang="en-US" sz="1800" dirty="0"/>
              <a:t>Cross Sections</a:t>
            </a:r>
          </a:p>
          <a:p>
            <a:r>
              <a:rPr lang="en-US" sz="2400" dirty="0"/>
              <a:t>Learn how to locate plan features in the field</a:t>
            </a:r>
          </a:p>
          <a:p>
            <a:pPr lvl="1"/>
            <a:endParaRPr lang="en-US" sz="2000" dirty="0"/>
          </a:p>
        </p:txBody>
      </p:sp>
    </p:spTree>
    <p:extLst>
      <p:ext uri="{BB962C8B-B14F-4D97-AF65-F5344CB8AC3E}">
        <p14:creationId xmlns:p14="http://schemas.microsoft.com/office/powerpoint/2010/main" val="10970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135" y="1363454"/>
            <a:ext cx="8845731" cy="427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 name="Straight Arrow Connector 4"/>
          <p:cNvCxnSpPr>
            <a:stCxn id="3" idx="0"/>
          </p:cNvCxnSpPr>
          <p:nvPr/>
        </p:nvCxnSpPr>
        <p:spPr>
          <a:xfrm flipH="1" flipV="1">
            <a:off x="1255668" y="4419600"/>
            <a:ext cx="589436" cy="10573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3"/>
          </p:cNvCxnSpPr>
          <p:nvPr/>
        </p:nvCxnSpPr>
        <p:spPr>
          <a:xfrm flipV="1">
            <a:off x="7329526" y="1628020"/>
            <a:ext cx="592647" cy="1509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p:cNvCxnSpPr>
          <p:nvPr/>
        </p:nvCxnSpPr>
        <p:spPr>
          <a:xfrm flipH="1">
            <a:off x="885116" y="1886673"/>
            <a:ext cx="370552" cy="1466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cxnSp>
        <p:nvCxnSpPr>
          <p:cNvPr id="89" name="Straight Arrow Connector 88"/>
          <p:cNvCxnSpPr>
            <a:stCxn id="88" idx="0"/>
          </p:cNvCxnSpPr>
          <p:nvPr/>
        </p:nvCxnSpPr>
        <p:spPr>
          <a:xfrm flipH="1" flipV="1">
            <a:off x="3733800" y="3962400"/>
            <a:ext cx="762000" cy="15145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0"/>
          </p:cNvCxnSpPr>
          <p:nvPr/>
        </p:nvCxnSpPr>
        <p:spPr>
          <a:xfrm flipV="1">
            <a:off x="6858060" y="2895600"/>
            <a:ext cx="970928" cy="2590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3" idx="2"/>
          </p:cNvCxnSpPr>
          <p:nvPr/>
        </p:nvCxnSpPr>
        <p:spPr>
          <a:xfrm flipH="1">
            <a:off x="4495800" y="2456060"/>
            <a:ext cx="1727194" cy="16587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6671" y="5476998"/>
            <a:ext cx="2136865" cy="553998"/>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Pipe</a:t>
            </a:r>
          </a:p>
          <a:p>
            <a:pPr algn="ctr"/>
            <a:r>
              <a:rPr lang="en-US" b="1" dirty="0"/>
              <a:t>Outlet Apron</a:t>
            </a:r>
            <a:endParaRPr lang="en-US" i="1" dirty="0"/>
          </a:p>
        </p:txBody>
      </p:sp>
      <p:sp>
        <p:nvSpPr>
          <p:cNvPr id="83" name="TextBox 82"/>
          <p:cNvSpPr txBox="1"/>
          <p:nvPr/>
        </p:nvSpPr>
        <p:spPr>
          <a:xfrm>
            <a:off x="149135" y="1117232"/>
            <a:ext cx="2213065" cy="769441"/>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Storm Sewer Intake/Junction Box</a:t>
            </a:r>
          </a:p>
          <a:p>
            <a:pPr algn="ctr"/>
            <a:r>
              <a:rPr lang="en-US" sz="1400" i="1" dirty="0"/>
              <a:t>(in black)</a:t>
            </a:r>
          </a:p>
        </p:txBody>
      </p:sp>
      <p:sp>
        <p:nvSpPr>
          <p:cNvPr id="88" name="TextBox 87"/>
          <p:cNvSpPr txBox="1"/>
          <p:nvPr/>
        </p:nvSpPr>
        <p:spPr>
          <a:xfrm>
            <a:off x="3314700" y="5476998"/>
            <a:ext cx="23622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Storm Sewer</a:t>
            </a:r>
          </a:p>
          <a:p>
            <a:pPr algn="ctr"/>
            <a:r>
              <a:rPr lang="en-US" sz="1400" i="1" dirty="0"/>
              <a:t>(Arrow indicates flow direction; see M sheets for </a:t>
            </a:r>
            <a:r>
              <a:rPr lang="en-US" sz="1400" i="1" dirty="0" err="1"/>
              <a:t>add’l</a:t>
            </a:r>
            <a:r>
              <a:rPr lang="en-US" sz="1400" i="1" dirty="0"/>
              <a:t> info.)</a:t>
            </a:r>
          </a:p>
        </p:txBody>
      </p:sp>
      <p:sp>
        <p:nvSpPr>
          <p:cNvPr id="100" name="TextBox 99"/>
          <p:cNvSpPr txBox="1"/>
          <p:nvPr/>
        </p:nvSpPr>
        <p:spPr>
          <a:xfrm>
            <a:off x="5789656" y="5486524"/>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Drainage Arrows</a:t>
            </a:r>
          </a:p>
          <a:p>
            <a:pPr algn="ctr"/>
            <a:r>
              <a:rPr lang="en-US" sz="1400" i="1" dirty="0"/>
              <a:t>(Black indicates proposed;</a:t>
            </a:r>
          </a:p>
          <a:p>
            <a:pPr algn="ctr"/>
            <a:r>
              <a:rPr lang="en-US" sz="1400" i="1" dirty="0"/>
              <a:t>green indicates existing.)</a:t>
            </a:r>
          </a:p>
        </p:txBody>
      </p:sp>
      <p:sp>
        <p:nvSpPr>
          <p:cNvPr id="103" name="TextBox 102"/>
          <p:cNvSpPr txBox="1"/>
          <p:nvPr/>
        </p:nvSpPr>
        <p:spPr>
          <a:xfrm>
            <a:off x="5116461" y="1101843"/>
            <a:ext cx="2213065" cy="1354217"/>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Pipe Info.</a:t>
            </a:r>
          </a:p>
          <a:p>
            <a:pPr algn="ctr"/>
            <a:r>
              <a:rPr lang="en-US" sz="1400" i="1" dirty="0"/>
              <a:t>(in Green)</a:t>
            </a:r>
          </a:p>
          <a:p>
            <a:pPr algn="ctr"/>
            <a:r>
              <a:rPr lang="en-US" sz="1400" i="1" dirty="0"/>
              <a:t>(“Remove” note indicates proposed removal of pipe.  “UAC” note indicates </a:t>
            </a:r>
            <a:r>
              <a:rPr lang="en-US" sz="1400" b="1" i="1" dirty="0"/>
              <a:t>U</a:t>
            </a:r>
            <a:r>
              <a:rPr lang="en-US" sz="1400" i="1" dirty="0"/>
              <a:t>se </a:t>
            </a:r>
            <a:r>
              <a:rPr lang="en-US" sz="1400" b="1" i="1" dirty="0"/>
              <a:t>A</a:t>
            </a:r>
            <a:r>
              <a:rPr lang="en-US" sz="1400" i="1" dirty="0"/>
              <a:t>s </a:t>
            </a:r>
            <a:r>
              <a:rPr lang="en-US" sz="1400" b="1" i="1" dirty="0"/>
              <a:t>C</a:t>
            </a:r>
            <a:r>
              <a:rPr lang="en-US" sz="1400" i="1" dirty="0"/>
              <a:t>onstructed.)</a:t>
            </a:r>
          </a:p>
        </p:txBody>
      </p:sp>
      <p:sp>
        <p:nvSpPr>
          <p:cNvPr id="9235" name="TextBox 9234"/>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4" name="TextBox 3"/>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Drainage</a:t>
            </a:r>
          </a:p>
        </p:txBody>
      </p:sp>
      <p:sp>
        <p:nvSpPr>
          <p:cNvPr id="90" name="TextBox 89"/>
          <p:cNvSpPr txBox="1"/>
          <p:nvPr/>
        </p:nvSpPr>
        <p:spPr>
          <a:xfrm>
            <a:off x="2514600" y="1110514"/>
            <a:ext cx="2438400" cy="923330"/>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Pipe Abbreviations:</a:t>
            </a:r>
          </a:p>
          <a:p>
            <a:pPr algn="ctr"/>
            <a:r>
              <a:rPr lang="en-US" sz="1400" b="1" i="1" dirty="0"/>
              <a:t>R.C.P.: </a:t>
            </a:r>
            <a:r>
              <a:rPr lang="en-US" sz="1400" i="1" dirty="0"/>
              <a:t>Reinforced Concrete Pipe</a:t>
            </a:r>
          </a:p>
          <a:p>
            <a:pPr algn="ctr"/>
            <a:r>
              <a:rPr lang="en-US" sz="1400" b="1" i="1" dirty="0"/>
              <a:t>C.M.P.: </a:t>
            </a:r>
            <a:r>
              <a:rPr lang="en-US" sz="1400" i="1" dirty="0"/>
              <a:t>Corrugated Metal Pipe</a:t>
            </a:r>
          </a:p>
          <a:p>
            <a:pPr algn="ctr"/>
            <a:r>
              <a:rPr lang="en-US" sz="1400" b="1" i="1" dirty="0"/>
              <a:t>Plastic:</a:t>
            </a:r>
            <a:r>
              <a:rPr lang="en-US" sz="1400" i="1" dirty="0"/>
              <a:t> Corrugated HDPE Pipe</a:t>
            </a:r>
          </a:p>
        </p:txBody>
      </p:sp>
      <p:sp>
        <p:nvSpPr>
          <p:cNvPr id="84" name="TextBox 83"/>
          <p:cNvSpPr txBox="1"/>
          <p:nvPr/>
        </p:nvSpPr>
        <p:spPr>
          <a:xfrm>
            <a:off x="149135" y="756994"/>
            <a:ext cx="8845731" cy="307777"/>
          </a:xfrm>
          <a:prstGeom prst="rect">
            <a:avLst/>
          </a:prstGeom>
          <a:noFill/>
        </p:spPr>
        <p:txBody>
          <a:bodyPr wrap="square" rtlCol="0">
            <a:spAutoFit/>
          </a:bodyPr>
          <a:lstStyle/>
          <a:p>
            <a:pPr algn="ctr"/>
            <a:r>
              <a:rPr lang="en-US" sz="1400" i="1" dirty="0"/>
              <a:t>NOTE: Existing pipe information is placed as close to the pipe symbol as possible to avoid other plan information.</a:t>
            </a:r>
          </a:p>
        </p:txBody>
      </p:sp>
    </p:spTree>
    <p:extLst>
      <p:ext uri="{BB962C8B-B14F-4D97-AF65-F5344CB8AC3E}">
        <p14:creationId xmlns:p14="http://schemas.microsoft.com/office/powerpoint/2010/main" val="42045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1000"/>
                                        <p:tgtEl>
                                          <p:spTgt spid="103"/>
                                        </p:tgtEl>
                                      </p:cBhvr>
                                    </p:animEffect>
                                    <p:anim calcmode="lin" valueType="num">
                                      <p:cBhvr>
                                        <p:cTn id="20" dur="1000" fill="hold"/>
                                        <p:tgtEl>
                                          <p:spTgt spid="103"/>
                                        </p:tgtEl>
                                        <p:attrNameLst>
                                          <p:attrName>ppt_x</p:attrName>
                                        </p:attrNameLst>
                                      </p:cBhvr>
                                      <p:tavLst>
                                        <p:tav tm="0">
                                          <p:val>
                                            <p:strVal val="#ppt_x"/>
                                          </p:val>
                                        </p:tav>
                                        <p:tav tm="100000">
                                          <p:val>
                                            <p:strVal val="#ppt_x"/>
                                          </p:val>
                                        </p:tav>
                                      </p:tavLst>
                                    </p:anim>
                                    <p:anim calcmode="lin" valueType="num">
                                      <p:cBhvr>
                                        <p:cTn id="21" dur="1000" fill="hold"/>
                                        <p:tgtEl>
                                          <p:spTgt spid="10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1000"/>
                                        <p:tgtEl>
                                          <p:spTgt spid="90"/>
                                        </p:tgtEl>
                                      </p:cBhvr>
                                    </p:animEffect>
                                    <p:anim calcmode="lin" valueType="num">
                                      <p:cBhvr>
                                        <p:cTn id="37" dur="1000" fill="hold"/>
                                        <p:tgtEl>
                                          <p:spTgt spid="90"/>
                                        </p:tgtEl>
                                        <p:attrNameLst>
                                          <p:attrName>ppt_x</p:attrName>
                                        </p:attrNameLst>
                                      </p:cBhvr>
                                      <p:tavLst>
                                        <p:tav tm="0">
                                          <p:val>
                                            <p:strVal val="#ppt_x"/>
                                          </p:val>
                                        </p:tav>
                                        <p:tav tm="100000">
                                          <p:val>
                                            <p:strVal val="#ppt_x"/>
                                          </p:val>
                                        </p:tav>
                                      </p:tavLst>
                                    </p:anim>
                                    <p:anim calcmode="lin" valueType="num">
                                      <p:cBhvr>
                                        <p:cTn id="3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anim calcmode="lin" valueType="num">
                                      <p:cBhvr>
                                        <p:cTn id="44" dur="1000" fill="hold"/>
                                        <p:tgtEl>
                                          <p:spTgt spid="84"/>
                                        </p:tgtEl>
                                        <p:attrNameLst>
                                          <p:attrName>ppt_x</p:attrName>
                                        </p:attrNameLst>
                                      </p:cBhvr>
                                      <p:tavLst>
                                        <p:tav tm="0">
                                          <p:val>
                                            <p:strVal val="#ppt_x"/>
                                          </p:val>
                                        </p:tav>
                                        <p:tav tm="100000">
                                          <p:val>
                                            <p:strVal val="#ppt_x"/>
                                          </p:val>
                                        </p:tav>
                                      </p:tavLst>
                                    </p:anim>
                                    <p:anim calcmode="lin" valueType="num">
                                      <p:cBhvr>
                                        <p:cTn id="4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1000"/>
                                        <p:tgtEl>
                                          <p:spTgt spid="89"/>
                                        </p:tgtEl>
                                      </p:cBhvr>
                                    </p:animEffect>
                                    <p:anim calcmode="lin" valueType="num">
                                      <p:cBhvr>
                                        <p:cTn id="51" dur="1000" fill="hold"/>
                                        <p:tgtEl>
                                          <p:spTgt spid="89"/>
                                        </p:tgtEl>
                                        <p:attrNameLst>
                                          <p:attrName>ppt_x</p:attrName>
                                        </p:attrNameLst>
                                      </p:cBhvr>
                                      <p:tavLst>
                                        <p:tav tm="0">
                                          <p:val>
                                            <p:strVal val="#ppt_x"/>
                                          </p:val>
                                        </p:tav>
                                        <p:tav tm="100000">
                                          <p:val>
                                            <p:strVal val="#ppt_x"/>
                                          </p:val>
                                        </p:tav>
                                      </p:tavLst>
                                    </p:anim>
                                    <p:anim calcmode="lin" valueType="num">
                                      <p:cBhvr>
                                        <p:cTn id="52" dur="1000" fill="hold"/>
                                        <p:tgtEl>
                                          <p:spTgt spid="8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1000"/>
                                        <p:tgtEl>
                                          <p:spTgt spid="88"/>
                                        </p:tgtEl>
                                      </p:cBhvr>
                                    </p:animEffect>
                                    <p:anim calcmode="lin" valueType="num">
                                      <p:cBhvr>
                                        <p:cTn id="56" dur="1000" fill="hold"/>
                                        <p:tgtEl>
                                          <p:spTgt spid="88"/>
                                        </p:tgtEl>
                                        <p:attrNameLst>
                                          <p:attrName>ppt_x</p:attrName>
                                        </p:attrNameLst>
                                      </p:cBhvr>
                                      <p:tavLst>
                                        <p:tav tm="0">
                                          <p:val>
                                            <p:strVal val="#ppt_x"/>
                                          </p:val>
                                        </p:tav>
                                        <p:tav tm="100000">
                                          <p:val>
                                            <p:strVal val="#ppt_x"/>
                                          </p:val>
                                        </p:tav>
                                      </p:tavLst>
                                    </p:anim>
                                    <p:anim calcmode="lin" valueType="num">
                                      <p:cBhvr>
                                        <p:cTn id="5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1000"/>
                                        <p:tgtEl>
                                          <p:spTgt spid="83"/>
                                        </p:tgtEl>
                                      </p:cBhvr>
                                    </p:animEffect>
                                    <p:anim calcmode="lin" valueType="num">
                                      <p:cBhvr>
                                        <p:cTn id="63" dur="1000" fill="hold"/>
                                        <p:tgtEl>
                                          <p:spTgt spid="83"/>
                                        </p:tgtEl>
                                        <p:attrNameLst>
                                          <p:attrName>ppt_x</p:attrName>
                                        </p:attrNameLst>
                                      </p:cBhvr>
                                      <p:tavLst>
                                        <p:tav tm="0">
                                          <p:val>
                                            <p:strVal val="#ppt_x"/>
                                          </p:val>
                                        </p:tav>
                                        <p:tav tm="100000">
                                          <p:val>
                                            <p:strVal val="#ppt_x"/>
                                          </p:val>
                                        </p:tav>
                                      </p:tavLst>
                                    </p:anim>
                                    <p:anim calcmode="lin" valueType="num">
                                      <p:cBhvr>
                                        <p:cTn id="64" dur="1000" fill="hold"/>
                                        <p:tgtEl>
                                          <p:spTgt spid="83"/>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1000"/>
                                        <p:tgtEl>
                                          <p:spTgt spid="87"/>
                                        </p:tgtEl>
                                      </p:cBhvr>
                                    </p:animEffect>
                                    <p:anim calcmode="lin" valueType="num">
                                      <p:cBhvr>
                                        <p:cTn id="68" dur="1000" fill="hold"/>
                                        <p:tgtEl>
                                          <p:spTgt spid="87"/>
                                        </p:tgtEl>
                                        <p:attrNameLst>
                                          <p:attrName>ppt_x</p:attrName>
                                        </p:attrNameLst>
                                      </p:cBhvr>
                                      <p:tavLst>
                                        <p:tav tm="0">
                                          <p:val>
                                            <p:strVal val="#ppt_x"/>
                                          </p:val>
                                        </p:tav>
                                        <p:tav tm="100000">
                                          <p:val>
                                            <p:strVal val="#ppt_x"/>
                                          </p:val>
                                        </p:tav>
                                      </p:tavLst>
                                    </p:anim>
                                    <p:anim calcmode="lin" valueType="num">
                                      <p:cBhvr>
                                        <p:cTn id="6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8" grpId="0" animBg="1"/>
      <p:bldP spid="100" grpId="0" animBg="1"/>
      <p:bldP spid="103" grpId="0" animBg="1"/>
      <p:bldP spid="90" grpId="0" animBg="1"/>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6" t="20937" r="984" b="37365"/>
          <a:stretch/>
        </p:blipFill>
        <p:spPr bwMode="auto">
          <a:xfrm>
            <a:off x="455568" y="955314"/>
            <a:ext cx="8232864" cy="252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10" name="TextBox 9"/>
          <p:cNvSpPr txBox="1"/>
          <p:nvPr/>
        </p:nvSpPr>
        <p:spPr>
          <a:xfrm>
            <a:off x="0" y="6642556"/>
            <a:ext cx="3352800" cy="215444"/>
          </a:xfrm>
          <a:prstGeom prst="rect">
            <a:avLst/>
          </a:prstGeom>
          <a:noFill/>
        </p:spPr>
        <p:txBody>
          <a:bodyPr wrap="square" lIns="0" tIns="0" rIns="0" bIns="0" rtlCol="0">
            <a:spAutoFit/>
          </a:bodyPr>
          <a:lstStyle/>
          <a:p>
            <a:r>
              <a:rPr lang="en-US" sz="1400" dirty="0">
                <a:solidFill>
                  <a:schemeClr val="bg1"/>
                </a:solidFill>
              </a:rPr>
              <a:t>Sheet M.14 (Plan View) &amp; M.27 (Profile View)</a:t>
            </a:r>
          </a:p>
        </p:txBody>
      </p:sp>
      <p:sp>
        <p:nvSpPr>
          <p:cNvPr id="4" name="TextBox 3"/>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Drainage</a:t>
            </a:r>
          </a:p>
        </p:txBody>
      </p:sp>
      <p:sp>
        <p:nvSpPr>
          <p:cNvPr id="84" name="TextBox 83"/>
          <p:cNvSpPr txBox="1"/>
          <p:nvPr/>
        </p:nvSpPr>
        <p:spPr>
          <a:xfrm>
            <a:off x="149135" y="695999"/>
            <a:ext cx="8845731" cy="307777"/>
          </a:xfrm>
          <a:prstGeom prst="rect">
            <a:avLst/>
          </a:prstGeom>
          <a:noFill/>
        </p:spPr>
        <p:txBody>
          <a:bodyPr wrap="square" rtlCol="0">
            <a:spAutoFit/>
          </a:bodyPr>
          <a:lstStyle/>
          <a:p>
            <a:pPr algn="ctr"/>
            <a:r>
              <a:rPr lang="en-US" sz="1400" i="1" dirty="0"/>
              <a:t>NOTE: Storm sewer plan view and profile view are not located on the same or adjacent sheets.</a:t>
            </a:r>
          </a:p>
        </p:txBody>
      </p:sp>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254" y="3581400"/>
            <a:ext cx="7487493" cy="285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15000" y="3810000"/>
            <a:ext cx="807263" cy="369332"/>
          </a:xfrm>
          <a:prstGeom prst="rect">
            <a:avLst/>
          </a:prstGeom>
          <a:solidFill>
            <a:schemeClr val="bg1"/>
          </a:solidFill>
        </p:spPr>
        <p:txBody>
          <a:bodyPr wrap="square" rtlCol="0">
            <a:spAutoFit/>
          </a:bodyPr>
          <a:lstStyle/>
          <a:p>
            <a:pPr algn="ctr"/>
            <a:r>
              <a:rPr lang="en-US" dirty="0"/>
              <a:t>P-407</a:t>
            </a:r>
          </a:p>
        </p:txBody>
      </p:sp>
      <p:cxnSp>
        <p:nvCxnSpPr>
          <p:cNvPr id="8" name="Straight Arrow Connector 7"/>
          <p:cNvCxnSpPr>
            <a:stCxn id="6" idx="0"/>
          </p:cNvCxnSpPr>
          <p:nvPr/>
        </p:nvCxnSpPr>
        <p:spPr>
          <a:xfrm flipH="1" flipV="1">
            <a:off x="5029200" y="2743200"/>
            <a:ext cx="1089432" cy="1066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 idx="2"/>
          </p:cNvCxnSpPr>
          <p:nvPr/>
        </p:nvCxnSpPr>
        <p:spPr>
          <a:xfrm>
            <a:off x="6118632" y="4179332"/>
            <a:ext cx="403631" cy="10022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r>
              <a:rPr lang="en-US" u="sng" dirty="0"/>
              <a:t>Plan View</a:t>
            </a:r>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69836" y="816531"/>
            <a:ext cx="7222164" cy="543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51918" y="5437021"/>
            <a:ext cx="2133600"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a:t>Proposed Baseline</a:t>
            </a:r>
          </a:p>
          <a:p>
            <a:pPr algn="ctr"/>
            <a:r>
              <a:rPr lang="en-US" i="1" dirty="0"/>
              <a:t>(Blue)</a:t>
            </a:r>
          </a:p>
        </p:txBody>
      </p:sp>
      <p:sp>
        <p:nvSpPr>
          <p:cNvPr id="83" name="TextBox 82"/>
          <p:cNvSpPr txBox="1"/>
          <p:nvPr/>
        </p:nvSpPr>
        <p:spPr>
          <a:xfrm>
            <a:off x="5916544" y="5007531"/>
            <a:ext cx="2133600"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a:t>Existing Centerline</a:t>
            </a:r>
          </a:p>
          <a:p>
            <a:pPr algn="ctr"/>
            <a:r>
              <a:rPr lang="en-US" i="1" dirty="0"/>
              <a:t>(Green)</a:t>
            </a:r>
          </a:p>
        </p:txBody>
      </p:sp>
      <p:sp>
        <p:nvSpPr>
          <p:cNvPr id="84" name="TextBox 83"/>
          <p:cNvSpPr txBox="1"/>
          <p:nvPr/>
        </p:nvSpPr>
        <p:spPr>
          <a:xfrm>
            <a:off x="3657600" y="1297794"/>
            <a:ext cx="3190384"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a:t>Proposed Baseline Stationing</a:t>
            </a:r>
          </a:p>
          <a:p>
            <a:pPr algn="ctr"/>
            <a:r>
              <a:rPr lang="en-US" i="1" dirty="0"/>
              <a:t>(Blue)</a:t>
            </a:r>
          </a:p>
        </p:txBody>
      </p:sp>
      <p:cxnSp>
        <p:nvCxnSpPr>
          <p:cNvPr id="5" name="Straight Arrow Connector 4"/>
          <p:cNvCxnSpPr/>
          <p:nvPr/>
        </p:nvCxnSpPr>
        <p:spPr>
          <a:xfrm flipV="1">
            <a:off x="3285518" y="3712131"/>
            <a:ext cx="533400" cy="17248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5723918" y="3712131"/>
            <a:ext cx="192626"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4" idx="3"/>
          </p:cNvCxnSpPr>
          <p:nvPr/>
        </p:nvCxnSpPr>
        <p:spPr>
          <a:xfrm>
            <a:off x="6847984" y="1620960"/>
            <a:ext cx="895713" cy="11005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4" idx="1"/>
          </p:cNvCxnSpPr>
          <p:nvPr/>
        </p:nvCxnSpPr>
        <p:spPr>
          <a:xfrm flipH="1">
            <a:off x="3133120" y="1620960"/>
            <a:ext cx="524480" cy="9481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D.26</a:t>
            </a:r>
          </a:p>
        </p:txBody>
      </p:sp>
      <p:sp>
        <p:nvSpPr>
          <p:cNvPr id="89" name="TextBox 88"/>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abbreviations and symbols.</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Stationing</a:t>
            </a:r>
          </a:p>
        </p:txBody>
      </p:sp>
    </p:spTree>
    <p:extLst>
      <p:ext uri="{BB962C8B-B14F-4D97-AF65-F5344CB8AC3E}">
        <p14:creationId xmlns:p14="http://schemas.microsoft.com/office/powerpoint/2010/main" val="39578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000"/>
                                        <p:tgtEl>
                                          <p:spTgt spid="87"/>
                                        </p:tgtEl>
                                      </p:cBhvr>
                                    </p:animEffect>
                                    <p:anim calcmode="lin" valueType="num">
                                      <p:cBhvr>
                                        <p:cTn id="37" dur="1000" fill="hold"/>
                                        <p:tgtEl>
                                          <p:spTgt spid="87"/>
                                        </p:tgtEl>
                                        <p:attrNameLst>
                                          <p:attrName>ppt_x</p:attrName>
                                        </p:attrNameLst>
                                      </p:cBhvr>
                                      <p:tavLst>
                                        <p:tav tm="0">
                                          <p:val>
                                            <p:strVal val="#ppt_x"/>
                                          </p:val>
                                        </p:tav>
                                        <p:tav tm="100000">
                                          <p:val>
                                            <p:strVal val="#ppt_x"/>
                                          </p:val>
                                        </p:tav>
                                      </p:tavLst>
                                    </p:anim>
                                    <p:anim calcmode="lin" valueType="num">
                                      <p:cBhvr>
                                        <p:cTn id="38" dur="1000" fill="hold"/>
                                        <p:tgtEl>
                                          <p:spTgt spid="87"/>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Centerline Stationing</a:t>
            </a:r>
            <a:endParaRPr lang="en-US" sz="4000" dirty="0">
              <a:solidFill>
                <a:schemeClr val="bg1"/>
              </a:solidFill>
            </a:endParaRPr>
          </a:p>
        </p:txBody>
      </p:sp>
      <p:sp>
        <p:nvSpPr>
          <p:cNvPr id="52" name="Text Box 1042"/>
          <p:cNvSpPr txBox="1">
            <a:spLocks noChangeArrowheads="1"/>
          </p:cNvSpPr>
          <p:nvPr/>
        </p:nvSpPr>
        <p:spPr bwMode="auto">
          <a:xfrm>
            <a:off x="584902" y="689843"/>
            <a:ext cx="35381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2800" dirty="0">
                <a:solidFill>
                  <a:prstClr val="black"/>
                </a:solidFill>
              </a:rPr>
              <a:t>What is Stationing?</a:t>
            </a:r>
          </a:p>
        </p:txBody>
      </p:sp>
      <p:sp>
        <p:nvSpPr>
          <p:cNvPr id="53" name="Text Box 1043"/>
          <p:cNvSpPr txBox="1">
            <a:spLocks noChangeArrowheads="1"/>
          </p:cNvSpPr>
          <p:nvPr/>
        </p:nvSpPr>
        <p:spPr bwMode="auto">
          <a:xfrm>
            <a:off x="584902" y="1213063"/>
            <a:ext cx="8330498" cy="364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342900" indent="-342900">
              <a:lnSpc>
                <a:spcPct val="150000"/>
              </a:lnSpc>
              <a:buFont typeface="Arial" panose="020B0604020202020204" pitchFamily="34" charset="0"/>
              <a:buChar char="•"/>
            </a:pPr>
            <a:r>
              <a:rPr lang="en-US" altLang="en-US" sz="1800" dirty="0">
                <a:solidFill>
                  <a:prstClr val="black"/>
                </a:solidFill>
              </a:rPr>
              <a:t>A station is a longitudinal measurement method used to provide location along highway and other longitudinal projects. </a:t>
            </a:r>
          </a:p>
          <a:p>
            <a:pPr marL="342900" indent="-342900">
              <a:lnSpc>
                <a:spcPct val="150000"/>
              </a:lnSpc>
              <a:buFont typeface="Arial" panose="020B0604020202020204" pitchFamily="34" charset="0"/>
              <a:buChar char="•"/>
            </a:pPr>
            <a:r>
              <a:rPr lang="en-US" altLang="en-US" sz="1800" dirty="0">
                <a:solidFill>
                  <a:prstClr val="black"/>
                </a:solidFill>
              </a:rPr>
              <a:t>The measurement is taken horizontally (i.e. does not follow ground contour) along the highway project centerline.</a:t>
            </a:r>
          </a:p>
          <a:p>
            <a:pPr marL="342900" indent="-342900">
              <a:lnSpc>
                <a:spcPct val="150000"/>
              </a:lnSpc>
              <a:buFont typeface="Arial" panose="020B0604020202020204" pitchFamily="34" charset="0"/>
              <a:buChar char="•"/>
            </a:pPr>
            <a:r>
              <a:rPr lang="en-US" altLang="en-US" sz="1800" dirty="0">
                <a:solidFill>
                  <a:prstClr val="black"/>
                </a:solidFill>
              </a:rPr>
              <a:t>1 STA. = 100 Feet</a:t>
            </a:r>
          </a:p>
          <a:p>
            <a:pPr marL="342900" indent="-342900">
              <a:lnSpc>
                <a:spcPct val="150000"/>
              </a:lnSpc>
              <a:buFont typeface="Arial" panose="020B0604020202020204" pitchFamily="34" charset="0"/>
              <a:buChar char="•"/>
            </a:pPr>
            <a:endParaRPr lang="en-US" altLang="en-US" sz="1800" dirty="0">
              <a:solidFill>
                <a:prstClr val="black"/>
              </a:solidFill>
            </a:endParaRPr>
          </a:p>
          <a:p>
            <a:pPr marL="342900" indent="-342900">
              <a:lnSpc>
                <a:spcPct val="150000"/>
              </a:lnSpc>
              <a:buFont typeface="Arial" panose="020B0604020202020204" pitchFamily="34" charset="0"/>
              <a:buChar char="•"/>
            </a:pPr>
            <a:r>
              <a:rPr lang="en-US" altLang="en-US" sz="1800" dirty="0">
                <a:solidFill>
                  <a:prstClr val="black"/>
                </a:solidFill>
              </a:rPr>
              <a:t>East-west roads, stationing typically begins on the west county line.</a:t>
            </a:r>
          </a:p>
          <a:p>
            <a:pPr marL="342900" indent="-342900">
              <a:lnSpc>
                <a:spcPct val="150000"/>
              </a:lnSpc>
              <a:buFont typeface="Arial" panose="020B0604020202020204" pitchFamily="34" charset="0"/>
              <a:buChar char="•"/>
            </a:pPr>
            <a:r>
              <a:rPr lang="en-US" altLang="en-US" sz="1800" dirty="0">
                <a:solidFill>
                  <a:prstClr val="black"/>
                </a:solidFill>
              </a:rPr>
              <a:t>North-south roads, stationing typically begins on the south county line.</a:t>
            </a:r>
          </a:p>
          <a:p>
            <a:pPr marL="342900" indent="-342900">
              <a:lnSpc>
                <a:spcPct val="150000"/>
              </a:lnSpc>
              <a:buFont typeface="Arial" panose="020B0604020202020204" pitchFamily="34" charset="0"/>
              <a:buChar char="•"/>
            </a:pPr>
            <a:r>
              <a:rPr lang="en-US" altLang="en-US" sz="1800" dirty="0">
                <a:solidFill>
                  <a:prstClr val="black"/>
                </a:solidFill>
              </a:rPr>
              <a:t>Stationing typically resets to 0+00 when crossing a county line.</a:t>
            </a:r>
          </a:p>
        </p:txBody>
      </p:sp>
      <p:sp>
        <p:nvSpPr>
          <p:cNvPr id="54" name="Text Box 1044"/>
          <p:cNvSpPr txBox="1">
            <a:spLocks noChangeArrowheads="1"/>
          </p:cNvSpPr>
          <p:nvPr/>
        </p:nvSpPr>
        <p:spPr bwMode="auto">
          <a:xfrm>
            <a:off x="6699" y="54102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400" dirty="0">
                <a:solidFill>
                  <a:prstClr val="black"/>
                </a:solidFill>
              </a:rPr>
              <a:t>STA. 445+00 = 44,500'’ from station 0+00</a:t>
            </a:r>
          </a:p>
        </p:txBody>
      </p:sp>
    </p:spTree>
    <p:extLst>
      <p:ext uri="{BB962C8B-B14F-4D97-AF65-F5344CB8AC3E}">
        <p14:creationId xmlns:p14="http://schemas.microsoft.com/office/powerpoint/2010/main" val="37325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Centerline Stationing</a:t>
            </a:r>
          </a:p>
        </p:txBody>
      </p:sp>
      <p:sp>
        <p:nvSpPr>
          <p:cNvPr id="7" name="Line 11"/>
          <p:cNvSpPr>
            <a:spLocks noChangeShapeType="1"/>
          </p:cNvSpPr>
          <p:nvPr/>
        </p:nvSpPr>
        <p:spPr bwMode="auto">
          <a:xfrm>
            <a:off x="1530821" y="4638271"/>
            <a:ext cx="6604000" cy="0"/>
          </a:xfrm>
          <a:prstGeom prst="line">
            <a:avLst/>
          </a:prstGeom>
          <a:noFill/>
          <a:ln w="38100">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2"/>
          <p:cNvSpPr>
            <a:spLocks noChangeShapeType="1"/>
          </p:cNvSpPr>
          <p:nvPr/>
        </p:nvSpPr>
        <p:spPr bwMode="auto">
          <a:xfrm>
            <a:off x="1746721" y="4536671"/>
            <a:ext cx="0" cy="21590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4"/>
          <p:cNvSpPr>
            <a:spLocks noChangeShapeType="1"/>
          </p:cNvSpPr>
          <p:nvPr/>
        </p:nvSpPr>
        <p:spPr bwMode="auto">
          <a:xfrm>
            <a:off x="5401146" y="4539846"/>
            <a:ext cx="0" cy="21590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5"/>
          <p:cNvSpPr>
            <a:spLocks noChangeShapeType="1"/>
          </p:cNvSpPr>
          <p:nvPr/>
        </p:nvSpPr>
        <p:spPr bwMode="auto">
          <a:xfrm>
            <a:off x="2480146" y="454302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6"/>
          <p:cNvSpPr>
            <a:spLocks noChangeShapeType="1"/>
          </p:cNvSpPr>
          <p:nvPr/>
        </p:nvSpPr>
        <p:spPr bwMode="auto">
          <a:xfrm>
            <a:off x="321039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7"/>
          <p:cNvSpPr>
            <a:spLocks noChangeShapeType="1"/>
          </p:cNvSpPr>
          <p:nvPr/>
        </p:nvSpPr>
        <p:spPr bwMode="auto">
          <a:xfrm>
            <a:off x="394064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8"/>
          <p:cNvSpPr>
            <a:spLocks noChangeShapeType="1"/>
          </p:cNvSpPr>
          <p:nvPr/>
        </p:nvSpPr>
        <p:spPr bwMode="auto">
          <a:xfrm>
            <a:off x="467089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9"/>
          <p:cNvSpPr>
            <a:spLocks noChangeShapeType="1"/>
          </p:cNvSpPr>
          <p:nvPr/>
        </p:nvSpPr>
        <p:spPr bwMode="auto">
          <a:xfrm>
            <a:off x="6128221" y="454937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0"/>
          <p:cNvSpPr>
            <a:spLocks noChangeShapeType="1"/>
          </p:cNvSpPr>
          <p:nvPr/>
        </p:nvSpPr>
        <p:spPr bwMode="auto">
          <a:xfrm>
            <a:off x="6858471"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2"/>
          <p:cNvSpPr>
            <a:spLocks noChangeShapeType="1"/>
          </p:cNvSpPr>
          <p:nvPr/>
        </p:nvSpPr>
        <p:spPr bwMode="auto">
          <a:xfrm>
            <a:off x="7591896" y="454937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23"/>
          <p:cNvSpPr txBox="1">
            <a:spLocks noChangeArrowheads="1"/>
          </p:cNvSpPr>
          <p:nvPr/>
        </p:nvSpPr>
        <p:spPr bwMode="auto">
          <a:xfrm rot="5400000">
            <a:off x="1425076" y="3656538"/>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solidFill>
                  <a:schemeClr val="tx2">
                    <a:lumMod val="60000"/>
                    <a:lumOff val="40000"/>
                  </a:schemeClr>
                </a:solidFill>
              </a:rPr>
              <a:t>445</a:t>
            </a:r>
          </a:p>
        </p:txBody>
      </p:sp>
      <p:sp>
        <p:nvSpPr>
          <p:cNvPr id="18" name="Text Box 24"/>
          <p:cNvSpPr txBox="1">
            <a:spLocks noChangeArrowheads="1"/>
          </p:cNvSpPr>
          <p:nvPr/>
        </p:nvSpPr>
        <p:spPr bwMode="auto">
          <a:xfrm rot="5400000">
            <a:off x="5068593" y="3672426"/>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solidFill>
                  <a:schemeClr val="tx2">
                    <a:lumMod val="60000"/>
                    <a:lumOff val="40000"/>
                  </a:schemeClr>
                </a:solidFill>
              </a:rPr>
              <a:t>450</a:t>
            </a:r>
          </a:p>
        </p:txBody>
      </p:sp>
      <p:sp>
        <p:nvSpPr>
          <p:cNvPr id="21" name="AutoShape 27"/>
          <p:cNvSpPr>
            <a:spLocks noChangeArrowheads="1"/>
          </p:cNvSpPr>
          <p:nvPr/>
        </p:nvSpPr>
        <p:spPr bwMode="auto">
          <a:xfrm>
            <a:off x="283683" y="5123556"/>
            <a:ext cx="1109624" cy="459974"/>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Back</a:t>
            </a:r>
          </a:p>
        </p:txBody>
      </p:sp>
      <p:sp>
        <p:nvSpPr>
          <p:cNvPr id="24" name="AutoShape 30"/>
          <p:cNvSpPr>
            <a:spLocks noChangeArrowheads="1"/>
          </p:cNvSpPr>
          <p:nvPr/>
        </p:nvSpPr>
        <p:spPr bwMode="auto">
          <a:xfrm flipH="1">
            <a:off x="7528876" y="3868021"/>
            <a:ext cx="1276378" cy="476549"/>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Ahead </a:t>
            </a:r>
          </a:p>
        </p:txBody>
      </p:sp>
      <p:sp>
        <p:nvSpPr>
          <p:cNvPr id="25" name="Text Box 31"/>
          <p:cNvSpPr txBox="1">
            <a:spLocks noChangeArrowheads="1"/>
          </p:cNvSpPr>
          <p:nvPr/>
        </p:nvSpPr>
        <p:spPr bwMode="auto">
          <a:xfrm>
            <a:off x="3407480" y="3887370"/>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i="1" dirty="0"/>
              <a:t>Left Side</a:t>
            </a:r>
          </a:p>
        </p:txBody>
      </p:sp>
      <p:sp>
        <p:nvSpPr>
          <p:cNvPr id="26" name="Text Box 32"/>
          <p:cNvSpPr txBox="1">
            <a:spLocks noChangeArrowheads="1"/>
          </p:cNvSpPr>
          <p:nvPr/>
        </p:nvSpPr>
        <p:spPr bwMode="auto">
          <a:xfrm>
            <a:off x="3400329" y="4968631"/>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i="1" dirty="0"/>
              <a:t>Right Side</a:t>
            </a:r>
          </a:p>
        </p:txBody>
      </p:sp>
      <p:grpSp>
        <p:nvGrpSpPr>
          <p:cNvPr id="27" name="Group 73"/>
          <p:cNvGrpSpPr>
            <a:grpSpLocks/>
          </p:cNvGrpSpPr>
          <p:nvPr/>
        </p:nvGrpSpPr>
        <p:grpSpPr bwMode="auto">
          <a:xfrm>
            <a:off x="1743546" y="4955916"/>
            <a:ext cx="3654425" cy="1383998"/>
            <a:chOff x="1098" y="1980"/>
            <a:chExt cx="2302" cy="430"/>
          </a:xfrm>
        </p:grpSpPr>
        <p:sp>
          <p:nvSpPr>
            <p:cNvPr id="28" name="Text Box 38"/>
            <p:cNvSpPr txBox="1">
              <a:spLocks noChangeArrowheads="1"/>
            </p:cNvSpPr>
            <p:nvPr/>
          </p:nvSpPr>
          <p:spPr bwMode="auto">
            <a:xfrm>
              <a:off x="2058" y="2179"/>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b="0" dirty="0"/>
                <a:t>500’</a:t>
              </a:r>
            </a:p>
          </p:txBody>
        </p:sp>
        <p:sp>
          <p:nvSpPr>
            <p:cNvPr id="29" name="Line 39"/>
            <p:cNvSpPr>
              <a:spLocks noChangeShapeType="1"/>
            </p:cNvSpPr>
            <p:nvPr/>
          </p:nvSpPr>
          <p:spPr bwMode="auto">
            <a:xfrm>
              <a:off x="1098" y="1984"/>
              <a:ext cx="0" cy="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40"/>
            <p:cNvSpPr>
              <a:spLocks noChangeShapeType="1"/>
            </p:cNvSpPr>
            <p:nvPr/>
          </p:nvSpPr>
          <p:spPr bwMode="auto">
            <a:xfrm>
              <a:off x="3400" y="1980"/>
              <a:ext cx="0" cy="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43"/>
            <p:cNvSpPr>
              <a:spLocks noChangeShapeType="1"/>
            </p:cNvSpPr>
            <p:nvPr/>
          </p:nvSpPr>
          <p:spPr bwMode="auto">
            <a:xfrm>
              <a:off x="2400" y="2221"/>
              <a:ext cx="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44"/>
            <p:cNvSpPr>
              <a:spLocks noChangeShapeType="1"/>
            </p:cNvSpPr>
            <p:nvPr/>
          </p:nvSpPr>
          <p:spPr bwMode="auto">
            <a:xfrm flipH="1">
              <a:off x="1098" y="2225"/>
              <a:ext cx="9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 name="Group 74"/>
          <p:cNvGrpSpPr>
            <a:grpSpLocks/>
          </p:cNvGrpSpPr>
          <p:nvPr/>
        </p:nvGrpSpPr>
        <p:grpSpPr bwMode="auto">
          <a:xfrm>
            <a:off x="2480147" y="4762939"/>
            <a:ext cx="733425" cy="366713"/>
            <a:chOff x="2022" y="2477"/>
            <a:chExt cx="462" cy="231"/>
          </a:xfrm>
        </p:grpSpPr>
        <p:sp>
          <p:nvSpPr>
            <p:cNvPr id="34" name="Line 33"/>
            <p:cNvSpPr>
              <a:spLocks noChangeShapeType="1"/>
            </p:cNvSpPr>
            <p:nvPr/>
          </p:nvSpPr>
          <p:spPr bwMode="auto">
            <a:xfrm flipH="1">
              <a:off x="2022" y="2477"/>
              <a:ext cx="2" cy="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4"/>
            <p:cNvSpPr>
              <a:spLocks noChangeShapeType="1"/>
            </p:cNvSpPr>
            <p:nvPr/>
          </p:nvSpPr>
          <p:spPr bwMode="auto">
            <a:xfrm>
              <a:off x="2482" y="2477"/>
              <a:ext cx="0" cy="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37"/>
            <p:cNvSpPr txBox="1">
              <a:spLocks noChangeArrowheads="1"/>
            </p:cNvSpPr>
            <p:nvPr/>
          </p:nvSpPr>
          <p:spPr bwMode="auto">
            <a:xfrm>
              <a:off x="2057" y="2477"/>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b="0" dirty="0"/>
                <a:t>100’</a:t>
              </a:r>
            </a:p>
          </p:txBody>
        </p:sp>
        <p:sp>
          <p:nvSpPr>
            <p:cNvPr id="37" name="Line 45"/>
            <p:cNvSpPr>
              <a:spLocks noChangeShapeType="1"/>
            </p:cNvSpPr>
            <p:nvPr/>
          </p:nvSpPr>
          <p:spPr bwMode="auto">
            <a:xfrm flipH="1">
              <a:off x="2024" y="2593"/>
              <a:ext cx="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46"/>
            <p:cNvSpPr>
              <a:spLocks noChangeShapeType="1"/>
            </p:cNvSpPr>
            <p:nvPr/>
          </p:nvSpPr>
          <p:spPr bwMode="auto">
            <a:xfrm>
              <a:off x="2380" y="2585"/>
              <a:ext cx="1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67"/>
          <p:cNvGrpSpPr>
            <a:grpSpLocks/>
          </p:cNvGrpSpPr>
          <p:nvPr/>
        </p:nvGrpSpPr>
        <p:grpSpPr bwMode="auto">
          <a:xfrm>
            <a:off x="6058373" y="2190346"/>
            <a:ext cx="3024188" cy="2149475"/>
            <a:chOff x="3816" y="830"/>
            <a:chExt cx="1905" cy="1354"/>
          </a:xfrm>
        </p:grpSpPr>
        <p:sp>
          <p:nvSpPr>
            <p:cNvPr id="40" name="Oval 47"/>
            <p:cNvSpPr>
              <a:spLocks noChangeArrowheads="1"/>
            </p:cNvSpPr>
            <p:nvPr/>
          </p:nvSpPr>
          <p:spPr bwMode="auto">
            <a:xfrm>
              <a:off x="3816" y="2100"/>
              <a:ext cx="87" cy="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1" name="Text Box 48"/>
            <p:cNvSpPr txBox="1">
              <a:spLocks noChangeArrowheads="1"/>
            </p:cNvSpPr>
            <p:nvPr/>
          </p:nvSpPr>
          <p:spPr bwMode="auto">
            <a:xfrm>
              <a:off x="4095" y="830"/>
              <a:ext cx="16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600" dirty="0"/>
                <a:t>Example: This point is at</a:t>
              </a:r>
            </a:p>
            <a:p>
              <a:pPr algn="l"/>
              <a:r>
                <a:rPr lang="en-US" altLang="en-US" sz="1600" dirty="0"/>
                <a:t>Sta. 451+00 - 50’ Lt.</a:t>
              </a:r>
            </a:p>
            <a:p>
              <a:pPr algn="l"/>
              <a:r>
                <a:rPr lang="en-US" altLang="en-US" sz="1600" dirty="0"/>
                <a:t>(Left of centerline)</a:t>
              </a:r>
            </a:p>
          </p:txBody>
        </p:sp>
        <p:sp>
          <p:nvSpPr>
            <p:cNvPr id="42" name="Line 49"/>
            <p:cNvSpPr>
              <a:spLocks noChangeShapeType="1"/>
            </p:cNvSpPr>
            <p:nvPr/>
          </p:nvSpPr>
          <p:spPr bwMode="auto">
            <a:xfrm flipH="1">
              <a:off x="3873" y="1300"/>
              <a:ext cx="253" cy="8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 name="Text Box 58"/>
          <p:cNvSpPr txBox="1">
            <a:spLocks noChangeArrowheads="1"/>
          </p:cNvSpPr>
          <p:nvPr/>
        </p:nvSpPr>
        <p:spPr bwMode="auto">
          <a:xfrm>
            <a:off x="2363428" y="2023292"/>
            <a:ext cx="3696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400" i="1" u="sng" dirty="0"/>
              <a:t>Stationing</a:t>
            </a:r>
          </a:p>
        </p:txBody>
      </p:sp>
      <p:sp>
        <p:nvSpPr>
          <p:cNvPr id="44" name="Line 59"/>
          <p:cNvSpPr>
            <a:spLocks noChangeShapeType="1"/>
          </p:cNvSpPr>
          <p:nvPr/>
        </p:nvSpPr>
        <p:spPr bwMode="auto">
          <a:xfrm flipH="1">
            <a:off x="1985286" y="3124200"/>
            <a:ext cx="376914" cy="5949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60"/>
          <p:cNvSpPr>
            <a:spLocks noChangeShapeType="1"/>
          </p:cNvSpPr>
          <p:nvPr/>
        </p:nvSpPr>
        <p:spPr bwMode="auto">
          <a:xfrm flipH="1">
            <a:off x="5612755" y="3124200"/>
            <a:ext cx="445618" cy="5282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 name="Group 68"/>
          <p:cNvGrpSpPr>
            <a:grpSpLocks/>
          </p:cNvGrpSpPr>
          <p:nvPr/>
        </p:nvGrpSpPr>
        <p:grpSpPr bwMode="auto">
          <a:xfrm>
            <a:off x="6406036" y="5301845"/>
            <a:ext cx="2782888" cy="1038225"/>
            <a:chOff x="4035" y="2790"/>
            <a:chExt cx="1753" cy="654"/>
          </a:xfrm>
        </p:grpSpPr>
        <p:sp>
          <p:nvSpPr>
            <p:cNvPr id="47" name="Text Box 61"/>
            <p:cNvSpPr txBox="1">
              <a:spLocks noChangeArrowheads="1"/>
            </p:cNvSpPr>
            <p:nvPr/>
          </p:nvSpPr>
          <p:spPr bwMode="auto">
            <a:xfrm>
              <a:off x="4162" y="2924"/>
              <a:ext cx="16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600" dirty="0"/>
                <a:t>Example: This point is at</a:t>
              </a:r>
            </a:p>
            <a:p>
              <a:pPr algn="l"/>
              <a:r>
                <a:rPr lang="en-US" altLang="en-US" sz="1600" dirty="0"/>
                <a:t>Sta. 451+25 - 100’ Rt.</a:t>
              </a:r>
            </a:p>
            <a:p>
              <a:pPr algn="l"/>
              <a:r>
                <a:rPr lang="en-US" altLang="en-US" sz="1600" dirty="0"/>
                <a:t>(Right of centerline)</a:t>
              </a:r>
            </a:p>
          </p:txBody>
        </p:sp>
        <p:sp>
          <p:nvSpPr>
            <p:cNvPr id="48" name="Oval 64"/>
            <p:cNvSpPr>
              <a:spLocks noChangeArrowheads="1"/>
            </p:cNvSpPr>
            <p:nvPr/>
          </p:nvSpPr>
          <p:spPr bwMode="auto">
            <a:xfrm>
              <a:off x="4035" y="2790"/>
              <a:ext cx="87" cy="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9" name="Line 65"/>
            <p:cNvSpPr>
              <a:spLocks noChangeShapeType="1"/>
            </p:cNvSpPr>
            <p:nvPr/>
          </p:nvSpPr>
          <p:spPr bwMode="auto">
            <a:xfrm flipH="1" flipV="1">
              <a:off x="4091" y="2874"/>
              <a:ext cx="71" cy="1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 name="Text Box 72"/>
          <p:cNvSpPr txBox="1">
            <a:spLocks noChangeArrowheads="1"/>
          </p:cNvSpPr>
          <p:nvPr/>
        </p:nvSpPr>
        <p:spPr bwMode="auto">
          <a:xfrm>
            <a:off x="381000" y="838200"/>
            <a:ext cx="51419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3000" dirty="0"/>
              <a:t>How does stationing work?</a:t>
            </a:r>
          </a:p>
        </p:txBody>
      </p:sp>
      <p:cxnSp>
        <p:nvCxnSpPr>
          <p:cNvPr id="51" name="Straight Connector 50"/>
          <p:cNvCxnSpPr/>
          <p:nvPr/>
        </p:nvCxnSpPr>
        <p:spPr bwMode="auto">
          <a:xfrm>
            <a:off x="1530821" y="4638271"/>
            <a:ext cx="6604000"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1746004" y="4536671"/>
            <a:ext cx="3176" cy="215900"/>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5398278" y="4535954"/>
            <a:ext cx="3176" cy="215900"/>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0" idx="1"/>
          </p:cNvCxnSpPr>
          <p:nvPr/>
        </p:nvCxnSpPr>
        <p:spPr bwMode="auto">
          <a:xfrm flipH="1" flipV="1">
            <a:off x="248014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H="1" flipV="1">
            <a:off x="321039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394064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flipV="1">
            <a:off x="4672166" y="454357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H="1" flipV="1">
            <a:off x="6127427" y="4549371"/>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flipV="1">
            <a:off x="7592531" y="454702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flipV="1">
            <a:off x="6858471" y="4543572"/>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2362201" y="2480492"/>
            <a:ext cx="3696173" cy="646331"/>
          </a:xfrm>
          <a:prstGeom prst="rect">
            <a:avLst/>
          </a:prstGeom>
          <a:noFill/>
        </p:spPr>
        <p:txBody>
          <a:bodyPr wrap="square" rtlCol="0">
            <a:spAutoFit/>
          </a:bodyPr>
          <a:lstStyle/>
          <a:p>
            <a:pPr algn="ctr"/>
            <a:r>
              <a:rPr lang="en-US" dirty="0"/>
              <a:t>Labeled every 500’ on rural scales</a:t>
            </a:r>
          </a:p>
          <a:p>
            <a:pPr algn="ctr"/>
            <a:r>
              <a:rPr lang="en-US" dirty="0"/>
              <a:t>Labeled every 100’ on urban scales</a:t>
            </a:r>
          </a:p>
        </p:txBody>
      </p:sp>
      <p:sp>
        <p:nvSpPr>
          <p:cNvPr id="3" name="Rectangle 2"/>
          <p:cNvSpPr/>
          <p:nvPr/>
        </p:nvSpPr>
        <p:spPr>
          <a:xfrm>
            <a:off x="2362200" y="2023292"/>
            <a:ext cx="3696173" cy="1100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5180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30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30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30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3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30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30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30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30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30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30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30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30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30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3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3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30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30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3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P spid="26" grpId="0"/>
      <p:bldP spid="43" grpId="0"/>
      <p:bldP spid="44" grpId="0" animBg="1"/>
      <p:bldP spid="45" grpId="0" animBg="1"/>
      <p:bldP spid="61"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a:solidFill>
                  <a:schemeClr val="bg1"/>
                </a:solidFill>
              </a:rPr>
              <a:t>Where can I find Stationing for a Highway?</a:t>
            </a:r>
          </a:p>
        </p:txBody>
      </p:sp>
      <p:sp>
        <p:nvSpPr>
          <p:cNvPr id="3" name="Content Placeholder 2"/>
          <p:cNvSpPr>
            <a:spLocks noGrp="1"/>
          </p:cNvSpPr>
          <p:nvPr>
            <p:ph idx="1"/>
          </p:nvPr>
        </p:nvSpPr>
        <p:spPr>
          <a:xfrm>
            <a:off x="457200" y="762000"/>
            <a:ext cx="8382000" cy="5562600"/>
          </a:xfrm>
        </p:spPr>
        <p:txBody>
          <a:bodyPr>
            <a:normAutofit/>
          </a:bodyPr>
          <a:lstStyle/>
          <a:p>
            <a:r>
              <a:rPr lang="en-US" sz="2400" b="1" dirty="0"/>
              <a:t>Physically on 2-Lane Roads:</a:t>
            </a:r>
          </a:p>
          <a:p>
            <a:pPr lvl="1"/>
            <a:r>
              <a:rPr lang="en-US" sz="2000" dirty="0"/>
              <a:t>The right side of the roadway when looking in the same direction as stationing.</a:t>
            </a:r>
          </a:p>
          <a:p>
            <a:r>
              <a:rPr lang="en-US" sz="2400" b="1" dirty="0"/>
              <a:t>Physically on 4-Lane Roads:</a:t>
            </a:r>
          </a:p>
          <a:p>
            <a:pPr lvl="1"/>
            <a:r>
              <a:rPr lang="en-US" sz="2000" dirty="0"/>
              <a:t>In similar locations as outlined previously on the outside edges in both directions.</a:t>
            </a:r>
          </a:p>
          <a:p>
            <a:r>
              <a:rPr lang="en-US" sz="2400" b="1" dirty="0"/>
              <a:t>DOT Project Plans:</a:t>
            </a:r>
          </a:p>
          <a:p>
            <a:pPr lvl="1"/>
            <a:r>
              <a:rPr lang="en-US" sz="2000" dirty="0"/>
              <a:t>Obtain project plans from DOT Document Services in Ames: </a:t>
            </a:r>
            <a:r>
              <a:rPr lang="en-US" sz="2000" dirty="0">
                <a:hlinkClick r:id="rId4"/>
              </a:rPr>
              <a:t>Desi.Asklof@dot.iowa.gov</a:t>
            </a:r>
            <a:r>
              <a:rPr lang="en-US" sz="2000" dirty="0"/>
              <a:t> or (515) 239-1808</a:t>
            </a:r>
          </a:p>
        </p:txBody>
      </p:sp>
    </p:spTree>
    <p:extLst>
      <p:ext uri="{BB962C8B-B14F-4D97-AF65-F5344CB8AC3E}">
        <p14:creationId xmlns:p14="http://schemas.microsoft.com/office/powerpoint/2010/main" val="2478423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normAutofit/>
          </a:bodyPr>
          <a:lstStyle/>
          <a:p>
            <a:r>
              <a:rPr lang="en-US" sz="3200" u="sng" dirty="0"/>
              <a:t>How do I find stationing in the field?</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Stationing</a:t>
            </a:r>
          </a:p>
        </p:txBody>
      </p:sp>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4" t="2901" b="1079"/>
          <a:stretch/>
        </p:blipFill>
        <p:spPr bwMode="auto">
          <a:xfrm>
            <a:off x="641226" y="2514600"/>
            <a:ext cx="3444778"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275" y="2514600"/>
            <a:ext cx="33909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799" y="1143000"/>
            <a:ext cx="6354119" cy="646331"/>
          </a:xfrm>
          <a:prstGeom prst="rect">
            <a:avLst/>
          </a:prstGeom>
          <a:noFill/>
        </p:spPr>
        <p:txBody>
          <a:bodyPr wrap="square" rtlCol="0">
            <a:spAutoFit/>
          </a:bodyPr>
          <a:lstStyle/>
          <a:p>
            <a:r>
              <a:rPr lang="en-US" dirty="0"/>
              <a:t>About 1 foot in from the outside edge of the road every 100 ft. stamped in the pavement on PCC (concrete) roadways.</a:t>
            </a:r>
          </a:p>
        </p:txBody>
      </p:sp>
    </p:spTree>
    <p:extLst>
      <p:ext uri="{BB962C8B-B14F-4D97-AF65-F5344CB8AC3E}">
        <p14:creationId xmlns:p14="http://schemas.microsoft.com/office/powerpoint/2010/main" val="368740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normAutofit/>
          </a:bodyPr>
          <a:lstStyle/>
          <a:p>
            <a:r>
              <a:rPr lang="en-US" sz="3600" u="sng" dirty="0"/>
              <a:t>How do I find stationing in the field?</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Stationing</a:t>
            </a:r>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62" t="2309" r="3342" b="2578"/>
          <a:stretch/>
        </p:blipFill>
        <p:spPr bwMode="auto">
          <a:xfrm>
            <a:off x="461913" y="1725104"/>
            <a:ext cx="2055044" cy="279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3438525" y="3810000"/>
            <a:ext cx="2266950" cy="268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10" b="2544"/>
          <a:stretch/>
        </p:blipFill>
        <p:spPr bwMode="auto">
          <a:xfrm>
            <a:off x="6385180" y="1657350"/>
            <a:ext cx="2134446" cy="28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42" t="8610" b="3319"/>
          <a:stretch/>
        </p:blipFill>
        <p:spPr bwMode="auto">
          <a:xfrm>
            <a:off x="3186736" y="1657350"/>
            <a:ext cx="2770529" cy="186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8593" y="1185863"/>
            <a:ext cx="7080066" cy="369332"/>
          </a:xfrm>
          <a:prstGeom prst="rect">
            <a:avLst/>
          </a:prstGeom>
          <a:noFill/>
        </p:spPr>
        <p:txBody>
          <a:bodyPr wrap="square" rtlCol="0">
            <a:spAutoFit/>
          </a:bodyPr>
          <a:lstStyle/>
          <a:p>
            <a:pPr algn="ctr"/>
            <a:r>
              <a:rPr lang="en-US" dirty="0"/>
              <a:t>Every 500 ft. on HMA (Asphalt) surfaced roadways.</a:t>
            </a:r>
          </a:p>
        </p:txBody>
      </p:sp>
    </p:spTree>
    <p:extLst>
      <p:ext uri="{BB962C8B-B14F-4D97-AF65-F5344CB8AC3E}">
        <p14:creationId xmlns:p14="http://schemas.microsoft.com/office/powerpoint/2010/main" val="1352696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r>
              <a:rPr lang="en-US" u="sng" dirty="0"/>
              <a:t>Station Equations</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a:solidFill>
                  <a:schemeClr val="bg1">
                    <a:lumMod val="50000"/>
                  </a:schemeClr>
                </a:solidFill>
              </a:rPr>
              <a:t>Stationing</a:t>
            </a:r>
          </a:p>
        </p:txBody>
      </p:sp>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69"/>
          <a:stretch/>
        </p:blipFill>
        <p:spPr bwMode="auto">
          <a:xfrm>
            <a:off x="381000" y="2055043"/>
            <a:ext cx="4057650" cy="258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257"/>
          <a:stretch/>
        </p:blipFill>
        <p:spPr bwMode="auto">
          <a:xfrm>
            <a:off x="4770469" y="2055043"/>
            <a:ext cx="4010025" cy="25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Line 11"/>
          <p:cNvSpPr>
            <a:spLocks noChangeShapeType="1"/>
          </p:cNvSpPr>
          <p:nvPr/>
        </p:nvSpPr>
        <p:spPr bwMode="auto">
          <a:xfrm>
            <a:off x="1108301" y="5489793"/>
            <a:ext cx="6604000" cy="0"/>
          </a:xfrm>
          <a:prstGeom prst="line">
            <a:avLst/>
          </a:prstGeom>
          <a:noFill/>
          <a:ln w="38100">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27"/>
          <p:cNvSpPr>
            <a:spLocks noChangeArrowheads="1"/>
          </p:cNvSpPr>
          <p:nvPr/>
        </p:nvSpPr>
        <p:spPr bwMode="auto">
          <a:xfrm>
            <a:off x="2906506" y="5755094"/>
            <a:ext cx="1109624" cy="459974"/>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Back</a:t>
            </a:r>
          </a:p>
        </p:txBody>
      </p:sp>
      <p:sp>
        <p:nvSpPr>
          <p:cNvPr id="99" name="AutoShape 30"/>
          <p:cNvSpPr>
            <a:spLocks noChangeArrowheads="1"/>
          </p:cNvSpPr>
          <p:nvPr/>
        </p:nvSpPr>
        <p:spPr bwMode="auto">
          <a:xfrm flipH="1">
            <a:off x="5704907" y="4798342"/>
            <a:ext cx="1276378" cy="476549"/>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Ahead </a:t>
            </a:r>
          </a:p>
        </p:txBody>
      </p:sp>
      <p:sp>
        <p:nvSpPr>
          <p:cNvPr id="100" name="Text Box 31"/>
          <p:cNvSpPr txBox="1">
            <a:spLocks noChangeArrowheads="1"/>
          </p:cNvSpPr>
          <p:nvPr/>
        </p:nvSpPr>
        <p:spPr bwMode="auto">
          <a:xfrm>
            <a:off x="1323484" y="4923558"/>
            <a:ext cx="1159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i="1" dirty="0"/>
              <a:t>Left Side</a:t>
            </a:r>
          </a:p>
        </p:txBody>
      </p:sp>
      <p:cxnSp>
        <p:nvCxnSpPr>
          <p:cNvPr id="116" name="Straight Connector 115"/>
          <p:cNvCxnSpPr/>
          <p:nvPr/>
        </p:nvCxnSpPr>
        <p:spPr bwMode="auto">
          <a:xfrm>
            <a:off x="533400" y="5489793"/>
            <a:ext cx="7426080"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p:nvPr/>
        </p:nvCxnSpPr>
        <p:spPr bwMode="auto">
          <a:xfrm flipV="1">
            <a:off x="1323484" y="5387476"/>
            <a:ext cx="0" cy="7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p:cNvCxnSpPr/>
          <p:nvPr/>
        </p:nvCxnSpPr>
        <p:spPr bwMode="auto">
          <a:xfrm>
            <a:off x="7420919" y="5384301"/>
            <a:ext cx="2869" cy="219792"/>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p:nvPr/>
        </p:nvCxnSpPr>
        <p:spPr bwMode="auto">
          <a:xfrm flipH="1" flipV="1">
            <a:off x="2343797" y="538747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p:cNvCxnSpPr/>
          <p:nvPr/>
        </p:nvCxnSpPr>
        <p:spPr bwMode="auto">
          <a:xfrm flipH="1" flipV="1">
            <a:off x="3074047" y="538747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p:cNvCxnSpPr/>
          <p:nvPr/>
        </p:nvCxnSpPr>
        <p:spPr bwMode="auto">
          <a:xfrm flipV="1">
            <a:off x="3804297" y="5387477"/>
            <a:ext cx="1" cy="216616"/>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p:cNvCxnSpPr/>
          <p:nvPr/>
        </p:nvCxnSpPr>
        <p:spPr bwMode="auto">
          <a:xfrm flipH="1" flipV="1">
            <a:off x="4535817" y="5395095"/>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p:cNvCxnSpPr/>
          <p:nvPr/>
        </p:nvCxnSpPr>
        <p:spPr bwMode="auto">
          <a:xfrm flipH="1" flipV="1">
            <a:off x="5294208" y="540089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p:cNvCxnSpPr/>
          <p:nvPr/>
        </p:nvCxnSpPr>
        <p:spPr bwMode="auto">
          <a:xfrm flipV="1">
            <a:off x="6759313" y="5398546"/>
            <a:ext cx="0" cy="100772"/>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p:cNvCxnSpPr/>
          <p:nvPr/>
        </p:nvCxnSpPr>
        <p:spPr bwMode="auto">
          <a:xfrm flipH="1" flipV="1">
            <a:off x="6025252" y="539509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 Box 31"/>
          <p:cNvSpPr txBox="1">
            <a:spLocks noChangeArrowheads="1"/>
          </p:cNvSpPr>
          <p:nvPr/>
        </p:nvSpPr>
        <p:spPr bwMode="auto">
          <a:xfrm>
            <a:off x="1323484" y="5661467"/>
            <a:ext cx="14296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i="1" dirty="0"/>
              <a:t>Right Side</a:t>
            </a:r>
          </a:p>
        </p:txBody>
      </p:sp>
      <p:cxnSp>
        <p:nvCxnSpPr>
          <p:cNvPr id="4" name="Straight Connector 3"/>
          <p:cNvCxnSpPr/>
          <p:nvPr/>
        </p:nvCxnSpPr>
        <p:spPr>
          <a:xfrm flipV="1">
            <a:off x="4738573" y="4631975"/>
            <a:ext cx="0" cy="755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97" idx="2"/>
          </p:cNvCxnSpPr>
          <p:nvPr/>
        </p:nvCxnSpPr>
        <p:spPr>
          <a:xfrm flipV="1">
            <a:off x="4741749" y="5560692"/>
            <a:ext cx="0" cy="760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 Box 24"/>
          <p:cNvSpPr txBox="1">
            <a:spLocks noChangeArrowheads="1"/>
          </p:cNvSpPr>
          <p:nvPr/>
        </p:nvSpPr>
        <p:spPr bwMode="auto">
          <a:xfrm rot="5400000">
            <a:off x="4250428" y="5329859"/>
            <a:ext cx="14443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t>111+52.1</a:t>
            </a:r>
          </a:p>
        </p:txBody>
      </p:sp>
      <p:cxnSp>
        <p:nvCxnSpPr>
          <p:cNvPr id="128" name="Straight Connector 127"/>
          <p:cNvCxnSpPr/>
          <p:nvPr/>
        </p:nvCxnSpPr>
        <p:spPr bwMode="auto">
          <a:xfrm flipH="1" flipV="1">
            <a:off x="1505371" y="539854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 Box 23"/>
          <p:cNvSpPr txBox="1">
            <a:spLocks noChangeArrowheads="1"/>
          </p:cNvSpPr>
          <p:nvPr/>
        </p:nvSpPr>
        <p:spPr bwMode="auto">
          <a:xfrm rot="5400000">
            <a:off x="3625972" y="5235603"/>
            <a:ext cx="1632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t>1411+24.8</a:t>
            </a:r>
          </a:p>
        </p:txBody>
      </p:sp>
      <p:sp>
        <p:nvSpPr>
          <p:cNvPr id="19" name="Down Arrow 18"/>
          <p:cNvSpPr/>
          <p:nvPr/>
        </p:nvSpPr>
        <p:spPr>
          <a:xfrm rot="18725834">
            <a:off x="3159519" y="3516060"/>
            <a:ext cx="533399" cy="143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81000" y="816531"/>
            <a:ext cx="8399494" cy="1200329"/>
          </a:xfrm>
          <a:prstGeom prst="rect">
            <a:avLst/>
          </a:prstGeom>
          <a:noFill/>
        </p:spPr>
        <p:txBody>
          <a:bodyPr wrap="square" rtlCol="0">
            <a:spAutoFit/>
          </a:bodyPr>
          <a:lstStyle/>
          <a:p>
            <a:pPr algn="ctr"/>
            <a:r>
              <a:rPr lang="en-US" b="1" i="1" dirty="0"/>
              <a:t>What happens when stationing changes along a road?  </a:t>
            </a:r>
            <a:r>
              <a:rPr lang="en-US" i="1" dirty="0"/>
              <a:t>A station equation is created.</a:t>
            </a:r>
          </a:p>
          <a:p>
            <a:pPr marL="169863"/>
            <a:r>
              <a:rPr lang="en-US" b="1" i="1" dirty="0"/>
              <a:t>Common reasons include:</a:t>
            </a:r>
          </a:p>
          <a:p>
            <a:pPr marL="285750" indent="-285750" algn="ctr">
              <a:buFont typeface="Arial" panose="020B0604020202020204" pitchFamily="34" charset="0"/>
              <a:buChar char="•"/>
            </a:pPr>
            <a:r>
              <a:rPr lang="en-US" i="1" dirty="0"/>
              <a:t>shortening or lengthening of a highway line due to highway realignment</a:t>
            </a:r>
          </a:p>
          <a:p>
            <a:pPr marL="285750" indent="-285750" algn="ctr">
              <a:buFont typeface="Arial" panose="020B0604020202020204" pitchFamily="34" charset="0"/>
              <a:buChar char="•"/>
            </a:pPr>
            <a:r>
              <a:rPr lang="en-US" i="1" dirty="0"/>
              <a:t>4-lane highway where one lane is longer than another due to alignment.</a:t>
            </a:r>
          </a:p>
        </p:txBody>
      </p:sp>
      <p:sp>
        <p:nvSpPr>
          <p:cNvPr id="3" name="TextBox 2"/>
          <p:cNvSpPr txBox="1"/>
          <p:nvPr/>
        </p:nvSpPr>
        <p:spPr>
          <a:xfrm rot="5400000">
            <a:off x="3473379" y="4868718"/>
            <a:ext cx="661836" cy="369332"/>
          </a:xfrm>
          <a:prstGeom prst="rect">
            <a:avLst/>
          </a:prstGeom>
          <a:noFill/>
        </p:spPr>
        <p:txBody>
          <a:bodyPr wrap="square" rtlCol="0">
            <a:spAutoFit/>
          </a:bodyPr>
          <a:lstStyle/>
          <a:p>
            <a:pPr algn="ctr"/>
            <a:r>
              <a:rPr lang="en-US" dirty="0">
                <a:solidFill>
                  <a:schemeClr val="accent1"/>
                </a:solidFill>
              </a:rPr>
              <a:t>1410</a:t>
            </a:r>
          </a:p>
        </p:txBody>
      </p:sp>
      <p:sp>
        <p:nvSpPr>
          <p:cNvPr id="29" name="TextBox 28"/>
          <p:cNvSpPr txBox="1"/>
          <p:nvPr/>
        </p:nvSpPr>
        <p:spPr>
          <a:xfrm rot="5400000">
            <a:off x="507283" y="4876133"/>
            <a:ext cx="661836" cy="369332"/>
          </a:xfrm>
          <a:prstGeom prst="rect">
            <a:avLst/>
          </a:prstGeom>
          <a:noFill/>
        </p:spPr>
        <p:txBody>
          <a:bodyPr wrap="square" rtlCol="0">
            <a:spAutoFit/>
          </a:bodyPr>
          <a:lstStyle/>
          <a:p>
            <a:pPr algn="ctr"/>
            <a:r>
              <a:rPr lang="en-US" dirty="0">
                <a:solidFill>
                  <a:schemeClr val="accent1"/>
                </a:solidFill>
              </a:rPr>
              <a:t>1410</a:t>
            </a:r>
          </a:p>
        </p:txBody>
      </p:sp>
      <p:sp>
        <p:nvSpPr>
          <p:cNvPr id="30" name="TextBox 29"/>
          <p:cNvSpPr txBox="1"/>
          <p:nvPr/>
        </p:nvSpPr>
        <p:spPr>
          <a:xfrm rot="5400000">
            <a:off x="7092870" y="4779413"/>
            <a:ext cx="661836" cy="369332"/>
          </a:xfrm>
          <a:prstGeom prst="rect">
            <a:avLst/>
          </a:prstGeom>
          <a:noFill/>
        </p:spPr>
        <p:txBody>
          <a:bodyPr wrap="square" rtlCol="0">
            <a:spAutoFit/>
          </a:bodyPr>
          <a:lstStyle/>
          <a:p>
            <a:pPr algn="ctr"/>
            <a:r>
              <a:rPr lang="en-US" dirty="0">
                <a:solidFill>
                  <a:schemeClr val="accent1"/>
                </a:solidFill>
              </a:rPr>
              <a:t>115</a:t>
            </a:r>
          </a:p>
        </p:txBody>
      </p:sp>
      <p:cxnSp>
        <p:nvCxnSpPr>
          <p:cNvPr id="32" name="Straight Connector 31"/>
          <p:cNvCxnSpPr/>
          <p:nvPr/>
        </p:nvCxnSpPr>
        <p:spPr bwMode="auto">
          <a:xfrm flipV="1">
            <a:off x="838200" y="5381485"/>
            <a:ext cx="1" cy="216616"/>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847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1000" fill="hold"/>
                                        <p:tgtEl>
                                          <p:spTgt spid="100"/>
                                        </p:tgtEl>
                                        <p:attrNameLst>
                                          <p:attrName>ppt_x</p:attrName>
                                        </p:attrNameLst>
                                      </p:cBhvr>
                                      <p:tavLst>
                                        <p:tav tm="0">
                                          <p:val>
                                            <p:strVal val="0-#ppt_w/2"/>
                                          </p:val>
                                        </p:tav>
                                        <p:tav tm="100000">
                                          <p:val>
                                            <p:strVal val="#ppt_x"/>
                                          </p:val>
                                        </p:tav>
                                      </p:tavLst>
                                    </p:anim>
                                    <p:anim calcmode="lin" valueType="num">
                                      <p:cBhvr additive="base">
                                        <p:cTn id="12" dur="1000" fill="hold"/>
                                        <p:tgtEl>
                                          <p:spTgt spid="100"/>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1000" fill="hold"/>
                                        <p:tgtEl>
                                          <p:spTgt spid="116"/>
                                        </p:tgtEl>
                                        <p:attrNameLst>
                                          <p:attrName>ppt_x</p:attrName>
                                        </p:attrNameLst>
                                      </p:cBhvr>
                                      <p:tavLst>
                                        <p:tav tm="0">
                                          <p:val>
                                            <p:strVal val="0-#ppt_w/2"/>
                                          </p:val>
                                        </p:tav>
                                        <p:tav tm="100000">
                                          <p:val>
                                            <p:strVal val="#ppt_x"/>
                                          </p:val>
                                        </p:tav>
                                      </p:tavLst>
                                    </p:anim>
                                    <p:anim calcmode="lin" valueType="num">
                                      <p:cBhvr additive="base">
                                        <p:cTn id="16" dur="1000" fill="hold"/>
                                        <p:tgtEl>
                                          <p:spTgt spid="11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1000" fill="hold"/>
                                        <p:tgtEl>
                                          <p:spTgt spid="117"/>
                                        </p:tgtEl>
                                        <p:attrNameLst>
                                          <p:attrName>ppt_x</p:attrName>
                                        </p:attrNameLst>
                                      </p:cBhvr>
                                      <p:tavLst>
                                        <p:tav tm="0">
                                          <p:val>
                                            <p:strVal val="0-#ppt_w/2"/>
                                          </p:val>
                                        </p:tav>
                                        <p:tav tm="100000">
                                          <p:val>
                                            <p:strVal val="#ppt_x"/>
                                          </p:val>
                                        </p:tav>
                                      </p:tavLst>
                                    </p:anim>
                                    <p:anim calcmode="lin" valueType="num">
                                      <p:cBhvr additive="base">
                                        <p:cTn id="20" dur="1000" fill="hold"/>
                                        <p:tgtEl>
                                          <p:spTgt spid="117"/>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1000" fill="hold"/>
                                        <p:tgtEl>
                                          <p:spTgt spid="118"/>
                                        </p:tgtEl>
                                        <p:attrNameLst>
                                          <p:attrName>ppt_x</p:attrName>
                                        </p:attrNameLst>
                                      </p:cBhvr>
                                      <p:tavLst>
                                        <p:tav tm="0">
                                          <p:val>
                                            <p:strVal val="0-#ppt_w/2"/>
                                          </p:val>
                                        </p:tav>
                                        <p:tav tm="100000">
                                          <p:val>
                                            <p:strVal val="#ppt_x"/>
                                          </p:val>
                                        </p:tav>
                                      </p:tavLst>
                                    </p:anim>
                                    <p:anim calcmode="lin" valueType="num">
                                      <p:cBhvr additive="base">
                                        <p:cTn id="24" dur="1000" fill="hold"/>
                                        <p:tgtEl>
                                          <p:spTgt spid="11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1000" fill="hold"/>
                                        <p:tgtEl>
                                          <p:spTgt spid="119"/>
                                        </p:tgtEl>
                                        <p:attrNameLst>
                                          <p:attrName>ppt_x</p:attrName>
                                        </p:attrNameLst>
                                      </p:cBhvr>
                                      <p:tavLst>
                                        <p:tav tm="0">
                                          <p:val>
                                            <p:strVal val="0-#ppt_w/2"/>
                                          </p:val>
                                        </p:tav>
                                        <p:tav tm="100000">
                                          <p:val>
                                            <p:strVal val="#ppt_x"/>
                                          </p:val>
                                        </p:tav>
                                      </p:tavLst>
                                    </p:anim>
                                    <p:anim calcmode="lin" valueType="num">
                                      <p:cBhvr additive="base">
                                        <p:cTn id="28" dur="1000" fill="hold"/>
                                        <p:tgtEl>
                                          <p:spTgt spid="119"/>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1000" fill="hold"/>
                                        <p:tgtEl>
                                          <p:spTgt spid="120"/>
                                        </p:tgtEl>
                                        <p:attrNameLst>
                                          <p:attrName>ppt_x</p:attrName>
                                        </p:attrNameLst>
                                      </p:cBhvr>
                                      <p:tavLst>
                                        <p:tav tm="0">
                                          <p:val>
                                            <p:strVal val="0-#ppt_w/2"/>
                                          </p:val>
                                        </p:tav>
                                        <p:tav tm="100000">
                                          <p:val>
                                            <p:strVal val="#ppt_x"/>
                                          </p:val>
                                        </p:tav>
                                      </p:tavLst>
                                    </p:anim>
                                    <p:anim calcmode="lin" valueType="num">
                                      <p:cBhvr additive="base">
                                        <p:cTn id="32" dur="1000" fill="hold"/>
                                        <p:tgtEl>
                                          <p:spTgt spid="120"/>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1000" fill="hold"/>
                                        <p:tgtEl>
                                          <p:spTgt spid="121"/>
                                        </p:tgtEl>
                                        <p:attrNameLst>
                                          <p:attrName>ppt_x</p:attrName>
                                        </p:attrNameLst>
                                      </p:cBhvr>
                                      <p:tavLst>
                                        <p:tav tm="0">
                                          <p:val>
                                            <p:strVal val="0-#ppt_w/2"/>
                                          </p:val>
                                        </p:tav>
                                        <p:tav tm="100000">
                                          <p:val>
                                            <p:strVal val="#ppt_x"/>
                                          </p:val>
                                        </p:tav>
                                      </p:tavLst>
                                    </p:anim>
                                    <p:anim calcmode="lin" valueType="num">
                                      <p:cBhvr additive="base">
                                        <p:cTn id="36" dur="1000" fill="hold"/>
                                        <p:tgtEl>
                                          <p:spTgt spid="121"/>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1000" fill="hold"/>
                                        <p:tgtEl>
                                          <p:spTgt spid="122"/>
                                        </p:tgtEl>
                                        <p:attrNameLst>
                                          <p:attrName>ppt_x</p:attrName>
                                        </p:attrNameLst>
                                      </p:cBhvr>
                                      <p:tavLst>
                                        <p:tav tm="0">
                                          <p:val>
                                            <p:strVal val="0-#ppt_w/2"/>
                                          </p:val>
                                        </p:tav>
                                        <p:tav tm="100000">
                                          <p:val>
                                            <p:strVal val="#ppt_x"/>
                                          </p:val>
                                        </p:tav>
                                      </p:tavLst>
                                    </p:anim>
                                    <p:anim calcmode="lin" valueType="num">
                                      <p:cBhvr additive="base">
                                        <p:cTn id="40" dur="1000" fill="hold"/>
                                        <p:tgtEl>
                                          <p:spTgt spid="122"/>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0-#ppt_w/2"/>
                                          </p:val>
                                        </p:tav>
                                        <p:tav tm="100000">
                                          <p:val>
                                            <p:strVal val="#ppt_x"/>
                                          </p:val>
                                        </p:tav>
                                      </p:tavLst>
                                    </p:anim>
                                    <p:anim calcmode="lin" valueType="num">
                                      <p:cBhvr additive="base">
                                        <p:cTn id="44" dur="1000" fill="hold"/>
                                        <p:tgtEl>
                                          <p:spTgt spid="123"/>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124"/>
                                        </p:tgtEl>
                                        <p:attrNameLst>
                                          <p:attrName>style.visibility</p:attrName>
                                        </p:attrNameLst>
                                      </p:cBhvr>
                                      <p:to>
                                        <p:strVal val="visible"/>
                                      </p:to>
                                    </p:set>
                                    <p:anim calcmode="lin" valueType="num">
                                      <p:cBhvr additive="base">
                                        <p:cTn id="47" dur="1000" fill="hold"/>
                                        <p:tgtEl>
                                          <p:spTgt spid="124"/>
                                        </p:tgtEl>
                                        <p:attrNameLst>
                                          <p:attrName>ppt_x</p:attrName>
                                        </p:attrNameLst>
                                      </p:cBhvr>
                                      <p:tavLst>
                                        <p:tav tm="0">
                                          <p:val>
                                            <p:strVal val="0-#ppt_w/2"/>
                                          </p:val>
                                        </p:tav>
                                        <p:tav tm="100000">
                                          <p:val>
                                            <p:strVal val="#ppt_x"/>
                                          </p:val>
                                        </p:tav>
                                      </p:tavLst>
                                    </p:anim>
                                    <p:anim calcmode="lin" valueType="num">
                                      <p:cBhvr additive="base">
                                        <p:cTn id="48" dur="1000" fill="hold"/>
                                        <p:tgtEl>
                                          <p:spTgt spid="124"/>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 calcmode="lin" valueType="num">
                                      <p:cBhvr additive="base">
                                        <p:cTn id="51" dur="1000" fill="hold"/>
                                        <p:tgtEl>
                                          <p:spTgt spid="125"/>
                                        </p:tgtEl>
                                        <p:attrNameLst>
                                          <p:attrName>ppt_x</p:attrName>
                                        </p:attrNameLst>
                                      </p:cBhvr>
                                      <p:tavLst>
                                        <p:tav tm="0">
                                          <p:val>
                                            <p:strVal val="0-#ppt_w/2"/>
                                          </p:val>
                                        </p:tav>
                                        <p:tav tm="100000">
                                          <p:val>
                                            <p:strVal val="#ppt_x"/>
                                          </p:val>
                                        </p:tav>
                                      </p:tavLst>
                                    </p:anim>
                                    <p:anim calcmode="lin" valueType="num">
                                      <p:cBhvr additive="base">
                                        <p:cTn id="52" dur="1000" fill="hold"/>
                                        <p:tgtEl>
                                          <p:spTgt spid="125"/>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additive="base">
                                        <p:cTn id="55" dur="1000" fill="hold"/>
                                        <p:tgtEl>
                                          <p:spTgt spid="126"/>
                                        </p:tgtEl>
                                        <p:attrNameLst>
                                          <p:attrName>ppt_x</p:attrName>
                                        </p:attrNameLst>
                                      </p:cBhvr>
                                      <p:tavLst>
                                        <p:tav tm="0">
                                          <p:val>
                                            <p:strVal val="0-#ppt_w/2"/>
                                          </p:val>
                                        </p:tav>
                                        <p:tav tm="100000">
                                          <p:val>
                                            <p:strVal val="#ppt_x"/>
                                          </p:val>
                                        </p:tav>
                                      </p:tavLst>
                                    </p:anim>
                                    <p:anim calcmode="lin" valueType="num">
                                      <p:cBhvr additive="base">
                                        <p:cTn id="56" dur="1000" fill="hold"/>
                                        <p:tgtEl>
                                          <p:spTgt spid="126"/>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000" fill="hold"/>
                                        <p:tgtEl>
                                          <p:spTgt spid="4"/>
                                        </p:tgtEl>
                                        <p:attrNameLst>
                                          <p:attrName>ppt_x</p:attrName>
                                        </p:attrNameLst>
                                      </p:cBhvr>
                                      <p:tavLst>
                                        <p:tav tm="0">
                                          <p:val>
                                            <p:strVal val="0-#ppt_w/2"/>
                                          </p:val>
                                        </p:tav>
                                        <p:tav tm="100000">
                                          <p:val>
                                            <p:strVal val="#ppt_x"/>
                                          </p:val>
                                        </p:tav>
                                      </p:tavLst>
                                    </p:anim>
                                    <p:anim calcmode="lin" valueType="num">
                                      <p:cBhvr additive="base">
                                        <p:cTn id="60" dur="1000" fill="hold"/>
                                        <p:tgtEl>
                                          <p:spTgt spid="4"/>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1000" fill="hold"/>
                                        <p:tgtEl>
                                          <p:spTgt spid="127"/>
                                        </p:tgtEl>
                                        <p:attrNameLst>
                                          <p:attrName>ppt_x</p:attrName>
                                        </p:attrNameLst>
                                      </p:cBhvr>
                                      <p:tavLst>
                                        <p:tav tm="0">
                                          <p:val>
                                            <p:strVal val="0-#ppt_w/2"/>
                                          </p:val>
                                        </p:tav>
                                        <p:tav tm="100000">
                                          <p:val>
                                            <p:strVal val="#ppt_x"/>
                                          </p:val>
                                        </p:tav>
                                      </p:tavLst>
                                    </p:anim>
                                    <p:anim calcmode="lin" valueType="num">
                                      <p:cBhvr additive="base">
                                        <p:cTn id="64" dur="1000" fill="hold"/>
                                        <p:tgtEl>
                                          <p:spTgt spid="127"/>
                                        </p:tgtEl>
                                        <p:attrNameLst>
                                          <p:attrName>ppt_y</p:attrName>
                                        </p:attrNameLst>
                                      </p:cBhvr>
                                      <p:tavLst>
                                        <p:tav tm="0">
                                          <p:val>
                                            <p:strVal val="0-#ppt_h/2"/>
                                          </p:val>
                                        </p:tav>
                                        <p:tav tm="100000">
                                          <p:val>
                                            <p:strVal val="#ppt_y"/>
                                          </p:val>
                                        </p:tav>
                                      </p:tavLst>
                                    </p:anim>
                                  </p:childTnLst>
                                </p:cTn>
                              </p:par>
                              <p:par>
                                <p:cTn id="65" presetID="2" presetClass="entr" presetSubtype="9" fill="hold" nodeType="withEffect">
                                  <p:stCondLst>
                                    <p:cond delay="0"/>
                                  </p:stCondLst>
                                  <p:childTnLst>
                                    <p:set>
                                      <p:cBhvr>
                                        <p:cTn id="66" dur="1" fill="hold">
                                          <p:stCondLst>
                                            <p:cond delay="0"/>
                                          </p:stCondLst>
                                        </p:cTn>
                                        <p:tgtEl>
                                          <p:spTgt spid="128"/>
                                        </p:tgtEl>
                                        <p:attrNameLst>
                                          <p:attrName>style.visibility</p:attrName>
                                        </p:attrNameLst>
                                      </p:cBhvr>
                                      <p:to>
                                        <p:strVal val="visible"/>
                                      </p:to>
                                    </p:set>
                                    <p:anim calcmode="lin" valueType="num">
                                      <p:cBhvr additive="base">
                                        <p:cTn id="67" dur="1000" fill="hold"/>
                                        <p:tgtEl>
                                          <p:spTgt spid="128"/>
                                        </p:tgtEl>
                                        <p:attrNameLst>
                                          <p:attrName>ppt_x</p:attrName>
                                        </p:attrNameLst>
                                      </p:cBhvr>
                                      <p:tavLst>
                                        <p:tav tm="0">
                                          <p:val>
                                            <p:strVal val="0-#ppt_w/2"/>
                                          </p:val>
                                        </p:tav>
                                        <p:tav tm="100000">
                                          <p:val>
                                            <p:strVal val="#ppt_x"/>
                                          </p:val>
                                        </p:tav>
                                      </p:tavLst>
                                    </p:anim>
                                    <p:anim calcmode="lin" valueType="num">
                                      <p:cBhvr additive="base">
                                        <p:cTn id="68" dur="1000" fill="hold"/>
                                        <p:tgtEl>
                                          <p:spTgt spid="128"/>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1000" fill="hold"/>
                                        <p:tgtEl>
                                          <p:spTgt spid="19"/>
                                        </p:tgtEl>
                                        <p:attrNameLst>
                                          <p:attrName>ppt_x</p:attrName>
                                        </p:attrNameLst>
                                      </p:cBhvr>
                                      <p:tavLst>
                                        <p:tav tm="0">
                                          <p:val>
                                            <p:strVal val="0-#ppt_w/2"/>
                                          </p:val>
                                        </p:tav>
                                        <p:tav tm="100000">
                                          <p:val>
                                            <p:strVal val="#ppt_x"/>
                                          </p:val>
                                        </p:tav>
                                      </p:tavLst>
                                    </p:anim>
                                    <p:anim calcmode="lin" valueType="num">
                                      <p:cBhvr additive="base">
                                        <p:cTn id="72"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1000"/>
                                        <p:tgtEl>
                                          <p:spTgt spid="98"/>
                                        </p:tgtEl>
                                      </p:cBhvr>
                                    </p:animEffect>
                                    <p:anim calcmode="lin" valueType="num">
                                      <p:cBhvr>
                                        <p:cTn id="78" dur="1000" fill="hold"/>
                                        <p:tgtEl>
                                          <p:spTgt spid="98"/>
                                        </p:tgtEl>
                                        <p:attrNameLst>
                                          <p:attrName>ppt_x</p:attrName>
                                        </p:attrNameLst>
                                      </p:cBhvr>
                                      <p:tavLst>
                                        <p:tav tm="0">
                                          <p:val>
                                            <p:strVal val="#ppt_x"/>
                                          </p:val>
                                        </p:tav>
                                        <p:tav tm="100000">
                                          <p:val>
                                            <p:strVal val="#ppt_x"/>
                                          </p:val>
                                        </p:tav>
                                      </p:tavLst>
                                    </p:anim>
                                    <p:anim calcmode="lin" valueType="num">
                                      <p:cBhvr>
                                        <p:cTn id="79" dur="1000" fill="hold"/>
                                        <p:tgtEl>
                                          <p:spTgt spid="9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fade">
                                      <p:cBhvr>
                                        <p:cTn id="94" dur="1000"/>
                                        <p:tgtEl>
                                          <p:spTgt spid="97"/>
                                        </p:tgtEl>
                                      </p:cBhvr>
                                    </p:animEffect>
                                    <p:anim calcmode="lin" valueType="num">
                                      <p:cBhvr>
                                        <p:cTn id="95" dur="1000" fill="hold"/>
                                        <p:tgtEl>
                                          <p:spTgt spid="97"/>
                                        </p:tgtEl>
                                        <p:attrNameLst>
                                          <p:attrName>ppt_x</p:attrName>
                                        </p:attrNameLst>
                                      </p:cBhvr>
                                      <p:tavLst>
                                        <p:tav tm="0">
                                          <p:val>
                                            <p:strVal val="#ppt_x"/>
                                          </p:val>
                                        </p:tav>
                                        <p:tav tm="100000">
                                          <p:val>
                                            <p:strVal val="#ppt_x"/>
                                          </p:val>
                                        </p:tav>
                                      </p:tavLst>
                                    </p:anim>
                                    <p:anim calcmode="lin" valueType="num">
                                      <p:cBhvr>
                                        <p:cTn id="96" dur="1000" fill="hold"/>
                                        <p:tgtEl>
                                          <p:spTgt spid="97"/>
                                        </p:tgtEl>
                                        <p:attrNameLst>
                                          <p:attrName>ppt_y</p:attrName>
                                        </p:attrNameLst>
                                      </p:cBhvr>
                                      <p:tavLst>
                                        <p:tav tm="0">
                                          <p:val>
                                            <p:strVal val="#ppt_y+.1"/>
                                          </p:val>
                                        </p:tav>
                                        <p:tav tm="100000">
                                          <p:val>
                                            <p:strVal val="#ppt_y"/>
                                          </p:val>
                                        </p:tav>
                                      </p:tavLst>
                                    </p:anim>
                                  </p:childTnLst>
                                </p:cTn>
                              </p:par>
                              <p:par>
                                <p:cTn id="97" presetID="2" presetClass="entr" presetSubtype="9"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1000" fill="hold"/>
                                        <p:tgtEl>
                                          <p:spTgt spid="32"/>
                                        </p:tgtEl>
                                        <p:attrNameLst>
                                          <p:attrName>ppt_x</p:attrName>
                                        </p:attrNameLst>
                                      </p:cBhvr>
                                      <p:tavLst>
                                        <p:tav tm="0">
                                          <p:val>
                                            <p:strVal val="0-#ppt_w/2"/>
                                          </p:val>
                                        </p:tav>
                                        <p:tav tm="100000">
                                          <p:val>
                                            <p:strVal val="#ppt_x"/>
                                          </p:val>
                                        </p:tav>
                                      </p:tavLst>
                                    </p:anim>
                                    <p:anim calcmode="lin" valueType="num">
                                      <p:cBhvr additive="base">
                                        <p:cTn id="100"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8" grpId="0" animBg="1"/>
      <p:bldP spid="99" grpId="0" animBg="1"/>
      <p:bldP spid="100" grpId="0"/>
      <p:bldP spid="126" grpId="0"/>
      <p:bldP spid="97" grpId="0"/>
      <p:bldP spid="96" grpId="0"/>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a:solidFill>
                  <a:schemeClr val="bg1"/>
                </a:solidFill>
              </a:rPr>
              <a:t>What Is A Milepost?</a:t>
            </a:r>
          </a:p>
        </p:txBody>
      </p:sp>
      <p:sp>
        <p:nvSpPr>
          <p:cNvPr id="10" name="Text Box 1043"/>
          <p:cNvSpPr txBox="1">
            <a:spLocks noChangeArrowheads="1"/>
          </p:cNvSpPr>
          <p:nvPr/>
        </p:nvSpPr>
        <p:spPr bwMode="auto">
          <a:xfrm>
            <a:off x="149133" y="646744"/>
            <a:ext cx="87948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228600" indent="-228600">
              <a:lnSpc>
                <a:spcPct val="150000"/>
              </a:lnSpc>
              <a:buFont typeface="Arial" panose="020B0604020202020204" pitchFamily="34" charset="0"/>
              <a:buChar char="•"/>
            </a:pPr>
            <a:r>
              <a:rPr lang="en-US" altLang="en-US" sz="1800" b="0" dirty="0">
                <a:solidFill>
                  <a:prstClr val="black"/>
                </a:solidFill>
              </a:rPr>
              <a:t>Mileage is measured along the </a:t>
            </a:r>
            <a:r>
              <a:rPr lang="en-US" altLang="en-US" sz="1800" b="0" u="sng" dirty="0">
                <a:solidFill>
                  <a:prstClr val="black"/>
                </a:solidFill>
              </a:rPr>
              <a:t>centerline profile </a:t>
            </a:r>
            <a:r>
              <a:rPr lang="en-US" altLang="en-US" sz="1800" b="0" dirty="0">
                <a:solidFill>
                  <a:prstClr val="black"/>
                </a:solidFill>
              </a:rPr>
              <a:t>from the start of the highway.</a:t>
            </a:r>
          </a:p>
          <a:p>
            <a:pPr marL="228600" indent="-228600">
              <a:lnSpc>
                <a:spcPct val="150000"/>
              </a:lnSpc>
              <a:buFont typeface="Arial" panose="020B0604020202020204" pitchFamily="34" charset="0"/>
              <a:buChar char="•"/>
            </a:pPr>
            <a:r>
              <a:rPr lang="en-US" altLang="en-US" sz="1600" b="0" i="1" dirty="0">
                <a:solidFill>
                  <a:prstClr val="black"/>
                </a:solidFill>
              </a:rPr>
              <a:t>NOTE: Mileposts may be up to 50’ ahead or back from their “correct” location when field conditions warrant, which is why they are called “reference posts.”</a:t>
            </a:r>
          </a:p>
        </p:txBody>
      </p:sp>
      <p:sp>
        <p:nvSpPr>
          <p:cNvPr id="12" name="Text Box 1045"/>
          <p:cNvSpPr txBox="1">
            <a:spLocks noChangeArrowheads="1"/>
          </p:cNvSpPr>
          <p:nvPr/>
        </p:nvSpPr>
        <p:spPr bwMode="auto">
          <a:xfrm>
            <a:off x="149133" y="5237018"/>
            <a:ext cx="8794841"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228600" indent="-228600">
              <a:lnSpc>
                <a:spcPct val="150000"/>
              </a:lnSpc>
              <a:buFont typeface="Arial" panose="020B0604020202020204" pitchFamily="34" charset="0"/>
              <a:buChar char="•"/>
            </a:pPr>
            <a:r>
              <a:rPr lang="en-US" altLang="en-US" sz="1600" b="0" dirty="0">
                <a:solidFill>
                  <a:prstClr val="black"/>
                </a:solidFill>
              </a:rPr>
              <a:t>East-west roads, mileposts typically begin on the west end of the route in the state.</a:t>
            </a:r>
          </a:p>
          <a:p>
            <a:pPr marL="228600" indent="-228600">
              <a:lnSpc>
                <a:spcPct val="150000"/>
              </a:lnSpc>
              <a:buFont typeface="Arial" panose="020B0604020202020204" pitchFamily="34" charset="0"/>
              <a:buChar char="•"/>
            </a:pPr>
            <a:r>
              <a:rPr lang="en-US" altLang="en-US" sz="1600" b="0" dirty="0">
                <a:solidFill>
                  <a:prstClr val="black"/>
                </a:solidFill>
              </a:rPr>
              <a:t>North-south roads, mileposts typically begin on the south end of the route in the state.</a:t>
            </a:r>
          </a:p>
          <a:p>
            <a:pPr marL="228600" indent="-228600">
              <a:lnSpc>
                <a:spcPct val="150000"/>
              </a:lnSpc>
              <a:buFont typeface="Arial" panose="020B0604020202020204" pitchFamily="34" charset="0"/>
              <a:buChar char="•"/>
            </a:pPr>
            <a:r>
              <a:rPr lang="en-US" altLang="en-US" sz="1600" b="0" dirty="0">
                <a:solidFill>
                  <a:prstClr val="black"/>
                </a:solidFill>
              </a:rPr>
              <a:t>Mileposts are continuous throughout the length of the route across the state.</a:t>
            </a: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4302" b="5154"/>
          <a:stretch/>
        </p:blipFill>
        <p:spPr bwMode="auto">
          <a:xfrm>
            <a:off x="149133" y="2751946"/>
            <a:ext cx="2790825" cy="223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3002" b="25388"/>
          <a:stretch/>
        </p:blipFill>
        <p:spPr bwMode="auto">
          <a:xfrm>
            <a:off x="3195636" y="2724236"/>
            <a:ext cx="2752725" cy="22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3457" b="14931"/>
          <a:stretch/>
        </p:blipFill>
        <p:spPr bwMode="auto">
          <a:xfrm>
            <a:off x="6172199" y="2724236"/>
            <a:ext cx="2771775" cy="22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5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Title Sheet</a:t>
            </a:r>
          </a:p>
        </p:txBody>
      </p:sp>
      <p:pic>
        <p:nvPicPr>
          <p:cNvPr id="5"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152400" y="685800"/>
            <a:ext cx="8839200" cy="570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391"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Tree>
    <p:extLst>
      <p:ext uri="{BB962C8B-B14F-4D97-AF65-F5344CB8AC3E}">
        <p14:creationId xmlns:p14="http://schemas.microsoft.com/office/powerpoint/2010/main" val="160478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Profile View</a:t>
            </a:r>
            <a:endParaRPr lang="en-US" sz="4000" dirty="0">
              <a:solidFill>
                <a:schemeClr val="bg1"/>
              </a:solidFill>
            </a:endParaRPr>
          </a:p>
        </p:txBody>
      </p:sp>
      <p:sp>
        <p:nvSpPr>
          <p:cNvPr id="52" name="Rectangle 4"/>
          <p:cNvSpPr txBox="1">
            <a:spLocks noChangeArrowheads="1"/>
          </p:cNvSpPr>
          <p:nvPr/>
        </p:nvSpPr>
        <p:spPr>
          <a:xfrm>
            <a:off x="686939" y="2607962"/>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a:latin typeface="Arial" charset="0"/>
              </a:rPr>
              <a:t>Profile</a:t>
            </a:r>
          </a:p>
          <a:p>
            <a:endParaRPr lang="en-US" altLang="en-US" sz="3600" b="1" dirty="0">
              <a:latin typeface="Arial" charset="0"/>
            </a:endParaRPr>
          </a:p>
          <a:p>
            <a:endParaRPr lang="en-US" altLang="en-US" sz="3600" b="1" dirty="0">
              <a:latin typeface="Arial" charset="0"/>
            </a:endParaRPr>
          </a:p>
        </p:txBody>
      </p:sp>
      <p:sp>
        <p:nvSpPr>
          <p:cNvPr id="53" name="Line 590"/>
          <p:cNvSpPr>
            <a:spLocks noChangeShapeType="1"/>
          </p:cNvSpPr>
          <p:nvPr/>
        </p:nvSpPr>
        <p:spPr bwMode="auto">
          <a:xfrm>
            <a:off x="3286125" y="3640226"/>
            <a:ext cx="5219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215"/>
          <p:cNvSpPr>
            <a:spLocks noChangeShapeType="1"/>
          </p:cNvSpPr>
          <p:nvPr/>
        </p:nvSpPr>
        <p:spPr bwMode="auto">
          <a:xfrm flipV="1">
            <a:off x="8239125" y="2994113"/>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217"/>
          <p:cNvSpPr>
            <a:spLocks noChangeShapeType="1"/>
          </p:cNvSpPr>
          <p:nvPr/>
        </p:nvSpPr>
        <p:spPr bwMode="auto">
          <a:xfrm flipV="1">
            <a:off x="8220075" y="2879813"/>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 name="Group 7"/>
          <p:cNvGrpSpPr>
            <a:grpSpLocks/>
          </p:cNvGrpSpPr>
          <p:nvPr/>
        </p:nvGrpSpPr>
        <p:grpSpPr bwMode="auto">
          <a:xfrm>
            <a:off x="4154488" y="2492463"/>
            <a:ext cx="3735387" cy="1154113"/>
            <a:chOff x="1835" y="924"/>
            <a:chExt cx="2070" cy="583"/>
          </a:xfrm>
        </p:grpSpPr>
        <p:grpSp>
          <p:nvGrpSpPr>
            <p:cNvPr id="57" name="Group 8"/>
            <p:cNvGrpSpPr>
              <a:grpSpLocks/>
            </p:cNvGrpSpPr>
            <p:nvPr/>
          </p:nvGrpSpPr>
          <p:grpSpPr bwMode="auto">
            <a:xfrm>
              <a:off x="1835" y="931"/>
              <a:ext cx="1856" cy="569"/>
              <a:chOff x="1835" y="931"/>
              <a:chExt cx="1856" cy="569"/>
            </a:xfrm>
          </p:grpSpPr>
          <p:sp>
            <p:nvSpPr>
              <p:cNvPr id="410"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209"/>
            <p:cNvGrpSpPr>
              <a:grpSpLocks/>
            </p:cNvGrpSpPr>
            <p:nvPr/>
          </p:nvGrpSpPr>
          <p:grpSpPr bwMode="auto">
            <a:xfrm>
              <a:off x="1891" y="1089"/>
              <a:ext cx="2007" cy="418"/>
              <a:chOff x="1891" y="1089"/>
              <a:chExt cx="2007" cy="418"/>
            </a:xfrm>
          </p:grpSpPr>
          <p:sp>
            <p:nvSpPr>
              <p:cNvPr id="210"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10" name="Picture 60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12068" y="2596552"/>
            <a:ext cx="1578238" cy="631296"/>
          </a:xfrm>
          <a:prstGeom prst="rect">
            <a:avLst/>
          </a:prstGeom>
        </p:spPr>
      </p:pic>
      <p:sp>
        <p:nvSpPr>
          <p:cNvPr id="611" name="Text Box 222"/>
          <p:cNvSpPr txBox="1">
            <a:spLocks noChangeArrowheads="1"/>
          </p:cNvSpPr>
          <p:nvPr/>
        </p:nvSpPr>
        <p:spPr bwMode="auto">
          <a:xfrm>
            <a:off x="1058863" y="3278187"/>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(D, E, &amp; K sheets)</a:t>
            </a:r>
          </a:p>
        </p:txBody>
      </p:sp>
    </p:spTree>
    <p:extLst>
      <p:ext uri="{BB962C8B-B14F-4D97-AF65-F5344CB8AC3E}">
        <p14:creationId xmlns:p14="http://schemas.microsoft.com/office/powerpoint/2010/main" val="2950438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Profile View</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D.27</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profile line colors.</a:t>
            </a:r>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Profile Sheet</a:t>
            </a: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pic>
        <p:nvPicPr>
          <p:cNvPr id="10242" name="Picture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92746" y="715770"/>
            <a:ext cx="8558508" cy="550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4" name="Text Box 574"/>
          <p:cNvSpPr txBox="1">
            <a:spLocks noChangeArrowheads="1"/>
          </p:cNvSpPr>
          <p:nvPr/>
        </p:nvSpPr>
        <p:spPr bwMode="auto">
          <a:xfrm>
            <a:off x="1121980" y="4632416"/>
            <a:ext cx="6992938" cy="708039"/>
          </a:xfrm>
          <a:prstGeom prst="rect">
            <a:avLst/>
          </a:prstGeom>
          <a:solidFill>
            <a:schemeClr val="bg1"/>
          </a:solidFill>
          <a:ln w="19050">
            <a:solidFill>
              <a:schemeClr val="bg1">
                <a:lumMod val="75000"/>
              </a:schemeClr>
            </a:solidFill>
          </a:ln>
          <a:effec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Profile sheets have corresponding centerline stationing</a:t>
            </a:r>
          </a:p>
          <a:p>
            <a:pPr algn="ctr"/>
            <a:r>
              <a:rPr lang="en-US" altLang="en-US" sz="2000" dirty="0"/>
              <a:t>as shown in the plan view or plan sheet.</a:t>
            </a:r>
          </a:p>
        </p:txBody>
      </p:sp>
      <p:sp>
        <p:nvSpPr>
          <p:cNvPr id="645" name="Line 575"/>
          <p:cNvSpPr>
            <a:spLocks noChangeShapeType="1"/>
          </p:cNvSpPr>
          <p:nvPr/>
        </p:nvSpPr>
        <p:spPr bwMode="auto">
          <a:xfrm flipH="1">
            <a:off x="1025142" y="5286479"/>
            <a:ext cx="3600450" cy="685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 name="Line 576"/>
          <p:cNvSpPr>
            <a:spLocks noChangeShapeType="1"/>
          </p:cNvSpPr>
          <p:nvPr/>
        </p:nvSpPr>
        <p:spPr bwMode="auto">
          <a:xfrm flipH="1">
            <a:off x="2257042" y="5286479"/>
            <a:ext cx="2368550" cy="673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 name="Line 577"/>
          <p:cNvSpPr>
            <a:spLocks noChangeShapeType="1"/>
          </p:cNvSpPr>
          <p:nvPr/>
        </p:nvSpPr>
        <p:spPr bwMode="auto">
          <a:xfrm flipH="1">
            <a:off x="3507992" y="5286479"/>
            <a:ext cx="1117600" cy="679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 name="Line 578"/>
          <p:cNvSpPr>
            <a:spLocks noChangeShapeType="1"/>
          </p:cNvSpPr>
          <p:nvPr/>
        </p:nvSpPr>
        <p:spPr bwMode="auto">
          <a:xfrm>
            <a:off x="4625592" y="5292829"/>
            <a:ext cx="0" cy="635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 name="Line 579"/>
          <p:cNvSpPr>
            <a:spLocks noChangeShapeType="1"/>
          </p:cNvSpPr>
          <p:nvPr/>
        </p:nvSpPr>
        <p:spPr bwMode="auto">
          <a:xfrm>
            <a:off x="4625592" y="5299179"/>
            <a:ext cx="1130300" cy="666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 name="Line 580"/>
          <p:cNvSpPr>
            <a:spLocks noChangeShapeType="1"/>
          </p:cNvSpPr>
          <p:nvPr/>
        </p:nvSpPr>
        <p:spPr bwMode="auto">
          <a:xfrm>
            <a:off x="4619242" y="5299179"/>
            <a:ext cx="2387600" cy="673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 name="Line 581"/>
          <p:cNvSpPr>
            <a:spLocks noChangeShapeType="1"/>
          </p:cNvSpPr>
          <p:nvPr/>
        </p:nvSpPr>
        <p:spPr bwMode="auto">
          <a:xfrm>
            <a:off x="4622417" y="5289654"/>
            <a:ext cx="3644900" cy="666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 name="Text Box 574"/>
          <p:cNvSpPr txBox="1">
            <a:spLocks noChangeArrowheads="1"/>
          </p:cNvSpPr>
          <p:nvPr/>
        </p:nvSpPr>
        <p:spPr bwMode="auto">
          <a:xfrm>
            <a:off x="2362555" y="998968"/>
            <a:ext cx="4798108" cy="707886"/>
          </a:xfrm>
          <a:prstGeom prst="rect">
            <a:avLst/>
          </a:prstGeom>
          <a:solidFill>
            <a:schemeClr val="bg1"/>
          </a:solidFill>
          <a:ln w="19050">
            <a:solidFill>
              <a:schemeClr val="bg1">
                <a:lumMod val="75000"/>
              </a:schemeClr>
            </a:solidFill>
          </a:ln>
          <a:effec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Profile sheets have elevations labeled</a:t>
            </a:r>
          </a:p>
          <a:p>
            <a:pPr algn="ctr"/>
            <a:r>
              <a:rPr lang="en-US" altLang="en-US" sz="2000" dirty="0"/>
              <a:t>(in feet) along the left and right edges.</a:t>
            </a:r>
          </a:p>
        </p:txBody>
      </p:sp>
      <p:sp>
        <p:nvSpPr>
          <p:cNvPr id="653" name="Line 575"/>
          <p:cNvSpPr>
            <a:spLocks noChangeShapeType="1"/>
          </p:cNvSpPr>
          <p:nvPr/>
        </p:nvSpPr>
        <p:spPr bwMode="auto">
          <a:xfrm flipH="1">
            <a:off x="801278" y="1720863"/>
            <a:ext cx="3789107" cy="6735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 name="Line 581"/>
          <p:cNvSpPr>
            <a:spLocks noChangeShapeType="1"/>
          </p:cNvSpPr>
          <p:nvPr/>
        </p:nvSpPr>
        <p:spPr bwMode="auto">
          <a:xfrm>
            <a:off x="4587210" y="1724038"/>
            <a:ext cx="3870990" cy="6703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1149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2"/>
                                        </p:tgtEl>
                                        <p:attrNameLst>
                                          <p:attrName>style.visibility</p:attrName>
                                        </p:attrNameLst>
                                      </p:cBhvr>
                                      <p:to>
                                        <p:strVal val="visible"/>
                                      </p:to>
                                    </p:set>
                                    <p:animEffect transition="in" filter="fade">
                                      <p:cBhvr>
                                        <p:cTn id="7" dur="1000"/>
                                        <p:tgtEl>
                                          <p:spTgt spid="652"/>
                                        </p:tgtEl>
                                      </p:cBhvr>
                                    </p:animEffect>
                                    <p:anim calcmode="lin" valueType="num">
                                      <p:cBhvr>
                                        <p:cTn id="8" dur="1000" fill="hold"/>
                                        <p:tgtEl>
                                          <p:spTgt spid="652"/>
                                        </p:tgtEl>
                                        <p:attrNameLst>
                                          <p:attrName>ppt_x</p:attrName>
                                        </p:attrNameLst>
                                      </p:cBhvr>
                                      <p:tavLst>
                                        <p:tav tm="0">
                                          <p:val>
                                            <p:strVal val="#ppt_x"/>
                                          </p:val>
                                        </p:tav>
                                        <p:tav tm="100000">
                                          <p:val>
                                            <p:strVal val="#ppt_x"/>
                                          </p:val>
                                        </p:tav>
                                      </p:tavLst>
                                    </p:anim>
                                    <p:anim calcmode="lin" valueType="num">
                                      <p:cBhvr>
                                        <p:cTn id="9" dur="1000" fill="hold"/>
                                        <p:tgtEl>
                                          <p:spTgt spid="6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53"/>
                                        </p:tgtEl>
                                        <p:attrNameLst>
                                          <p:attrName>style.visibility</p:attrName>
                                        </p:attrNameLst>
                                      </p:cBhvr>
                                      <p:to>
                                        <p:strVal val="visible"/>
                                      </p:to>
                                    </p:set>
                                    <p:animEffect transition="in" filter="fade">
                                      <p:cBhvr>
                                        <p:cTn id="12" dur="1000"/>
                                        <p:tgtEl>
                                          <p:spTgt spid="653"/>
                                        </p:tgtEl>
                                      </p:cBhvr>
                                    </p:animEffect>
                                    <p:anim calcmode="lin" valueType="num">
                                      <p:cBhvr>
                                        <p:cTn id="13" dur="1000" fill="hold"/>
                                        <p:tgtEl>
                                          <p:spTgt spid="653"/>
                                        </p:tgtEl>
                                        <p:attrNameLst>
                                          <p:attrName>ppt_x</p:attrName>
                                        </p:attrNameLst>
                                      </p:cBhvr>
                                      <p:tavLst>
                                        <p:tav tm="0">
                                          <p:val>
                                            <p:strVal val="#ppt_x"/>
                                          </p:val>
                                        </p:tav>
                                        <p:tav tm="100000">
                                          <p:val>
                                            <p:strVal val="#ppt_x"/>
                                          </p:val>
                                        </p:tav>
                                      </p:tavLst>
                                    </p:anim>
                                    <p:anim calcmode="lin" valueType="num">
                                      <p:cBhvr>
                                        <p:cTn id="14" dur="1000" fill="hold"/>
                                        <p:tgtEl>
                                          <p:spTgt spid="65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59"/>
                                        </p:tgtEl>
                                        <p:attrNameLst>
                                          <p:attrName>style.visibility</p:attrName>
                                        </p:attrNameLst>
                                      </p:cBhvr>
                                      <p:to>
                                        <p:strVal val="visible"/>
                                      </p:to>
                                    </p:set>
                                    <p:animEffect transition="in" filter="fade">
                                      <p:cBhvr>
                                        <p:cTn id="17" dur="1000"/>
                                        <p:tgtEl>
                                          <p:spTgt spid="659"/>
                                        </p:tgtEl>
                                      </p:cBhvr>
                                    </p:animEffect>
                                    <p:anim calcmode="lin" valueType="num">
                                      <p:cBhvr>
                                        <p:cTn id="18" dur="1000" fill="hold"/>
                                        <p:tgtEl>
                                          <p:spTgt spid="659"/>
                                        </p:tgtEl>
                                        <p:attrNameLst>
                                          <p:attrName>ppt_x</p:attrName>
                                        </p:attrNameLst>
                                      </p:cBhvr>
                                      <p:tavLst>
                                        <p:tav tm="0">
                                          <p:val>
                                            <p:strVal val="#ppt_x"/>
                                          </p:val>
                                        </p:tav>
                                        <p:tav tm="100000">
                                          <p:val>
                                            <p:strVal val="#ppt_x"/>
                                          </p:val>
                                        </p:tav>
                                      </p:tavLst>
                                    </p:anim>
                                    <p:anim calcmode="lin" valueType="num">
                                      <p:cBhvr>
                                        <p:cTn id="19" dur="1000" fill="hold"/>
                                        <p:tgtEl>
                                          <p:spTgt spid="6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44"/>
                                        </p:tgtEl>
                                        <p:attrNameLst>
                                          <p:attrName>style.visibility</p:attrName>
                                        </p:attrNameLst>
                                      </p:cBhvr>
                                      <p:to>
                                        <p:strVal val="visible"/>
                                      </p:to>
                                    </p:set>
                                    <p:animEffect transition="in" filter="fade">
                                      <p:cBhvr>
                                        <p:cTn id="24" dur="1000"/>
                                        <p:tgtEl>
                                          <p:spTgt spid="644"/>
                                        </p:tgtEl>
                                      </p:cBhvr>
                                    </p:animEffect>
                                    <p:anim calcmode="lin" valueType="num">
                                      <p:cBhvr>
                                        <p:cTn id="25" dur="1000" fill="hold"/>
                                        <p:tgtEl>
                                          <p:spTgt spid="644"/>
                                        </p:tgtEl>
                                        <p:attrNameLst>
                                          <p:attrName>ppt_x</p:attrName>
                                        </p:attrNameLst>
                                      </p:cBhvr>
                                      <p:tavLst>
                                        <p:tav tm="0">
                                          <p:val>
                                            <p:strVal val="#ppt_x"/>
                                          </p:val>
                                        </p:tav>
                                        <p:tav tm="100000">
                                          <p:val>
                                            <p:strVal val="#ppt_x"/>
                                          </p:val>
                                        </p:tav>
                                      </p:tavLst>
                                    </p:anim>
                                    <p:anim calcmode="lin" valueType="num">
                                      <p:cBhvr>
                                        <p:cTn id="26" dur="1000" fill="hold"/>
                                        <p:tgtEl>
                                          <p:spTgt spid="6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45"/>
                                        </p:tgtEl>
                                        <p:attrNameLst>
                                          <p:attrName>style.visibility</p:attrName>
                                        </p:attrNameLst>
                                      </p:cBhvr>
                                      <p:to>
                                        <p:strVal val="visible"/>
                                      </p:to>
                                    </p:set>
                                    <p:animEffect transition="in" filter="fade">
                                      <p:cBhvr>
                                        <p:cTn id="29" dur="1000"/>
                                        <p:tgtEl>
                                          <p:spTgt spid="645"/>
                                        </p:tgtEl>
                                      </p:cBhvr>
                                    </p:animEffect>
                                    <p:anim calcmode="lin" valueType="num">
                                      <p:cBhvr>
                                        <p:cTn id="30" dur="1000" fill="hold"/>
                                        <p:tgtEl>
                                          <p:spTgt spid="645"/>
                                        </p:tgtEl>
                                        <p:attrNameLst>
                                          <p:attrName>ppt_x</p:attrName>
                                        </p:attrNameLst>
                                      </p:cBhvr>
                                      <p:tavLst>
                                        <p:tav tm="0">
                                          <p:val>
                                            <p:strVal val="#ppt_x"/>
                                          </p:val>
                                        </p:tav>
                                        <p:tav tm="100000">
                                          <p:val>
                                            <p:strVal val="#ppt_x"/>
                                          </p:val>
                                        </p:tav>
                                      </p:tavLst>
                                    </p:anim>
                                    <p:anim calcmode="lin" valueType="num">
                                      <p:cBhvr>
                                        <p:cTn id="31" dur="1000" fill="hold"/>
                                        <p:tgtEl>
                                          <p:spTgt spid="6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46"/>
                                        </p:tgtEl>
                                        <p:attrNameLst>
                                          <p:attrName>style.visibility</p:attrName>
                                        </p:attrNameLst>
                                      </p:cBhvr>
                                      <p:to>
                                        <p:strVal val="visible"/>
                                      </p:to>
                                    </p:set>
                                    <p:animEffect transition="in" filter="fade">
                                      <p:cBhvr>
                                        <p:cTn id="34" dur="1000"/>
                                        <p:tgtEl>
                                          <p:spTgt spid="646"/>
                                        </p:tgtEl>
                                      </p:cBhvr>
                                    </p:animEffect>
                                    <p:anim calcmode="lin" valueType="num">
                                      <p:cBhvr>
                                        <p:cTn id="35" dur="1000" fill="hold"/>
                                        <p:tgtEl>
                                          <p:spTgt spid="646"/>
                                        </p:tgtEl>
                                        <p:attrNameLst>
                                          <p:attrName>ppt_x</p:attrName>
                                        </p:attrNameLst>
                                      </p:cBhvr>
                                      <p:tavLst>
                                        <p:tav tm="0">
                                          <p:val>
                                            <p:strVal val="#ppt_x"/>
                                          </p:val>
                                        </p:tav>
                                        <p:tav tm="100000">
                                          <p:val>
                                            <p:strVal val="#ppt_x"/>
                                          </p:val>
                                        </p:tav>
                                      </p:tavLst>
                                    </p:anim>
                                    <p:anim calcmode="lin" valueType="num">
                                      <p:cBhvr>
                                        <p:cTn id="36" dur="1000" fill="hold"/>
                                        <p:tgtEl>
                                          <p:spTgt spid="6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47"/>
                                        </p:tgtEl>
                                        <p:attrNameLst>
                                          <p:attrName>style.visibility</p:attrName>
                                        </p:attrNameLst>
                                      </p:cBhvr>
                                      <p:to>
                                        <p:strVal val="visible"/>
                                      </p:to>
                                    </p:set>
                                    <p:animEffect transition="in" filter="fade">
                                      <p:cBhvr>
                                        <p:cTn id="39" dur="1000"/>
                                        <p:tgtEl>
                                          <p:spTgt spid="647"/>
                                        </p:tgtEl>
                                      </p:cBhvr>
                                    </p:animEffect>
                                    <p:anim calcmode="lin" valueType="num">
                                      <p:cBhvr>
                                        <p:cTn id="40" dur="1000" fill="hold"/>
                                        <p:tgtEl>
                                          <p:spTgt spid="647"/>
                                        </p:tgtEl>
                                        <p:attrNameLst>
                                          <p:attrName>ppt_x</p:attrName>
                                        </p:attrNameLst>
                                      </p:cBhvr>
                                      <p:tavLst>
                                        <p:tav tm="0">
                                          <p:val>
                                            <p:strVal val="#ppt_x"/>
                                          </p:val>
                                        </p:tav>
                                        <p:tav tm="100000">
                                          <p:val>
                                            <p:strVal val="#ppt_x"/>
                                          </p:val>
                                        </p:tav>
                                      </p:tavLst>
                                    </p:anim>
                                    <p:anim calcmode="lin" valueType="num">
                                      <p:cBhvr>
                                        <p:cTn id="41" dur="1000" fill="hold"/>
                                        <p:tgtEl>
                                          <p:spTgt spid="64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48"/>
                                        </p:tgtEl>
                                        <p:attrNameLst>
                                          <p:attrName>style.visibility</p:attrName>
                                        </p:attrNameLst>
                                      </p:cBhvr>
                                      <p:to>
                                        <p:strVal val="visible"/>
                                      </p:to>
                                    </p:set>
                                    <p:animEffect transition="in" filter="fade">
                                      <p:cBhvr>
                                        <p:cTn id="44" dur="1000"/>
                                        <p:tgtEl>
                                          <p:spTgt spid="648"/>
                                        </p:tgtEl>
                                      </p:cBhvr>
                                    </p:animEffect>
                                    <p:anim calcmode="lin" valueType="num">
                                      <p:cBhvr>
                                        <p:cTn id="45" dur="1000" fill="hold"/>
                                        <p:tgtEl>
                                          <p:spTgt spid="648"/>
                                        </p:tgtEl>
                                        <p:attrNameLst>
                                          <p:attrName>ppt_x</p:attrName>
                                        </p:attrNameLst>
                                      </p:cBhvr>
                                      <p:tavLst>
                                        <p:tav tm="0">
                                          <p:val>
                                            <p:strVal val="#ppt_x"/>
                                          </p:val>
                                        </p:tav>
                                        <p:tav tm="100000">
                                          <p:val>
                                            <p:strVal val="#ppt_x"/>
                                          </p:val>
                                        </p:tav>
                                      </p:tavLst>
                                    </p:anim>
                                    <p:anim calcmode="lin" valueType="num">
                                      <p:cBhvr>
                                        <p:cTn id="46" dur="1000" fill="hold"/>
                                        <p:tgtEl>
                                          <p:spTgt spid="64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49"/>
                                        </p:tgtEl>
                                        <p:attrNameLst>
                                          <p:attrName>style.visibility</p:attrName>
                                        </p:attrNameLst>
                                      </p:cBhvr>
                                      <p:to>
                                        <p:strVal val="visible"/>
                                      </p:to>
                                    </p:set>
                                    <p:animEffect transition="in" filter="fade">
                                      <p:cBhvr>
                                        <p:cTn id="49" dur="1000"/>
                                        <p:tgtEl>
                                          <p:spTgt spid="649"/>
                                        </p:tgtEl>
                                      </p:cBhvr>
                                    </p:animEffect>
                                    <p:anim calcmode="lin" valueType="num">
                                      <p:cBhvr>
                                        <p:cTn id="50" dur="1000" fill="hold"/>
                                        <p:tgtEl>
                                          <p:spTgt spid="649"/>
                                        </p:tgtEl>
                                        <p:attrNameLst>
                                          <p:attrName>ppt_x</p:attrName>
                                        </p:attrNameLst>
                                      </p:cBhvr>
                                      <p:tavLst>
                                        <p:tav tm="0">
                                          <p:val>
                                            <p:strVal val="#ppt_x"/>
                                          </p:val>
                                        </p:tav>
                                        <p:tav tm="100000">
                                          <p:val>
                                            <p:strVal val="#ppt_x"/>
                                          </p:val>
                                        </p:tav>
                                      </p:tavLst>
                                    </p:anim>
                                    <p:anim calcmode="lin" valueType="num">
                                      <p:cBhvr>
                                        <p:cTn id="51" dur="1000" fill="hold"/>
                                        <p:tgtEl>
                                          <p:spTgt spid="64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50"/>
                                        </p:tgtEl>
                                        <p:attrNameLst>
                                          <p:attrName>style.visibility</p:attrName>
                                        </p:attrNameLst>
                                      </p:cBhvr>
                                      <p:to>
                                        <p:strVal val="visible"/>
                                      </p:to>
                                    </p:set>
                                    <p:animEffect transition="in" filter="fade">
                                      <p:cBhvr>
                                        <p:cTn id="54" dur="1000"/>
                                        <p:tgtEl>
                                          <p:spTgt spid="650"/>
                                        </p:tgtEl>
                                      </p:cBhvr>
                                    </p:animEffect>
                                    <p:anim calcmode="lin" valueType="num">
                                      <p:cBhvr>
                                        <p:cTn id="55" dur="1000" fill="hold"/>
                                        <p:tgtEl>
                                          <p:spTgt spid="650"/>
                                        </p:tgtEl>
                                        <p:attrNameLst>
                                          <p:attrName>ppt_x</p:attrName>
                                        </p:attrNameLst>
                                      </p:cBhvr>
                                      <p:tavLst>
                                        <p:tav tm="0">
                                          <p:val>
                                            <p:strVal val="#ppt_x"/>
                                          </p:val>
                                        </p:tav>
                                        <p:tav tm="100000">
                                          <p:val>
                                            <p:strVal val="#ppt_x"/>
                                          </p:val>
                                        </p:tav>
                                      </p:tavLst>
                                    </p:anim>
                                    <p:anim calcmode="lin" valueType="num">
                                      <p:cBhvr>
                                        <p:cTn id="56" dur="1000" fill="hold"/>
                                        <p:tgtEl>
                                          <p:spTgt spid="6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51"/>
                                        </p:tgtEl>
                                        <p:attrNameLst>
                                          <p:attrName>style.visibility</p:attrName>
                                        </p:attrNameLst>
                                      </p:cBhvr>
                                      <p:to>
                                        <p:strVal val="visible"/>
                                      </p:to>
                                    </p:set>
                                    <p:animEffect transition="in" filter="fade">
                                      <p:cBhvr>
                                        <p:cTn id="59" dur="1000"/>
                                        <p:tgtEl>
                                          <p:spTgt spid="651"/>
                                        </p:tgtEl>
                                      </p:cBhvr>
                                    </p:animEffect>
                                    <p:anim calcmode="lin" valueType="num">
                                      <p:cBhvr>
                                        <p:cTn id="60" dur="1000" fill="hold"/>
                                        <p:tgtEl>
                                          <p:spTgt spid="651"/>
                                        </p:tgtEl>
                                        <p:attrNameLst>
                                          <p:attrName>ppt_x</p:attrName>
                                        </p:attrNameLst>
                                      </p:cBhvr>
                                      <p:tavLst>
                                        <p:tav tm="0">
                                          <p:val>
                                            <p:strVal val="#ppt_x"/>
                                          </p:val>
                                        </p:tav>
                                        <p:tav tm="100000">
                                          <p:val>
                                            <p:strVal val="#ppt_x"/>
                                          </p:val>
                                        </p:tav>
                                      </p:tavLst>
                                    </p:anim>
                                    <p:anim calcmode="lin" valueType="num">
                                      <p:cBhvr>
                                        <p:cTn id="61" dur="1000" fill="hold"/>
                                        <p:tgtEl>
                                          <p:spTgt spid="6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86870" y="838200"/>
            <a:ext cx="8770261" cy="526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a:t>Profile View</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D.27</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Always see Sheet D.1 for complete legend of profile line colors.</a:t>
            </a:r>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Profile Sheet</a:t>
            </a: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sp>
        <p:nvSpPr>
          <p:cNvPr id="658" name="Text Box 5140"/>
          <p:cNvSpPr txBox="1">
            <a:spLocks noChangeArrowheads="1"/>
          </p:cNvSpPr>
          <p:nvPr/>
        </p:nvSpPr>
        <p:spPr bwMode="auto">
          <a:xfrm>
            <a:off x="3884857" y="3508602"/>
            <a:ext cx="1587294" cy="738664"/>
          </a:xfrm>
          <a:prstGeom prst="rect">
            <a:avLst/>
          </a:prstGeom>
          <a:solidFill>
            <a:schemeClr val="bg1"/>
          </a:solidFill>
          <a:ln w="19050">
            <a:noFill/>
            <a:miter lim="800000"/>
            <a:headEnd/>
            <a:tailEnd/>
          </a:ln>
          <a:effec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Profile Elevation</a:t>
            </a:r>
          </a:p>
          <a:p>
            <a:pPr algn="ctr"/>
            <a:r>
              <a:rPr lang="en-US" altLang="en-US" sz="1400" dirty="0"/>
              <a:t>@ Sta. 438+00</a:t>
            </a:r>
          </a:p>
          <a:p>
            <a:pPr algn="ctr"/>
            <a:r>
              <a:rPr lang="en-US" altLang="en-US" sz="1400" dirty="0"/>
              <a:t>= 964.94’</a:t>
            </a:r>
          </a:p>
        </p:txBody>
      </p:sp>
      <p:grpSp>
        <p:nvGrpSpPr>
          <p:cNvPr id="660" name="Group 5829"/>
          <p:cNvGrpSpPr>
            <a:grpSpLocks/>
          </p:cNvGrpSpPr>
          <p:nvPr/>
        </p:nvGrpSpPr>
        <p:grpSpPr bwMode="auto">
          <a:xfrm>
            <a:off x="2660479" y="3791183"/>
            <a:ext cx="1211264" cy="2295526"/>
            <a:chOff x="2317" y="2460"/>
            <a:chExt cx="763" cy="1446"/>
          </a:xfrm>
        </p:grpSpPr>
        <p:sp>
          <p:nvSpPr>
            <p:cNvPr id="661" name="Oval 5144"/>
            <p:cNvSpPr>
              <a:spLocks noChangeArrowheads="1"/>
            </p:cNvSpPr>
            <p:nvPr/>
          </p:nvSpPr>
          <p:spPr bwMode="auto">
            <a:xfrm>
              <a:off x="2317" y="3516"/>
              <a:ext cx="174" cy="390"/>
            </a:xfrm>
            <a:prstGeom prst="ellipse">
              <a:avLst/>
            </a:prstGeom>
            <a:noFill/>
            <a:ln w="2857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2" name="Line 5151"/>
            <p:cNvSpPr>
              <a:spLocks noChangeShapeType="1"/>
            </p:cNvSpPr>
            <p:nvPr/>
          </p:nvSpPr>
          <p:spPr bwMode="auto">
            <a:xfrm flipH="1">
              <a:off x="2404" y="2460"/>
              <a:ext cx="676"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3" name="Line 5152"/>
          <p:cNvSpPr>
            <a:spLocks noChangeShapeType="1"/>
          </p:cNvSpPr>
          <p:nvPr/>
        </p:nvSpPr>
        <p:spPr bwMode="auto">
          <a:xfrm flipH="1" flipV="1">
            <a:off x="2798591" y="2057399"/>
            <a:ext cx="1073416" cy="17339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64" name="Group 5822"/>
          <p:cNvGrpSpPr>
            <a:grpSpLocks/>
          </p:cNvGrpSpPr>
          <p:nvPr/>
        </p:nvGrpSpPr>
        <p:grpSpPr bwMode="auto">
          <a:xfrm>
            <a:off x="502104" y="3502033"/>
            <a:ext cx="1598613" cy="1581150"/>
            <a:chOff x="4311" y="2323"/>
            <a:chExt cx="1007" cy="996"/>
          </a:xfrm>
        </p:grpSpPr>
        <p:sp>
          <p:nvSpPr>
            <p:cNvPr id="665" name="Text Box 5719"/>
            <p:cNvSpPr txBox="1">
              <a:spLocks noChangeArrowheads="1"/>
            </p:cNvSpPr>
            <p:nvPr/>
          </p:nvSpPr>
          <p:spPr bwMode="auto">
            <a:xfrm>
              <a:off x="4638" y="3009"/>
              <a:ext cx="680"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Elevations</a:t>
              </a:r>
            </a:p>
            <a:p>
              <a:pPr algn="ctr"/>
              <a:r>
                <a:rPr lang="en-US" altLang="en-US" b="0" i="1" dirty="0"/>
                <a:t>(in feet)</a:t>
              </a:r>
              <a:endParaRPr lang="en-US" altLang="en-US" sz="2000" b="0" i="1" dirty="0"/>
            </a:p>
          </p:txBody>
        </p:sp>
        <p:sp>
          <p:nvSpPr>
            <p:cNvPr id="666" name="Line 5723"/>
            <p:cNvSpPr>
              <a:spLocks noChangeShapeType="1"/>
            </p:cNvSpPr>
            <p:nvPr/>
          </p:nvSpPr>
          <p:spPr bwMode="auto">
            <a:xfrm flipH="1">
              <a:off x="4311" y="3043"/>
              <a:ext cx="670" cy="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 name="Line 5724"/>
            <p:cNvSpPr>
              <a:spLocks noChangeShapeType="1"/>
            </p:cNvSpPr>
            <p:nvPr/>
          </p:nvSpPr>
          <p:spPr bwMode="auto">
            <a:xfrm flipH="1" flipV="1">
              <a:off x="4311" y="2805"/>
              <a:ext cx="667" cy="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 name="Line 5725"/>
            <p:cNvSpPr>
              <a:spLocks noChangeShapeType="1"/>
            </p:cNvSpPr>
            <p:nvPr/>
          </p:nvSpPr>
          <p:spPr bwMode="auto">
            <a:xfrm flipH="1" flipV="1">
              <a:off x="4311" y="2567"/>
              <a:ext cx="676" cy="4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 name="Line 5726"/>
            <p:cNvSpPr>
              <a:spLocks noChangeShapeType="1"/>
            </p:cNvSpPr>
            <p:nvPr/>
          </p:nvSpPr>
          <p:spPr bwMode="auto">
            <a:xfrm flipH="1" flipV="1">
              <a:off x="4311" y="2323"/>
              <a:ext cx="681"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3" name="Group 5823"/>
          <p:cNvGrpSpPr>
            <a:grpSpLocks/>
          </p:cNvGrpSpPr>
          <p:nvPr/>
        </p:nvGrpSpPr>
        <p:grpSpPr bwMode="auto">
          <a:xfrm>
            <a:off x="4773601" y="1960563"/>
            <a:ext cx="2990851" cy="1892301"/>
            <a:chOff x="3091" y="2151"/>
            <a:chExt cx="1884" cy="1192"/>
          </a:xfrm>
        </p:grpSpPr>
        <p:sp>
          <p:nvSpPr>
            <p:cNvPr id="674" name="Text Box 5728"/>
            <p:cNvSpPr txBox="1">
              <a:spLocks noChangeArrowheads="1"/>
            </p:cNvSpPr>
            <p:nvPr/>
          </p:nvSpPr>
          <p:spPr bwMode="auto">
            <a:xfrm>
              <a:off x="4212" y="2761"/>
              <a:ext cx="763" cy="5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Profile @</a:t>
              </a:r>
            </a:p>
            <a:p>
              <a:pPr algn="ctr"/>
              <a:r>
                <a:rPr lang="en-US" altLang="en-US" sz="1400" dirty="0"/>
                <a:t>New Project</a:t>
              </a:r>
            </a:p>
            <a:p>
              <a:pPr algn="ctr"/>
              <a:r>
                <a:rPr lang="en-US" altLang="en-US" sz="1400" dirty="0"/>
                <a:t>Center Line</a:t>
              </a:r>
            </a:p>
            <a:p>
              <a:pPr algn="ctr"/>
              <a:r>
                <a:rPr lang="en-US" altLang="en-US" b="0" i="1" dirty="0"/>
                <a:t>(Blue line)</a:t>
              </a:r>
              <a:endParaRPr lang="en-US" altLang="en-US" sz="1400" b="0" i="1" dirty="0"/>
            </a:p>
          </p:txBody>
        </p:sp>
        <p:sp>
          <p:nvSpPr>
            <p:cNvPr id="675" name="Line 5729"/>
            <p:cNvSpPr>
              <a:spLocks noChangeShapeType="1"/>
            </p:cNvSpPr>
            <p:nvPr/>
          </p:nvSpPr>
          <p:spPr bwMode="auto">
            <a:xfrm flipH="1" flipV="1">
              <a:off x="3091" y="2151"/>
              <a:ext cx="1154" cy="8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6" name="Group 5830"/>
          <p:cNvGrpSpPr>
            <a:grpSpLocks/>
          </p:cNvGrpSpPr>
          <p:nvPr/>
        </p:nvGrpSpPr>
        <p:grpSpPr bwMode="auto">
          <a:xfrm>
            <a:off x="1236198" y="2221707"/>
            <a:ext cx="1848421" cy="1857378"/>
            <a:chOff x="1755" y="623"/>
            <a:chExt cx="1151" cy="1170"/>
          </a:xfrm>
        </p:grpSpPr>
        <p:sp>
          <p:nvSpPr>
            <p:cNvPr id="678" name="Text Box 5265"/>
            <p:cNvSpPr txBox="1">
              <a:spLocks noChangeArrowheads="1"/>
            </p:cNvSpPr>
            <p:nvPr/>
          </p:nvSpPr>
          <p:spPr bwMode="auto">
            <a:xfrm>
              <a:off x="1755" y="1192"/>
              <a:ext cx="1151" cy="601"/>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Existing Ground @</a:t>
              </a:r>
            </a:p>
            <a:p>
              <a:pPr algn="ctr"/>
              <a:r>
                <a:rPr lang="en-US" altLang="en-US" sz="1400" dirty="0"/>
                <a:t>New Project Center</a:t>
              </a:r>
            </a:p>
            <a:p>
              <a:pPr algn="ctr"/>
              <a:r>
                <a:rPr lang="en-US" altLang="en-US" sz="1400" dirty="0"/>
                <a:t>Line </a:t>
              </a:r>
              <a:r>
                <a:rPr lang="en-US" altLang="en-US" b="0" i="1" dirty="0"/>
                <a:t>(Green line)</a:t>
              </a:r>
              <a:endParaRPr lang="en-US" altLang="en-US" sz="1400" b="0" i="1" dirty="0"/>
            </a:p>
            <a:p>
              <a:pPr algn="ctr"/>
              <a:r>
                <a:rPr lang="en-US" altLang="en-US" sz="1400" b="0" i="1" dirty="0"/>
                <a:t>Elev. 962.50</a:t>
              </a:r>
            </a:p>
          </p:txBody>
        </p:sp>
        <p:sp>
          <p:nvSpPr>
            <p:cNvPr id="679" name="Line 5266"/>
            <p:cNvSpPr>
              <a:spLocks noChangeShapeType="1"/>
            </p:cNvSpPr>
            <p:nvPr/>
          </p:nvSpPr>
          <p:spPr bwMode="auto">
            <a:xfrm flipV="1">
              <a:off x="2334" y="623"/>
              <a:ext cx="352" cy="5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1" name="Group 680"/>
          <p:cNvGrpSpPr/>
          <p:nvPr/>
        </p:nvGrpSpPr>
        <p:grpSpPr>
          <a:xfrm rot="10800000">
            <a:off x="2735440" y="4837120"/>
            <a:ext cx="1486201" cy="400110"/>
            <a:chOff x="1859002" y="6486265"/>
            <a:chExt cx="1486201" cy="400110"/>
          </a:xfrm>
        </p:grpSpPr>
        <p:sp>
          <p:nvSpPr>
            <p:cNvPr id="682" name="Text Box 5825"/>
            <p:cNvSpPr txBox="1">
              <a:spLocks noChangeArrowheads="1"/>
            </p:cNvSpPr>
            <p:nvPr/>
          </p:nvSpPr>
          <p:spPr bwMode="auto">
            <a:xfrm rot="10800000">
              <a:off x="1859002" y="6486265"/>
              <a:ext cx="104708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solidFill>
                    <a:schemeClr val="accent2">
                      <a:lumMod val="75000"/>
                    </a:schemeClr>
                  </a:solidFill>
                </a:rPr>
                <a:t>438+00</a:t>
              </a:r>
            </a:p>
          </p:txBody>
        </p:sp>
        <p:sp>
          <p:nvSpPr>
            <p:cNvPr id="683" name="Bent Arrow 682"/>
            <p:cNvSpPr/>
            <p:nvPr/>
          </p:nvSpPr>
          <p:spPr bwMode="auto">
            <a:xfrm rot="5400000" flipH="1">
              <a:off x="3002879" y="6369063"/>
              <a:ext cx="194427" cy="490221"/>
            </a:xfrm>
            <a:prstGeom prst="bentArrow">
              <a:avLst>
                <a:gd name="adj1" fmla="val 25000"/>
                <a:gd name="adj2" fmla="val 22870"/>
                <a:gd name="adj3" fmla="val 25000"/>
                <a:gd name="adj4" fmla="val 43750"/>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grpSp>
      <p:grpSp>
        <p:nvGrpSpPr>
          <p:cNvPr id="684" name="Group 683"/>
          <p:cNvGrpSpPr/>
          <p:nvPr/>
        </p:nvGrpSpPr>
        <p:grpSpPr>
          <a:xfrm>
            <a:off x="773572" y="911822"/>
            <a:ext cx="1961868" cy="1309900"/>
            <a:chOff x="848831" y="910465"/>
            <a:chExt cx="1961868" cy="1309900"/>
          </a:xfrm>
        </p:grpSpPr>
        <p:sp>
          <p:nvSpPr>
            <p:cNvPr id="685" name="TextBox 684"/>
            <p:cNvSpPr txBox="1"/>
            <p:nvPr/>
          </p:nvSpPr>
          <p:spPr>
            <a:xfrm>
              <a:off x="848831" y="910465"/>
              <a:ext cx="925253" cy="738664"/>
            </a:xfrm>
            <a:prstGeom prst="rect">
              <a:avLst/>
            </a:prstGeom>
            <a:solidFill>
              <a:schemeClr val="accent2">
                <a:lumMod val="75000"/>
              </a:schemeClr>
            </a:solidFill>
          </p:spPr>
          <p:txBody>
            <a:bodyPr wrap="none" rtlCol="0">
              <a:spAutoFit/>
            </a:bodyPr>
            <a:lstStyle/>
            <a:p>
              <a:pPr algn="r"/>
              <a:r>
                <a:rPr lang="en-US" sz="1400" dirty="0">
                  <a:solidFill>
                    <a:schemeClr val="bg1"/>
                  </a:solidFill>
                </a:rPr>
                <a:t>   964.94’</a:t>
              </a:r>
            </a:p>
            <a:p>
              <a:pPr marL="171450" indent="-171450" algn="r">
                <a:buFontTx/>
                <a:buChar char="-"/>
              </a:pPr>
              <a:r>
                <a:rPr lang="en-US" sz="1400" u="sng" dirty="0">
                  <a:solidFill>
                    <a:schemeClr val="bg1"/>
                  </a:solidFill>
                </a:rPr>
                <a:t>962.50’</a:t>
              </a:r>
            </a:p>
            <a:p>
              <a:pPr algn="r"/>
              <a:r>
                <a:rPr lang="en-US" sz="1400" dirty="0">
                  <a:solidFill>
                    <a:schemeClr val="bg1"/>
                  </a:solidFill>
                </a:rPr>
                <a:t>Fill = 2.44’</a:t>
              </a:r>
            </a:p>
          </p:txBody>
        </p:sp>
        <p:cxnSp>
          <p:nvCxnSpPr>
            <p:cNvPr id="686" name="Straight Connector 685"/>
            <p:cNvCxnSpPr/>
            <p:nvPr/>
          </p:nvCxnSpPr>
          <p:spPr bwMode="auto">
            <a:xfrm flipH="1">
              <a:off x="2014644" y="2029620"/>
              <a:ext cx="796055"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 name="Straight Connector 686"/>
            <p:cNvCxnSpPr/>
            <p:nvPr/>
          </p:nvCxnSpPr>
          <p:spPr bwMode="auto">
            <a:xfrm flipH="1">
              <a:off x="2014643" y="2220365"/>
              <a:ext cx="796056"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9" name="Straight Connector 688"/>
            <p:cNvCxnSpPr>
              <a:stCxn id="685" idx="3"/>
            </p:cNvCxnSpPr>
            <p:nvPr/>
          </p:nvCxnSpPr>
          <p:spPr bwMode="auto">
            <a:xfrm>
              <a:off x="1774084" y="1279797"/>
              <a:ext cx="891975" cy="553998"/>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3" name="Group 702"/>
          <p:cNvGrpSpPr/>
          <p:nvPr/>
        </p:nvGrpSpPr>
        <p:grpSpPr>
          <a:xfrm>
            <a:off x="3386579" y="5078250"/>
            <a:ext cx="4911292" cy="915194"/>
            <a:chOff x="3298031" y="5776918"/>
            <a:chExt cx="4911292" cy="915194"/>
          </a:xfrm>
        </p:grpSpPr>
        <p:sp>
          <p:nvSpPr>
            <p:cNvPr id="706" name="Text Box 5134"/>
            <p:cNvSpPr txBox="1">
              <a:spLocks noChangeArrowheads="1"/>
            </p:cNvSpPr>
            <p:nvPr/>
          </p:nvSpPr>
          <p:spPr bwMode="auto">
            <a:xfrm>
              <a:off x="7149417" y="5776918"/>
              <a:ext cx="1059906"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400" dirty="0"/>
                <a:t>Centerline</a:t>
              </a:r>
            </a:p>
            <a:p>
              <a:r>
                <a:rPr lang="en-US" altLang="en-US" sz="1400" dirty="0"/>
                <a:t>Stationing</a:t>
              </a:r>
            </a:p>
          </p:txBody>
        </p:sp>
        <p:sp>
          <p:nvSpPr>
            <p:cNvPr id="707" name="Line 5145"/>
            <p:cNvSpPr>
              <a:spLocks noChangeShapeType="1"/>
            </p:cNvSpPr>
            <p:nvPr/>
          </p:nvSpPr>
          <p:spPr bwMode="auto">
            <a:xfrm flipH="1">
              <a:off x="5177042" y="6025243"/>
              <a:ext cx="2026240"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8" name="Line 5146"/>
            <p:cNvSpPr>
              <a:spLocks noChangeShapeType="1"/>
            </p:cNvSpPr>
            <p:nvPr/>
          </p:nvSpPr>
          <p:spPr bwMode="auto">
            <a:xfrm flipH="1">
              <a:off x="6553602" y="6025243"/>
              <a:ext cx="649679"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9" name="Oval 5135"/>
            <p:cNvSpPr>
              <a:spLocks noChangeArrowheads="1"/>
            </p:cNvSpPr>
            <p:nvPr/>
          </p:nvSpPr>
          <p:spPr bwMode="auto">
            <a:xfrm>
              <a:off x="3298031" y="6555179"/>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710" name="Line 5145"/>
            <p:cNvSpPr>
              <a:spLocks noChangeShapeType="1"/>
            </p:cNvSpPr>
            <p:nvPr/>
          </p:nvSpPr>
          <p:spPr bwMode="auto">
            <a:xfrm flipH="1">
              <a:off x="3658245" y="6025243"/>
              <a:ext cx="3545035"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0" name="TextBox 689"/>
          <p:cNvSpPr txBox="1"/>
          <p:nvPr/>
        </p:nvSpPr>
        <p:spPr>
          <a:xfrm>
            <a:off x="6334142" y="3852864"/>
            <a:ext cx="1620957" cy="954107"/>
          </a:xfrm>
          <a:prstGeom prst="rect">
            <a:avLst/>
          </a:prstGeom>
          <a:solidFill>
            <a:srgbClr val="FFFF00"/>
          </a:solidFill>
        </p:spPr>
        <p:txBody>
          <a:bodyPr wrap="none" rtlCol="0">
            <a:spAutoFit/>
          </a:bodyPr>
          <a:lstStyle/>
          <a:p>
            <a:pPr algn="ctr"/>
            <a:r>
              <a:rPr lang="en-US" sz="1400" i="1" dirty="0"/>
              <a:t>“Profile” is</a:t>
            </a:r>
          </a:p>
          <a:p>
            <a:pPr algn="ctr"/>
            <a:r>
              <a:rPr lang="en-US" sz="1400" i="1" dirty="0"/>
              <a:t>also called:</a:t>
            </a:r>
          </a:p>
          <a:p>
            <a:pPr algn="ctr"/>
            <a:r>
              <a:rPr lang="en-US" sz="1400" i="1" dirty="0"/>
              <a:t>“Grade-Line” or</a:t>
            </a:r>
          </a:p>
          <a:p>
            <a:pPr algn="ctr"/>
            <a:r>
              <a:rPr lang="en-US" sz="1400" i="1" dirty="0"/>
              <a:t>“Profile Grade Line”</a:t>
            </a:r>
          </a:p>
        </p:txBody>
      </p:sp>
      <p:sp>
        <p:nvSpPr>
          <p:cNvPr id="712" name="Oval 5135"/>
          <p:cNvSpPr>
            <a:spLocks noChangeArrowheads="1"/>
          </p:cNvSpPr>
          <p:nvPr/>
        </p:nvSpPr>
        <p:spPr bwMode="auto">
          <a:xfrm>
            <a:off x="4905375" y="5861089"/>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713" name="Oval 5135"/>
          <p:cNvSpPr>
            <a:spLocks noChangeArrowheads="1"/>
          </p:cNvSpPr>
          <p:nvPr/>
        </p:nvSpPr>
        <p:spPr bwMode="auto">
          <a:xfrm>
            <a:off x="6462044" y="5871978"/>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7" name="Straight Arrow Connector 6"/>
          <p:cNvCxnSpPr/>
          <p:nvPr/>
        </p:nvCxnSpPr>
        <p:spPr>
          <a:xfrm flipV="1">
            <a:off x="2590800" y="2221722"/>
            <a:ext cx="0" cy="202177"/>
          </a:xfrm>
          <a:prstGeom prst="straightConnector1">
            <a:avLst/>
          </a:prstGeom>
          <a:ln w="12700" cap="rnd">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p:nvPr/>
        </p:nvCxnSpPr>
        <p:spPr>
          <a:xfrm>
            <a:off x="2590800" y="1828800"/>
            <a:ext cx="0" cy="202177"/>
          </a:xfrm>
          <a:prstGeom prst="straightConnector1">
            <a:avLst/>
          </a:prstGeom>
          <a:ln w="12700" cap="rnd">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01899" y="2067834"/>
            <a:ext cx="314175" cy="153888"/>
          </a:xfrm>
          <a:prstGeom prst="rect">
            <a:avLst/>
          </a:prstGeom>
          <a:solidFill>
            <a:schemeClr val="bg1"/>
          </a:solidFill>
        </p:spPr>
        <p:txBody>
          <a:bodyPr wrap="square" lIns="0" tIns="0" rIns="0" bIns="0" rtlCol="0">
            <a:spAutoFit/>
          </a:bodyPr>
          <a:lstStyle/>
          <a:p>
            <a:pPr algn="ctr"/>
            <a:r>
              <a:rPr lang="en-US" sz="1000" dirty="0">
                <a:solidFill>
                  <a:schemeClr val="accent2">
                    <a:lumMod val="75000"/>
                  </a:schemeClr>
                </a:solidFill>
              </a:rPr>
              <a:t>2.44’</a:t>
            </a:r>
          </a:p>
        </p:txBody>
      </p:sp>
      <p:cxnSp>
        <p:nvCxnSpPr>
          <p:cNvPr id="4" name="Straight Connector 3"/>
          <p:cNvCxnSpPr>
            <a:stCxn id="661" idx="0"/>
            <a:endCxn id="663" idx="1"/>
          </p:cNvCxnSpPr>
          <p:nvPr/>
        </p:nvCxnSpPr>
        <p:spPr>
          <a:xfrm flipH="1" flipV="1">
            <a:off x="2798591" y="2057399"/>
            <a:ext cx="1" cy="341018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44" name="Text Box 5140"/>
          <p:cNvSpPr txBox="1">
            <a:spLocks noChangeArrowheads="1"/>
          </p:cNvSpPr>
          <p:nvPr/>
        </p:nvSpPr>
        <p:spPr bwMode="auto">
          <a:xfrm>
            <a:off x="3386579" y="2425109"/>
            <a:ext cx="1943160" cy="523220"/>
          </a:xfrm>
          <a:prstGeom prst="rect">
            <a:avLst/>
          </a:prstGeom>
          <a:solidFill>
            <a:schemeClr val="bg1"/>
          </a:solidFill>
          <a:ln w="19050">
            <a:noFill/>
            <a:miter lim="800000"/>
            <a:headEnd/>
            <a:tailEnd/>
          </a:ln>
          <a:effec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What is the cut or fill</a:t>
            </a:r>
          </a:p>
          <a:p>
            <a:pPr algn="ctr"/>
            <a:r>
              <a:rPr lang="en-US" altLang="en-US" sz="1400" dirty="0"/>
              <a:t>at STA. 438+00?</a:t>
            </a:r>
          </a:p>
        </p:txBody>
      </p:sp>
    </p:spTree>
    <p:extLst>
      <p:ext uri="{BB962C8B-B14F-4D97-AF65-F5344CB8AC3E}">
        <p14:creationId xmlns:p14="http://schemas.microsoft.com/office/powerpoint/2010/main" val="275847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animEffect transition="in" filter="fade">
                                      <p:cBhvr>
                                        <p:cTn id="7" dur="1000"/>
                                        <p:tgtEl>
                                          <p:spTgt spid="664"/>
                                        </p:tgtEl>
                                      </p:cBhvr>
                                    </p:animEffect>
                                    <p:anim calcmode="lin" valueType="num">
                                      <p:cBhvr>
                                        <p:cTn id="8" dur="1000" fill="hold"/>
                                        <p:tgtEl>
                                          <p:spTgt spid="664"/>
                                        </p:tgtEl>
                                        <p:attrNameLst>
                                          <p:attrName>ppt_x</p:attrName>
                                        </p:attrNameLst>
                                      </p:cBhvr>
                                      <p:tavLst>
                                        <p:tav tm="0">
                                          <p:val>
                                            <p:strVal val="#ppt_x"/>
                                          </p:val>
                                        </p:tav>
                                        <p:tav tm="100000">
                                          <p:val>
                                            <p:strVal val="#ppt_x"/>
                                          </p:val>
                                        </p:tav>
                                      </p:tavLst>
                                    </p:anim>
                                    <p:anim calcmode="lin" valueType="num">
                                      <p:cBhvr>
                                        <p:cTn id="9" dur="1000" fill="hold"/>
                                        <p:tgtEl>
                                          <p:spTgt spid="6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3"/>
                                        </p:tgtEl>
                                        <p:attrNameLst>
                                          <p:attrName>style.visibility</p:attrName>
                                        </p:attrNameLst>
                                      </p:cBhvr>
                                      <p:to>
                                        <p:strVal val="visible"/>
                                      </p:to>
                                    </p:set>
                                    <p:animEffect transition="in" filter="fade">
                                      <p:cBhvr>
                                        <p:cTn id="14" dur="1000"/>
                                        <p:tgtEl>
                                          <p:spTgt spid="703"/>
                                        </p:tgtEl>
                                      </p:cBhvr>
                                    </p:animEffect>
                                    <p:anim calcmode="lin" valueType="num">
                                      <p:cBhvr>
                                        <p:cTn id="15" dur="1000" fill="hold"/>
                                        <p:tgtEl>
                                          <p:spTgt spid="703"/>
                                        </p:tgtEl>
                                        <p:attrNameLst>
                                          <p:attrName>ppt_x</p:attrName>
                                        </p:attrNameLst>
                                      </p:cBhvr>
                                      <p:tavLst>
                                        <p:tav tm="0">
                                          <p:val>
                                            <p:strVal val="#ppt_x"/>
                                          </p:val>
                                        </p:tav>
                                        <p:tav tm="100000">
                                          <p:val>
                                            <p:strVal val="#ppt_x"/>
                                          </p:val>
                                        </p:tav>
                                      </p:tavLst>
                                    </p:anim>
                                    <p:anim calcmode="lin" valueType="num">
                                      <p:cBhvr>
                                        <p:cTn id="16" dur="1000" fill="hold"/>
                                        <p:tgtEl>
                                          <p:spTgt spid="70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2"/>
                                        </p:tgtEl>
                                        <p:attrNameLst>
                                          <p:attrName>style.visibility</p:attrName>
                                        </p:attrNameLst>
                                      </p:cBhvr>
                                      <p:to>
                                        <p:strVal val="visible"/>
                                      </p:to>
                                    </p:set>
                                    <p:animEffect transition="in" filter="fade">
                                      <p:cBhvr>
                                        <p:cTn id="19" dur="1000"/>
                                        <p:tgtEl>
                                          <p:spTgt spid="712"/>
                                        </p:tgtEl>
                                      </p:cBhvr>
                                    </p:animEffect>
                                    <p:anim calcmode="lin" valueType="num">
                                      <p:cBhvr>
                                        <p:cTn id="20" dur="1000" fill="hold"/>
                                        <p:tgtEl>
                                          <p:spTgt spid="712"/>
                                        </p:tgtEl>
                                        <p:attrNameLst>
                                          <p:attrName>ppt_x</p:attrName>
                                        </p:attrNameLst>
                                      </p:cBhvr>
                                      <p:tavLst>
                                        <p:tav tm="0">
                                          <p:val>
                                            <p:strVal val="#ppt_x"/>
                                          </p:val>
                                        </p:tav>
                                        <p:tav tm="100000">
                                          <p:val>
                                            <p:strVal val="#ppt_x"/>
                                          </p:val>
                                        </p:tav>
                                      </p:tavLst>
                                    </p:anim>
                                    <p:anim calcmode="lin" valueType="num">
                                      <p:cBhvr>
                                        <p:cTn id="21" dur="1000" fill="hold"/>
                                        <p:tgtEl>
                                          <p:spTgt spid="7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3"/>
                                        </p:tgtEl>
                                        <p:attrNameLst>
                                          <p:attrName>style.visibility</p:attrName>
                                        </p:attrNameLst>
                                      </p:cBhvr>
                                      <p:to>
                                        <p:strVal val="visible"/>
                                      </p:to>
                                    </p:set>
                                    <p:animEffect transition="in" filter="fade">
                                      <p:cBhvr>
                                        <p:cTn id="24" dur="1000"/>
                                        <p:tgtEl>
                                          <p:spTgt spid="713"/>
                                        </p:tgtEl>
                                      </p:cBhvr>
                                    </p:animEffect>
                                    <p:anim calcmode="lin" valueType="num">
                                      <p:cBhvr>
                                        <p:cTn id="25" dur="1000" fill="hold"/>
                                        <p:tgtEl>
                                          <p:spTgt spid="713"/>
                                        </p:tgtEl>
                                        <p:attrNameLst>
                                          <p:attrName>ppt_x</p:attrName>
                                        </p:attrNameLst>
                                      </p:cBhvr>
                                      <p:tavLst>
                                        <p:tav tm="0">
                                          <p:val>
                                            <p:strVal val="#ppt_x"/>
                                          </p:val>
                                        </p:tav>
                                        <p:tav tm="100000">
                                          <p:val>
                                            <p:strVal val="#ppt_x"/>
                                          </p:val>
                                        </p:tav>
                                      </p:tavLst>
                                    </p:anim>
                                    <p:anim calcmode="lin" valueType="num">
                                      <p:cBhvr>
                                        <p:cTn id="26" dur="100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76"/>
                                        </p:tgtEl>
                                        <p:attrNameLst>
                                          <p:attrName>style.visibility</p:attrName>
                                        </p:attrNameLst>
                                      </p:cBhvr>
                                      <p:to>
                                        <p:strVal val="visible"/>
                                      </p:to>
                                    </p:set>
                                    <p:animEffect transition="in" filter="fade">
                                      <p:cBhvr>
                                        <p:cTn id="31" dur="1000"/>
                                        <p:tgtEl>
                                          <p:spTgt spid="676"/>
                                        </p:tgtEl>
                                      </p:cBhvr>
                                    </p:animEffect>
                                    <p:anim calcmode="lin" valueType="num">
                                      <p:cBhvr>
                                        <p:cTn id="32" dur="1000" fill="hold"/>
                                        <p:tgtEl>
                                          <p:spTgt spid="676"/>
                                        </p:tgtEl>
                                        <p:attrNameLst>
                                          <p:attrName>ppt_x</p:attrName>
                                        </p:attrNameLst>
                                      </p:cBhvr>
                                      <p:tavLst>
                                        <p:tav tm="0">
                                          <p:val>
                                            <p:strVal val="#ppt_x"/>
                                          </p:val>
                                        </p:tav>
                                        <p:tav tm="100000">
                                          <p:val>
                                            <p:strVal val="#ppt_x"/>
                                          </p:val>
                                        </p:tav>
                                      </p:tavLst>
                                    </p:anim>
                                    <p:anim calcmode="lin" valueType="num">
                                      <p:cBhvr>
                                        <p:cTn id="33" dur="1000" fill="hold"/>
                                        <p:tgtEl>
                                          <p:spTgt spid="67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73"/>
                                        </p:tgtEl>
                                        <p:attrNameLst>
                                          <p:attrName>style.visibility</p:attrName>
                                        </p:attrNameLst>
                                      </p:cBhvr>
                                      <p:to>
                                        <p:strVal val="visible"/>
                                      </p:to>
                                    </p:set>
                                    <p:animEffect transition="in" filter="fade">
                                      <p:cBhvr>
                                        <p:cTn id="38" dur="1000"/>
                                        <p:tgtEl>
                                          <p:spTgt spid="673"/>
                                        </p:tgtEl>
                                      </p:cBhvr>
                                    </p:animEffect>
                                    <p:anim calcmode="lin" valueType="num">
                                      <p:cBhvr>
                                        <p:cTn id="39" dur="1000" fill="hold"/>
                                        <p:tgtEl>
                                          <p:spTgt spid="673"/>
                                        </p:tgtEl>
                                        <p:attrNameLst>
                                          <p:attrName>ppt_x</p:attrName>
                                        </p:attrNameLst>
                                      </p:cBhvr>
                                      <p:tavLst>
                                        <p:tav tm="0">
                                          <p:val>
                                            <p:strVal val="#ppt_x"/>
                                          </p:val>
                                        </p:tav>
                                        <p:tav tm="100000">
                                          <p:val>
                                            <p:strVal val="#ppt_x"/>
                                          </p:val>
                                        </p:tav>
                                      </p:tavLst>
                                    </p:anim>
                                    <p:anim calcmode="lin" valueType="num">
                                      <p:cBhvr>
                                        <p:cTn id="40" dur="1000" fill="hold"/>
                                        <p:tgtEl>
                                          <p:spTgt spid="67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90"/>
                                        </p:tgtEl>
                                        <p:attrNameLst>
                                          <p:attrName>style.visibility</p:attrName>
                                        </p:attrNameLst>
                                      </p:cBhvr>
                                      <p:to>
                                        <p:strVal val="visible"/>
                                      </p:to>
                                    </p:set>
                                    <p:animEffect transition="in" filter="wipe(down)">
                                      <p:cBhvr>
                                        <p:cTn id="45" dur="1000"/>
                                        <p:tgtEl>
                                          <p:spTgt spid="69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44"/>
                                        </p:tgtEl>
                                        <p:attrNameLst>
                                          <p:attrName>style.visibility</p:attrName>
                                        </p:attrNameLst>
                                      </p:cBhvr>
                                      <p:to>
                                        <p:strVal val="visible"/>
                                      </p:to>
                                    </p:set>
                                    <p:animEffect transition="in" filter="fade">
                                      <p:cBhvr>
                                        <p:cTn id="50" dur="1000"/>
                                        <p:tgtEl>
                                          <p:spTgt spid="644"/>
                                        </p:tgtEl>
                                      </p:cBhvr>
                                    </p:animEffect>
                                    <p:anim calcmode="lin" valueType="num">
                                      <p:cBhvr>
                                        <p:cTn id="51" dur="1000" fill="hold"/>
                                        <p:tgtEl>
                                          <p:spTgt spid="644"/>
                                        </p:tgtEl>
                                        <p:attrNameLst>
                                          <p:attrName>ppt_x</p:attrName>
                                        </p:attrNameLst>
                                      </p:cBhvr>
                                      <p:tavLst>
                                        <p:tav tm="0">
                                          <p:val>
                                            <p:strVal val="#ppt_x"/>
                                          </p:val>
                                        </p:tav>
                                        <p:tav tm="100000">
                                          <p:val>
                                            <p:strVal val="#ppt_x"/>
                                          </p:val>
                                        </p:tav>
                                      </p:tavLst>
                                    </p:anim>
                                    <p:anim calcmode="lin" valueType="num">
                                      <p:cBhvr>
                                        <p:cTn id="52" dur="1000" fill="hold"/>
                                        <p:tgtEl>
                                          <p:spTgt spid="6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81"/>
                                        </p:tgtEl>
                                        <p:attrNameLst>
                                          <p:attrName>style.visibility</p:attrName>
                                        </p:attrNameLst>
                                      </p:cBhvr>
                                      <p:to>
                                        <p:strVal val="visible"/>
                                      </p:to>
                                    </p:set>
                                    <p:animEffect transition="in" filter="fade">
                                      <p:cBhvr>
                                        <p:cTn id="57" dur="1000"/>
                                        <p:tgtEl>
                                          <p:spTgt spid="681"/>
                                        </p:tgtEl>
                                      </p:cBhvr>
                                    </p:animEffect>
                                    <p:anim calcmode="lin" valueType="num">
                                      <p:cBhvr>
                                        <p:cTn id="58" dur="1000" fill="hold"/>
                                        <p:tgtEl>
                                          <p:spTgt spid="681"/>
                                        </p:tgtEl>
                                        <p:attrNameLst>
                                          <p:attrName>ppt_x</p:attrName>
                                        </p:attrNameLst>
                                      </p:cBhvr>
                                      <p:tavLst>
                                        <p:tav tm="0">
                                          <p:val>
                                            <p:strVal val="#ppt_x"/>
                                          </p:val>
                                        </p:tav>
                                        <p:tav tm="100000">
                                          <p:val>
                                            <p:strVal val="#ppt_x"/>
                                          </p:val>
                                        </p:tav>
                                      </p:tavLst>
                                    </p:anim>
                                    <p:anim calcmode="lin" valueType="num">
                                      <p:cBhvr>
                                        <p:cTn id="59" dur="1000" fill="hold"/>
                                        <p:tgtEl>
                                          <p:spTgt spid="68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60"/>
                                        </p:tgtEl>
                                        <p:attrNameLst>
                                          <p:attrName>style.visibility</p:attrName>
                                        </p:attrNameLst>
                                      </p:cBhvr>
                                      <p:to>
                                        <p:strVal val="visible"/>
                                      </p:to>
                                    </p:set>
                                    <p:animEffect transition="in" filter="fade">
                                      <p:cBhvr>
                                        <p:cTn id="64" dur="1000"/>
                                        <p:tgtEl>
                                          <p:spTgt spid="660"/>
                                        </p:tgtEl>
                                      </p:cBhvr>
                                    </p:animEffect>
                                    <p:anim calcmode="lin" valueType="num">
                                      <p:cBhvr>
                                        <p:cTn id="65" dur="1000" fill="hold"/>
                                        <p:tgtEl>
                                          <p:spTgt spid="660"/>
                                        </p:tgtEl>
                                        <p:attrNameLst>
                                          <p:attrName>ppt_x</p:attrName>
                                        </p:attrNameLst>
                                      </p:cBhvr>
                                      <p:tavLst>
                                        <p:tav tm="0">
                                          <p:val>
                                            <p:strVal val="#ppt_x"/>
                                          </p:val>
                                        </p:tav>
                                        <p:tav tm="100000">
                                          <p:val>
                                            <p:strVal val="#ppt_x"/>
                                          </p:val>
                                        </p:tav>
                                      </p:tavLst>
                                    </p:anim>
                                    <p:anim calcmode="lin" valueType="num">
                                      <p:cBhvr>
                                        <p:cTn id="66" dur="1000" fill="hold"/>
                                        <p:tgtEl>
                                          <p:spTgt spid="66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58"/>
                                        </p:tgtEl>
                                        <p:attrNameLst>
                                          <p:attrName>style.visibility</p:attrName>
                                        </p:attrNameLst>
                                      </p:cBhvr>
                                      <p:to>
                                        <p:strVal val="visible"/>
                                      </p:to>
                                    </p:set>
                                    <p:animEffect transition="in" filter="fade">
                                      <p:cBhvr>
                                        <p:cTn id="69" dur="1000"/>
                                        <p:tgtEl>
                                          <p:spTgt spid="658"/>
                                        </p:tgtEl>
                                      </p:cBhvr>
                                    </p:animEffect>
                                    <p:anim calcmode="lin" valueType="num">
                                      <p:cBhvr>
                                        <p:cTn id="70" dur="1000" fill="hold"/>
                                        <p:tgtEl>
                                          <p:spTgt spid="658"/>
                                        </p:tgtEl>
                                        <p:attrNameLst>
                                          <p:attrName>ppt_x</p:attrName>
                                        </p:attrNameLst>
                                      </p:cBhvr>
                                      <p:tavLst>
                                        <p:tav tm="0">
                                          <p:val>
                                            <p:strVal val="#ppt_x"/>
                                          </p:val>
                                        </p:tav>
                                        <p:tav tm="100000">
                                          <p:val>
                                            <p:strVal val="#ppt_x"/>
                                          </p:val>
                                        </p:tav>
                                      </p:tavLst>
                                    </p:anim>
                                    <p:anim calcmode="lin" valueType="num">
                                      <p:cBhvr>
                                        <p:cTn id="71" dur="1000" fill="hold"/>
                                        <p:tgtEl>
                                          <p:spTgt spid="65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63"/>
                                        </p:tgtEl>
                                        <p:attrNameLst>
                                          <p:attrName>style.visibility</p:attrName>
                                        </p:attrNameLst>
                                      </p:cBhvr>
                                      <p:to>
                                        <p:strVal val="visible"/>
                                      </p:to>
                                    </p:set>
                                    <p:animEffect transition="in" filter="fade">
                                      <p:cBhvr>
                                        <p:cTn id="74" dur="1000"/>
                                        <p:tgtEl>
                                          <p:spTgt spid="663"/>
                                        </p:tgtEl>
                                      </p:cBhvr>
                                    </p:animEffect>
                                    <p:anim calcmode="lin" valueType="num">
                                      <p:cBhvr>
                                        <p:cTn id="75" dur="1000" fill="hold"/>
                                        <p:tgtEl>
                                          <p:spTgt spid="663"/>
                                        </p:tgtEl>
                                        <p:attrNameLst>
                                          <p:attrName>ppt_x</p:attrName>
                                        </p:attrNameLst>
                                      </p:cBhvr>
                                      <p:tavLst>
                                        <p:tav tm="0">
                                          <p:val>
                                            <p:strVal val="#ppt_x"/>
                                          </p:val>
                                        </p:tav>
                                        <p:tav tm="100000">
                                          <p:val>
                                            <p:strVal val="#ppt_x"/>
                                          </p:val>
                                        </p:tav>
                                      </p:tavLst>
                                    </p:anim>
                                    <p:anim calcmode="lin" valueType="num">
                                      <p:cBhvr>
                                        <p:cTn id="76" dur="1000" fill="hold"/>
                                        <p:tgtEl>
                                          <p:spTgt spid="6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684"/>
                                        </p:tgtEl>
                                        <p:attrNameLst>
                                          <p:attrName>style.visibility</p:attrName>
                                        </p:attrNameLst>
                                      </p:cBhvr>
                                      <p:to>
                                        <p:strVal val="visible"/>
                                      </p:to>
                                    </p:set>
                                    <p:animEffect transition="in" filter="fade">
                                      <p:cBhvr>
                                        <p:cTn id="86" dur="1000"/>
                                        <p:tgtEl>
                                          <p:spTgt spid="684"/>
                                        </p:tgtEl>
                                      </p:cBhvr>
                                    </p:animEffect>
                                    <p:anim calcmode="lin" valueType="num">
                                      <p:cBhvr>
                                        <p:cTn id="87" dur="1000" fill="hold"/>
                                        <p:tgtEl>
                                          <p:spTgt spid="684"/>
                                        </p:tgtEl>
                                        <p:attrNameLst>
                                          <p:attrName>ppt_x</p:attrName>
                                        </p:attrNameLst>
                                      </p:cBhvr>
                                      <p:tavLst>
                                        <p:tav tm="0">
                                          <p:val>
                                            <p:strVal val="#ppt_x"/>
                                          </p:val>
                                        </p:tav>
                                        <p:tav tm="100000">
                                          <p:val>
                                            <p:strVal val="#ppt_x"/>
                                          </p:val>
                                        </p:tav>
                                      </p:tavLst>
                                    </p:anim>
                                    <p:anim calcmode="lin" valueType="num">
                                      <p:cBhvr>
                                        <p:cTn id="88" dur="1000" fill="hold"/>
                                        <p:tgtEl>
                                          <p:spTgt spid="684"/>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714"/>
                                        </p:tgtEl>
                                        <p:attrNameLst>
                                          <p:attrName>style.visibility</p:attrName>
                                        </p:attrNameLst>
                                      </p:cBhvr>
                                      <p:to>
                                        <p:strVal val="visible"/>
                                      </p:to>
                                    </p:set>
                                    <p:animEffect transition="in" filter="fade">
                                      <p:cBhvr>
                                        <p:cTn id="91" dur="1000"/>
                                        <p:tgtEl>
                                          <p:spTgt spid="714"/>
                                        </p:tgtEl>
                                      </p:cBhvr>
                                    </p:animEffect>
                                    <p:anim calcmode="lin" valueType="num">
                                      <p:cBhvr>
                                        <p:cTn id="92" dur="1000" fill="hold"/>
                                        <p:tgtEl>
                                          <p:spTgt spid="714"/>
                                        </p:tgtEl>
                                        <p:attrNameLst>
                                          <p:attrName>ppt_x</p:attrName>
                                        </p:attrNameLst>
                                      </p:cBhvr>
                                      <p:tavLst>
                                        <p:tav tm="0">
                                          <p:val>
                                            <p:strVal val="#ppt_x"/>
                                          </p:val>
                                        </p:tav>
                                        <p:tav tm="100000">
                                          <p:val>
                                            <p:strVal val="#ppt_x"/>
                                          </p:val>
                                        </p:tav>
                                      </p:tavLst>
                                    </p:anim>
                                    <p:anim calcmode="lin" valueType="num">
                                      <p:cBhvr>
                                        <p:cTn id="93" dur="1000" fill="hold"/>
                                        <p:tgtEl>
                                          <p:spTgt spid="714"/>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1000"/>
                                        <p:tgtEl>
                                          <p:spTgt spid="7"/>
                                        </p:tgtEl>
                                      </p:cBhvr>
                                    </p:animEffect>
                                    <p:anim calcmode="lin" valueType="num">
                                      <p:cBhvr>
                                        <p:cTn id="102" dur="1000" fill="hold"/>
                                        <p:tgtEl>
                                          <p:spTgt spid="7"/>
                                        </p:tgtEl>
                                        <p:attrNameLst>
                                          <p:attrName>ppt_x</p:attrName>
                                        </p:attrNameLst>
                                      </p:cBhvr>
                                      <p:tavLst>
                                        <p:tav tm="0">
                                          <p:val>
                                            <p:strVal val="#ppt_x"/>
                                          </p:val>
                                        </p:tav>
                                        <p:tav tm="100000">
                                          <p:val>
                                            <p:strVal val="#ppt_x"/>
                                          </p:val>
                                        </p:tav>
                                      </p:tavLst>
                                    </p:anim>
                                    <p:anim calcmode="lin" valueType="num">
                                      <p:cBhvr>
                                        <p:cTn id="10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animBg="1"/>
      <p:bldP spid="663" grpId="0" animBg="1"/>
      <p:bldP spid="690" grpId="0" animBg="1"/>
      <p:bldP spid="712" grpId="0" animBg="1"/>
      <p:bldP spid="713" grpId="0" animBg="1"/>
      <p:bldP spid="12" grpId="0" animBg="1"/>
      <p:bldP spid="6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Profile View</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E.2</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Sometimes the plan view and profile view are included on the same sheet.</a:t>
            </a:r>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a:solidFill>
                  <a:schemeClr val="bg1">
                    <a:lumMod val="50000"/>
                  </a:schemeClr>
                </a:solidFill>
              </a:rPr>
              <a:t>Profile Sheet</a:t>
            </a: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42" y="702335"/>
            <a:ext cx="8512716" cy="54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234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Section Views</a:t>
            </a:r>
            <a:endParaRPr lang="en-US" sz="4000" dirty="0">
              <a:solidFill>
                <a:schemeClr val="bg1"/>
              </a:solidFill>
            </a:endParaRPr>
          </a:p>
        </p:txBody>
      </p:sp>
      <p:sp>
        <p:nvSpPr>
          <p:cNvPr id="52" name="Rectangle 4"/>
          <p:cNvSpPr txBox="1">
            <a:spLocks noChangeArrowheads="1"/>
          </p:cNvSpPr>
          <p:nvPr/>
        </p:nvSpPr>
        <p:spPr>
          <a:xfrm>
            <a:off x="686939" y="2743200"/>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a:latin typeface="Arial" charset="0"/>
              </a:rPr>
              <a:t>Typical Section</a:t>
            </a:r>
          </a:p>
          <a:p>
            <a:endParaRPr lang="en-US" altLang="en-US" sz="3600" b="1" dirty="0">
              <a:latin typeface="Arial" charset="0"/>
            </a:endParaRPr>
          </a:p>
          <a:p>
            <a:endParaRPr lang="en-US" altLang="en-US" sz="3600" b="1" dirty="0">
              <a:latin typeface="Arial" charset="0"/>
            </a:endParaRPr>
          </a:p>
        </p:txBody>
      </p:sp>
      <p:grpSp>
        <p:nvGrpSpPr>
          <p:cNvPr id="612" name="Group 212"/>
          <p:cNvGrpSpPr>
            <a:grpSpLocks/>
          </p:cNvGrpSpPr>
          <p:nvPr/>
        </p:nvGrpSpPr>
        <p:grpSpPr bwMode="auto">
          <a:xfrm>
            <a:off x="3532678" y="3470548"/>
            <a:ext cx="5191125" cy="300038"/>
            <a:chOff x="2076" y="3882"/>
            <a:chExt cx="3270" cy="189"/>
          </a:xfrm>
        </p:grpSpPr>
        <p:sp>
          <p:nvSpPr>
            <p:cNvPr id="623"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1" name="Text Box 224"/>
          <p:cNvSpPr txBox="1">
            <a:spLocks noChangeArrowheads="1"/>
          </p:cNvSpPr>
          <p:nvPr/>
        </p:nvSpPr>
        <p:spPr bwMode="auto">
          <a:xfrm>
            <a:off x="1290485" y="3481351"/>
            <a:ext cx="14237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(B sheets)</a:t>
            </a:r>
          </a:p>
        </p:txBody>
      </p:sp>
    </p:spTree>
    <p:extLst>
      <p:ext uri="{BB962C8B-B14F-4D97-AF65-F5344CB8AC3E}">
        <p14:creationId xmlns:p14="http://schemas.microsoft.com/office/powerpoint/2010/main" val="992403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Typical Sections</a:t>
            </a:r>
          </a:p>
        </p:txBody>
      </p:sp>
      <p:sp>
        <p:nvSpPr>
          <p:cNvPr id="84" name="TextBox 83"/>
          <p:cNvSpPr txBox="1"/>
          <p:nvPr/>
        </p:nvSpPr>
        <p:spPr>
          <a:xfrm>
            <a:off x="885116" y="6194410"/>
            <a:ext cx="7373768" cy="276999"/>
          </a:xfrm>
          <a:prstGeom prst="rect">
            <a:avLst/>
          </a:prstGeom>
          <a:noFill/>
        </p:spPr>
        <p:txBody>
          <a:bodyPr wrap="square" rtlCol="0">
            <a:spAutoFit/>
          </a:bodyPr>
          <a:lstStyle/>
          <a:p>
            <a:pPr algn="ctr"/>
            <a:r>
              <a:rPr lang="en-US" sz="1200" i="1" dirty="0"/>
              <a:t>Image courtesy of South Dakota Department of Transportation.</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Typical Section Sheet</a:t>
            </a: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9" name="Picture 61" descr="BeforeRoadway"/>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6322" y="980281"/>
            <a:ext cx="76485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AfterRoadway"/>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27435" y="1037431"/>
            <a:ext cx="7637462"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52"/>
          <p:cNvSpPr>
            <a:spLocks noChangeShapeType="1"/>
          </p:cNvSpPr>
          <p:nvPr/>
        </p:nvSpPr>
        <p:spPr bwMode="auto">
          <a:xfrm flipV="1">
            <a:off x="4583472" y="1345406"/>
            <a:ext cx="0" cy="2124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60"/>
          <p:cNvGrpSpPr>
            <a:grpSpLocks/>
          </p:cNvGrpSpPr>
          <p:nvPr/>
        </p:nvGrpSpPr>
        <p:grpSpPr bwMode="auto">
          <a:xfrm>
            <a:off x="2154597" y="3342481"/>
            <a:ext cx="4394200" cy="323850"/>
            <a:chOff x="1326" y="2302"/>
            <a:chExt cx="2768" cy="204"/>
          </a:xfrm>
        </p:grpSpPr>
        <p:sp>
          <p:nvSpPr>
            <p:cNvPr id="23" name="Line 53"/>
            <p:cNvSpPr>
              <a:spLocks noChangeShapeType="1"/>
            </p:cNvSpPr>
            <p:nvPr/>
          </p:nvSpPr>
          <p:spPr bwMode="auto">
            <a:xfrm>
              <a:off x="1326" y="2302"/>
              <a:ext cx="344" cy="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4"/>
            <p:cNvSpPr>
              <a:spLocks noChangeShapeType="1"/>
            </p:cNvSpPr>
            <p:nvPr/>
          </p:nvSpPr>
          <p:spPr bwMode="auto">
            <a:xfrm>
              <a:off x="1672" y="2362"/>
              <a:ext cx="554"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55"/>
            <p:cNvSpPr>
              <a:spLocks noChangeShapeType="1"/>
            </p:cNvSpPr>
            <p:nvPr/>
          </p:nvSpPr>
          <p:spPr bwMode="auto">
            <a:xfrm flipV="1">
              <a:off x="2228" y="2458"/>
              <a:ext cx="191"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56"/>
            <p:cNvSpPr>
              <a:spLocks noChangeShapeType="1"/>
            </p:cNvSpPr>
            <p:nvPr/>
          </p:nvSpPr>
          <p:spPr bwMode="auto">
            <a:xfrm flipV="1">
              <a:off x="2417" y="2438"/>
              <a:ext cx="439" cy="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57"/>
            <p:cNvSpPr>
              <a:spLocks noChangeShapeType="1"/>
            </p:cNvSpPr>
            <p:nvPr/>
          </p:nvSpPr>
          <p:spPr bwMode="auto">
            <a:xfrm>
              <a:off x="2856" y="2438"/>
              <a:ext cx="376" cy="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58"/>
            <p:cNvSpPr>
              <a:spLocks noChangeShapeType="1"/>
            </p:cNvSpPr>
            <p:nvPr/>
          </p:nvSpPr>
          <p:spPr bwMode="auto">
            <a:xfrm>
              <a:off x="3232" y="2443"/>
              <a:ext cx="196" cy="4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59"/>
            <p:cNvSpPr>
              <a:spLocks noChangeShapeType="1"/>
            </p:cNvSpPr>
            <p:nvPr/>
          </p:nvSpPr>
          <p:spPr bwMode="auto">
            <a:xfrm flipV="1">
              <a:off x="3428" y="2312"/>
              <a:ext cx="666" cy="17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65"/>
          <p:cNvGrpSpPr>
            <a:grpSpLocks/>
          </p:cNvGrpSpPr>
          <p:nvPr/>
        </p:nvGrpSpPr>
        <p:grpSpPr bwMode="auto">
          <a:xfrm>
            <a:off x="4592997" y="1183481"/>
            <a:ext cx="3675063" cy="457200"/>
            <a:chOff x="2850" y="942"/>
            <a:chExt cx="2315" cy="288"/>
          </a:xfrm>
        </p:grpSpPr>
        <p:sp>
          <p:nvSpPr>
            <p:cNvPr id="31" name="Text Box 62"/>
            <p:cNvSpPr txBox="1">
              <a:spLocks noChangeArrowheads="1"/>
            </p:cNvSpPr>
            <p:nvPr/>
          </p:nvSpPr>
          <p:spPr bwMode="auto">
            <a:xfrm>
              <a:off x="3353" y="942"/>
              <a:ext cx="18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2400" dirty="0"/>
                <a:t>Project Center line</a:t>
              </a:r>
            </a:p>
          </p:txBody>
        </p:sp>
        <p:sp>
          <p:nvSpPr>
            <p:cNvPr id="32" name="Line 63"/>
            <p:cNvSpPr>
              <a:spLocks noChangeShapeType="1"/>
            </p:cNvSpPr>
            <p:nvPr/>
          </p:nvSpPr>
          <p:spPr bwMode="auto">
            <a:xfrm flipH="1">
              <a:off x="2850" y="1086"/>
              <a:ext cx="48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 name="TextBox 34"/>
          <p:cNvSpPr txBox="1"/>
          <p:nvPr/>
        </p:nvSpPr>
        <p:spPr>
          <a:xfrm>
            <a:off x="1166082" y="1817191"/>
            <a:ext cx="2417265" cy="461665"/>
          </a:xfrm>
          <a:prstGeom prst="rect">
            <a:avLst/>
          </a:prstGeom>
          <a:noFill/>
        </p:spPr>
        <p:txBody>
          <a:bodyPr wrap="none" rtlCol="0">
            <a:spAutoFit/>
          </a:bodyPr>
          <a:lstStyle/>
          <a:p>
            <a:r>
              <a:rPr lang="en-US" sz="2400" dirty="0"/>
              <a:t>Typical Section</a:t>
            </a:r>
          </a:p>
        </p:txBody>
      </p:sp>
      <p:cxnSp>
        <p:nvCxnSpPr>
          <p:cNvPr id="36" name="Straight Arrow Connector 35"/>
          <p:cNvCxnSpPr/>
          <p:nvPr/>
        </p:nvCxnSpPr>
        <p:spPr bwMode="auto">
          <a:xfrm>
            <a:off x="2374714" y="2407443"/>
            <a:ext cx="560933" cy="1092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a:off x="2374714" y="2407443"/>
            <a:ext cx="3551783" cy="1092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150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Typical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B.1</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Typical Section for Grading.</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Typical Section Sheet</a:t>
            </a: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33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63394" y="726865"/>
            <a:ext cx="8217213" cy="54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283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Typical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B.1</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Typical Section for Grading.</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Typical Section Sheet</a:t>
            </a: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33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7223" y="1859574"/>
            <a:ext cx="9069554" cy="196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38925" y="1826188"/>
            <a:ext cx="5591312" cy="4387256"/>
            <a:chOff x="503386" y="-1232787"/>
            <a:chExt cx="5983624" cy="4600273"/>
          </a:xfrm>
        </p:grpSpPr>
        <p:sp>
          <p:nvSpPr>
            <p:cNvPr id="21" name="Text Box 1063"/>
            <p:cNvSpPr txBox="1">
              <a:spLocks noChangeArrowheads="1"/>
            </p:cNvSpPr>
            <p:nvPr/>
          </p:nvSpPr>
          <p:spPr bwMode="auto">
            <a:xfrm>
              <a:off x="711070" y="2108877"/>
              <a:ext cx="5775940" cy="125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sz="1800" dirty="0"/>
                <a:t>The table shows areas where this typical section applies (station ranges) and also provides values for dimensions shown on section.</a:t>
              </a:r>
            </a:p>
          </p:txBody>
        </p:sp>
        <p:sp>
          <p:nvSpPr>
            <p:cNvPr id="22" name="Oval 1064"/>
            <p:cNvSpPr>
              <a:spLocks noChangeArrowheads="1"/>
            </p:cNvSpPr>
            <p:nvPr/>
          </p:nvSpPr>
          <p:spPr bwMode="auto">
            <a:xfrm>
              <a:off x="503386" y="-1232787"/>
              <a:ext cx="2438400" cy="230369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3" name="Line 1065"/>
            <p:cNvSpPr>
              <a:spLocks noChangeShapeType="1"/>
            </p:cNvSpPr>
            <p:nvPr/>
          </p:nvSpPr>
          <p:spPr bwMode="auto">
            <a:xfrm flipH="1" flipV="1">
              <a:off x="2179785" y="994703"/>
              <a:ext cx="1298852" cy="111417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 name="Group 23"/>
          <p:cNvGrpSpPr/>
          <p:nvPr/>
        </p:nvGrpSpPr>
        <p:grpSpPr>
          <a:xfrm>
            <a:off x="2473020" y="1641522"/>
            <a:ext cx="1115434" cy="994839"/>
            <a:chOff x="1743978" y="3269764"/>
            <a:chExt cx="1115434" cy="994839"/>
          </a:xfrm>
        </p:grpSpPr>
        <p:sp>
          <p:nvSpPr>
            <p:cNvPr id="25" name="TextBox 24"/>
            <p:cNvSpPr txBox="1"/>
            <p:nvPr/>
          </p:nvSpPr>
          <p:spPr>
            <a:xfrm>
              <a:off x="1743978" y="3269764"/>
              <a:ext cx="1115434" cy="369332"/>
            </a:xfrm>
            <a:prstGeom prst="rect">
              <a:avLst/>
            </a:prstGeom>
            <a:solidFill>
              <a:schemeClr val="bg1"/>
            </a:solidFill>
          </p:spPr>
          <p:txBody>
            <a:bodyPr wrap="none" rtlCol="0">
              <a:spAutoFit/>
            </a:bodyPr>
            <a:lstStyle/>
            <a:p>
              <a:r>
                <a:rPr lang="en-US" b="1" dirty="0"/>
                <a:t>Foreslope</a:t>
              </a:r>
            </a:p>
          </p:txBody>
        </p:sp>
        <p:cxnSp>
          <p:nvCxnSpPr>
            <p:cNvPr id="26" name="Straight Arrow Connector 25"/>
            <p:cNvCxnSpPr>
              <a:stCxn id="25" idx="2"/>
            </p:cNvCxnSpPr>
            <p:nvPr/>
          </p:nvCxnSpPr>
          <p:spPr bwMode="auto">
            <a:xfrm>
              <a:off x="2301695" y="3639096"/>
              <a:ext cx="527865" cy="625507"/>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p:cNvGrpSpPr/>
          <p:nvPr/>
        </p:nvGrpSpPr>
        <p:grpSpPr>
          <a:xfrm>
            <a:off x="6604001" y="1666502"/>
            <a:ext cx="1115434" cy="971275"/>
            <a:chOff x="6604001" y="1238525"/>
            <a:chExt cx="1115434" cy="971275"/>
          </a:xfrm>
        </p:grpSpPr>
        <p:sp>
          <p:nvSpPr>
            <p:cNvPr id="28" name="TextBox 27"/>
            <p:cNvSpPr txBox="1"/>
            <p:nvPr/>
          </p:nvSpPr>
          <p:spPr>
            <a:xfrm>
              <a:off x="6604001" y="1238525"/>
              <a:ext cx="1115434" cy="369332"/>
            </a:xfrm>
            <a:prstGeom prst="rect">
              <a:avLst/>
            </a:prstGeom>
            <a:solidFill>
              <a:schemeClr val="bg1"/>
            </a:solidFill>
          </p:spPr>
          <p:txBody>
            <a:bodyPr wrap="none" rtlCol="0">
              <a:spAutoFit/>
            </a:bodyPr>
            <a:lstStyle/>
            <a:p>
              <a:r>
                <a:rPr lang="en-US" b="1" dirty="0"/>
                <a:t>Foreslope</a:t>
              </a:r>
            </a:p>
          </p:txBody>
        </p:sp>
        <p:cxnSp>
          <p:nvCxnSpPr>
            <p:cNvPr id="29" name="Straight Arrow Connector 28"/>
            <p:cNvCxnSpPr>
              <a:stCxn id="28" idx="2"/>
            </p:cNvCxnSpPr>
            <p:nvPr/>
          </p:nvCxnSpPr>
          <p:spPr bwMode="auto">
            <a:xfrm flipH="1">
              <a:off x="7120351" y="1607857"/>
              <a:ext cx="41367" cy="60194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p:cNvGrpSpPr/>
          <p:nvPr/>
        </p:nvGrpSpPr>
        <p:grpSpPr>
          <a:xfrm>
            <a:off x="7711199" y="2768129"/>
            <a:ext cx="1142942" cy="953594"/>
            <a:chOff x="7506452" y="2365390"/>
            <a:chExt cx="1142942" cy="953594"/>
          </a:xfrm>
        </p:grpSpPr>
        <p:cxnSp>
          <p:nvCxnSpPr>
            <p:cNvPr id="31" name="Straight Arrow Connector 30"/>
            <p:cNvCxnSpPr>
              <a:stCxn id="32" idx="0"/>
            </p:cNvCxnSpPr>
            <p:nvPr/>
          </p:nvCxnSpPr>
          <p:spPr bwMode="auto">
            <a:xfrm flipV="1">
              <a:off x="8077923" y="2365390"/>
              <a:ext cx="0" cy="58426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7506452" y="2949652"/>
              <a:ext cx="1142942" cy="369332"/>
            </a:xfrm>
            <a:prstGeom prst="rect">
              <a:avLst/>
            </a:prstGeom>
            <a:solidFill>
              <a:schemeClr val="bg1"/>
            </a:solidFill>
          </p:spPr>
          <p:txBody>
            <a:bodyPr wrap="none" rtlCol="0">
              <a:spAutoFit/>
            </a:bodyPr>
            <a:lstStyle/>
            <a:p>
              <a:r>
                <a:rPr lang="en-US" b="1" dirty="0" err="1"/>
                <a:t>Backslope</a:t>
              </a:r>
              <a:endParaRPr lang="en-US" b="1" dirty="0"/>
            </a:p>
          </p:txBody>
        </p:sp>
      </p:grpSp>
      <p:grpSp>
        <p:nvGrpSpPr>
          <p:cNvPr id="33" name="Group 32"/>
          <p:cNvGrpSpPr/>
          <p:nvPr/>
        </p:nvGrpSpPr>
        <p:grpSpPr>
          <a:xfrm>
            <a:off x="6528999" y="2997655"/>
            <a:ext cx="1177851" cy="595481"/>
            <a:chOff x="6328601" y="2590800"/>
            <a:chExt cx="1177851" cy="595481"/>
          </a:xfrm>
          <a:solidFill>
            <a:schemeClr val="bg1"/>
          </a:solidFill>
        </p:grpSpPr>
        <p:sp>
          <p:nvSpPr>
            <p:cNvPr id="34" name="TextBox 33"/>
            <p:cNvSpPr txBox="1"/>
            <p:nvPr/>
          </p:nvSpPr>
          <p:spPr>
            <a:xfrm>
              <a:off x="6328601" y="2816949"/>
              <a:ext cx="683392" cy="369332"/>
            </a:xfrm>
            <a:prstGeom prst="rect">
              <a:avLst/>
            </a:prstGeom>
            <a:grpFill/>
          </p:spPr>
          <p:txBody>
            <a:bodyPr wrap="none" rtlCol="0">
              <a:spAutoFit/>
            </a:bodyPr>
            <a:lstStyle/>
            <a:p>
              <a:r>
                <a:rPr lang="en-US" b="1" dirty="0"/>
                <a:t>Ditch</a:t>
              </a:r>
            </a:p>
          </p:txBody>
        </p:sp>
        <p:cxnSp>
          <p:nvCxnSpPr>
            <p:cNvPr id="35" name="Straight Connector 34"/>
            <p:cNvCxnSpPr>
              <a:stCxn id="34" idx="3"/>
            </p:cNvCxnSpPr>
            <p:nvPr/>
          </p:nvCxnSpPr>
          <p:spPr bwMode="auto">
            <a:xfrm flipV="1">
              <a:off x="7011993" y="2590800"/>
              <a:ext cx="494459" cy="410815"/>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Group 35"/>
          <p:cNvGrpSpPr/>
          <p:nvPr/>
        </p:nvGrpSpPr>
        <p:grpSpPr>
          <a:xfrm>
            <a:off x="5180200" y="845001"/>
            <a:ext cx="450038" cy="465305"/>
            <a:chOff x="4499831" y="4598894"/>
            <a:chExt cx="332143" cy="447838"/>
          </a:xfrm>
        </p:grpSpPr>
        <p:sp>
          <p:nvSpPr>
            <p:cNvPr id="37" name="TextBox 36"/>
            <p:cNvSpPr txBox="1"/>
            <p:nvPr/>
          </p:nvSpPr>
          <p:spPr>
            <a:xfrm>
              <a:off x="4499831" y="4598894"/>
              <a:ext cx="332143" cy="338554"/>
            </a:xfrm>
            <a:prstGeom prst="rect">
              <a:avLst/>
            </a:prstGeom>
            <a:solidFill>
              <a:schemeClr val="bg1"/>
            </a:solidFill>
          </p:spPr>
          <p:txBody>
            <a:bodyPr wrap="none" rtlCol="0">
              <a:spAutoFit/>
            </a:bodyPr>
            <a:lstStyle/>
            <a:p>
              <a:r>
                <a:rPr lang="en-US" sz="1600" dirty="0"/>
                <a:t>C</a:t>
              </a:r>
            </a:p>
          </p:txBody>
        </p:sp>
        <p:sp>
          <p:nvSpPr>
            <p:cNvPr id="38" name="TextBox 37"/>
            <p:cNvSpPr txBox="1"/>
            <p:nvPr/>
          </p:nvSpPr>
          <p:spPr>
            <a:xfrm>
              <a:off x="4549165" y="4661642"/>
              <a:ext cx="215556" cy="385090"/>
            </a:xfrm>
            <a:prstGeom prst="rect">
              <a:avLst/>
            </a:prstGeom>
            <a:noFill/>
          </p:spPr>
          <p:txBody>
            <a:bodyPr wrap="none" rtlCol="0">
              <a:spAutoFit/>
            </a:bodyPr>
            <a:lstStyle/>
            <a:p>
              <a:r>
                <a:rPr lang="en-US" sz="2000" dirty="0"/>
                <a:t>L</a:t>
              </a:r>
            </a:p>
          </p:txBody>
        </p:sp>
      </p:grpSp>
      <p:sp>
        <p:nvSpPr>
          <p:cNvPr id="39" name="TextBox 38"/>
          <p:cNvSpPr txBox="1"/>
          <p:nvPr/>
        </p:nvSpPr>
        <p:spPr>
          <a:xfrm>
            <a:off x="3030737" y="3810247"/>
            <a:ext cx="888385" cy="646331"/>
          </a:xfrm>
          <a:prstGeom prst="rect">
            <a:avLst/>
          </a:prstGeom>
          <a:noFill/>
        </p:spPr>
        <p:txBody>
          <a:bodyPr wrap="none" rtlCol="0">
            <a:spAutoFit/>
          </a:bodyPr>
          <a:lstStyle/>
          <a:p>
            <a:pPr algn="ctr"/>
            <a:r>
              <a:rPr lang="en-US" b="1" dirty="0"/>
              <a:t>Fill</a:t>
            </a:r>
          </a:p>
          <a:p>
            <a:r>
              <a:rPr lang="en-US" b="1" dirty="0"/>
              <a:t>Section</a:t>
            </a:r>
          </a:p>
        </p:txBody>
      </p:sp>
      <p:sp>
        <p:nvSpPr>
          <p:cNvPr id="40" name="TextBox 39"/>
          <p:cNvSpPr txBox="1"/>
          <p:nvPr/>
        </p:nvSpPr>
        <p:spPr>
          <a:xfrm>
            <a:off x="6987844" y="3810247"/>
            <a:ext cx="888385" cy="646331"/>
          </a:xfrm>
          <a:prstGeom prst="rect">
            <a:avLst/>
          </a:prstGeom>
          <a:noFill/>
        </p:spPr>
        <p:txBody>
          <a:bodyPr wrap="none" rtlCol="0">
            <a:spAutoFit/>
          </a:bodyPr>
          <a:lstStyle/>
          <a:p>
            <a:pPr algn="ctr"/>
            <a:r>
              <a:rPr lang="en-US" b="1" dirty="0"/>
              <a:t>Cut</a:t>
            </a:r>
          </a:p>
          <a:p>
            <a:pPr algn="ctr"/>
            <a:r>
              <a:rPr lang="en-US" b="1" dirty="0"/>
              <a:t>Section</a:t>
            </a:r>
          </a:p>
        </p:txBody>
      </p:sp>
      <p:sp>
        <p:nvSpPr>
          <p:cNvPr id="41" name="TextBox 40"/>
          <p:cNvSpPr txBox="1"/>
          <p:nvPr/>
        </p:nvSpPr>
        <p:spPr>
          <a:xfrm>
            <a:off x="3131362" y="743674"/>
            <a:ext cx="1352614" cy="461665"/>
          </a:xfrm>
          <a:prstGeom prst="rect">
            <a:avLst/>
          </a:prstGeom>
          <a:noFill/>
        </p:spPr>
        <p:txBody>
          <a:bodyPr wrap="none" rtlCol="0">
            <a:spAutoFit/>
          </a:bodyPr>
          <a:lstStyle/>
          <a:p>
            <a:pPr algn="ctr"/>
            <a:r>
              <a:rPr lang="en-US" sz="2400" b="1" u="sng" dirty="0"/>
              <a:t>Left  Side</a:t>
            </a:r>
          </a:p>
        </p:txBody>
      </p:sp>
      <p:sp>
        <p:nvSpPr>
          <p:cNvPr id="42" name="TextBox 41"/>
          <p:cNvSpPr txBox="1"/>
          <p:nvPr/>
        </p:nvSpPr>
        <p:spPr>
          <a:xfrm>
            <a:off x="6104809" y="734051"/>
            <a:ext cx="1528303" cy="461665"/>
          </a:xfrm>
          <a:prstGeom prst="rect">
            <a:avLst/>
          </a:prstGeom>
          <a:noFill/>
        </p:spPr>
        <p:txBody>
          <a:bodyPr wrap="none" rtlCol="0">
            <a:spAutoFit/>
          </a:bodyPr>
          <a:lstStyle/>
          <a:p>
            <a:pPr algn="ctr"/>
            <a:r>
              <a:rPr lang="en-US" sz="2400" b="1" u="sng" dirty="0"/>
              <a:t>Right  Side</a:t>
            </a:r>
          </a:p>
        </p:txBody>
      </p:sp>
      <p:cxnSp>
        <p:nvCxnSpPr>
          <p:cNvPr id="4" name="Straight Connector 3"/>
          <p:cNvCxnSpPr>
            <a:stCxn id="38" idx="2"/>
          </p:cNvCxnSpPr>
          <p:nvPr/>
        </p:nvCxnSpPr>
        <p:spPr>
          <a:xfrm>
            <a:off x="5393079" y="1310306"/>
            <a:ext cx="0" cy="3261693"/>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91200" y="4706186"/>
            <a:ext cx="3101885" cy="1200329"/>
          </a:xfrm>
          <a:prstGeom prst="rect">
            <a:avLst/>
          </a:prstGeom>
          <a:solidFill>
            <a:srgbClr val="FFFF00"/>
          </a:solidFill>
        </p:spPr>
        <p:txBody>
          <a:bodyPr wrap="square" rtlCol="0">
            <a:spAutoFit/>
          </a:bodyPr>
          <a:lstStyle/>
          <a:p>
            <a:pPr algn="ctr"/>
            <a:r>
              <a:rPr lang="en-US" b="1" dirty="0"/>
              <a:t>NOTE:</a:t>
            </a:r>
          </a:p>
          <a:p>
            <a:pPr algn="ctr"/>
            <a:r>
              <a:rPr lang="en-US" dirty="0"/>
              <a:t>Longitudinal utility installations are </a:t>
            </a:r>
            <a:r>
              <a:rPr lang="en-US" b="1" dirty="0"/>
              <a:t>NOT</a:t>
            </a:r>
            <a:r>
              <a:rPr lang="en-US" dirty="0"/>
              <a:t> allowed in the foreslope or ditch bottom.</a:t>
            </a:r>
          </a:p>
        </p:txBody>
      </p:sp>
      <p:grpSp>
        <p:nvGrpSpPr>
          <p:cNvPr id="45" name="Group 44"/>
          <p:cNvGrpSpPr/>
          <p:nvPr/>
        </p:nvGrpSpPr>
        <p:grpSpPr>
          <a:xfrm>
            <a:off x="3801874" y="2636361"/>
            <a:ext cx="1287147" cy="1070230"/>
            <a:chOff x="1743978" y="2845865"/>
            <a:chExt cx="1955920" cy="1070230"/>
          </a:xfrm>
        </p:grpSpPr>
        <p:sp>
          <p:nvSpPr>
            <p:cNvPr id="46" name="TextBox 45"/>
            <p:cNvSpPr txBox="1"/>
            <p:nvPr/>
          </p:nvSpPr>
          <p:spPr>
            <a:xfrm>
              <a:off x="1743978" y="3269764"/>
              <a:ext cx="1955920" cy="646331"/>
            </a:xfrm>
            <a:prstGeom prst="rect">
              <a:avLst/>
            </a:prstGeom>
            <a:solidFill>
              <a:schemeClr val="bg1"/>
            </a:solidFill>
          </p:spPr>
          <p:txBody>
            <a:bodyPr wrap="none" rtlCol="0">
              <a:spAutoFit/>
            </a:bodyPr>
            <a:lstStyle/>
            <a:p>
              <a:r>
                <a:rPr lang="en-US" b="1" dirty="0"/>
                <a:t>Shoulder</a:t>
              </a:r>
            </a:p>
            <a:p>
              <a:r>
                <a:rPr lang="en-US" b="1" dirty="0"/>
                <a:t>Break Point</a:t>
              </a:r>
            </a:p>
          </p:txBody>
        </p:sp>
        <p:cxnSp>
          <p:nvCxnSpPr>
            <p:cNvPr id="47" name="Straight Arrow Connector 46"/>
            <p:cNvCxnSpPr>
              <a:stCxn id="46" idx="0"/>
            </p:cNvCxnSpPr>
            <p:nvPr/>
          </p:nvCxnSpPr>
          <p:spPr bwMode="auto">
            <a:xfrm flipH="1" flipV="1">
              <a:off x="2219493" y="2845865"/>
              <a:ext cx="502445" cy="42389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2" name="Straight Arrow Connector 51"/>
          <p:cNvCxnSpPr>
            <a:stCxn id="46" idx="0"/>
          </p:cNvCxnSpPr>
          <p:nvPr/>
        </p:nvCxnSpPr>
        <p:spPr bwMode="auto">
          <a:xfrm flipV="1">
            <a:off x="4445448" y="2636361"/>
            <a:ext cx="2310821" cy="42389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28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u="sng" dirty="0"/>
              <a:t>Typical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B.3</a:t>
            </a: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a:t>Typical Section for Paving.</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Typical Section Sheet</a:t>
            </a: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331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54073" y="740583"/>
            <a:ext cx="8235855" cy="545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063"/>
          <p:cNvSpPr txBox="1">
            <a:spLocks noChangeArrowheads="1"/>
          </p:cNvSpPr>
          <p:nvPr/>
        </p:nvSpPr>
        <p:spPr bwMode="auto">
          <a:xfrm>
            <a:off x="4131092" y="2209800"/>
            <a:ext cx="3788217" cy="1446551"/>
          </a:xfrm>
          <a:prstGeom prst="rect">
            <a:avLst/>
          </a:prstGeom>
          <a:solidFill>
            <a:schemeClr val="bg1"/>
          </a:solidFill>
          <a:ln w="1905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a:t>Note the presence of sub-drains!</a:t>
            </a:r>
          </a:p>
          <a:p>
            <a:pPr algn="ctr"/>
            <a:endParaRPr lang="en-US" altLang="en-US" sz="1000" dirty="0"/>
          </a:p>
          <a:p>
            <a:pPr algn="ctr"/>
            <a:r>
              <a:rPr lang="en-US" altLang="en-US" sz="1400" i="1" dirty="0" err="1"/>
              <a:t>Subdrains</a:t>
            </a:r>
            <a:r>
              <a:rPr lang="en-US" altLang="en-US" sz="1400" i="1" dirty="0"/>
              <a:t> are typically constructed</a:t>
            </a:r>
          </a:p>
          <a:p>
            <a:pPr algn="ctr"/>
            <a:r>
              <a:rPr lang="en-US" altLang="en-US" sz="1400" i="1" dirty="0"/>
              <a:t>42” deep and are outlet into the ditch</a:t>
            </a:r>
          </a:p>
          <a:p>
            <a:pPr algn="ctr"/>
            <a:r>
              <a:rPr lang="en-US" altLang="en-US" sz="1400" i="1" dirty="0"/>
              <a:t>(through the foreslope) every 500’.</a:t>
            </a:r>
          </a:p>
          <a:p>
            <a:pPr algn="ctr"/>
            <a:endParaRPr lang="en-US" altLang="en-US" sz="1800" dirty="0"/>
          </a:p>
        </p:txBody>
      </p:sp>
      <p:sp>
        <p:nvSpPr>
          <p:cNvPr id="21" name="Oval 1064"/>
          <p:cNvSpPr>
            <a:spLocks noChangeArrowheads="1"/>
          </p:cNvSpPr>
          <p:nvPr/>
        </p:nvSpPr>
        <p:spPr bwMode="auto">
          <a:xfrm>
            <a:off x="5410200" y="14478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2" name="Line 1065"/>
          <p:cNvSpPr>
            <a:spLocks noChangeShapeType="1"/>
          </p:cNvSpPr>
          <p:nvPr/>
        </p:nvSpPr>
        <p:spPr bwMode="auto">
          <a:xfrm flipH="1" flipV="1">
            <a:off x="5924550" y="1904999"/>
            <a:ext cx="247650" cy="304799"/>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065"/>
          <p:cNvSpPr>
            <a:spLocks noChangeShapeType="1"/>
          </p:cNvSpPr>
          <p:nvPr/>
        </p:nvSpPr>
        <p:spPr bwMode="auto">
          <a:xfrm flipH="1">
            <a:off x="5676900" y="3660670"/>
            <a:ext cx="266700" cy="75893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Oval 1064"/>
          <p:cNvSpPr>
            <a:spLocks noChangeArrowheads="1"/>
          </p:cNvSpPr>
          <p:nvPr/>
        </p:nvSpPr>
        <p:spPr bwMode="auto">
          <a:xfrm>
            <a:off x="5295900" y="44196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5" name="Oval 1064"/>
          <p:cNvSpPr>
            <a:spLocks noChangeArrowheads="1"/>
          </p:cNvSpPr>
          <p:nvPr/>
        </p:nvSpPr>
        <p:spPr bwMode="auto">
          <a:xfrm>
            <a:off x="3276600" y="14478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6" name="Oval 1064"/>
          <p:cNvSpPr>
            <a:spLocks noChangeArrowheads="1"/>
          </p:cNvSpPr>
          <p:nvPr/>
        </p:nvSpPr>
        <p:spPr bwMode="auto">
          <a:xfrm>
            <a:off x="3962400" y="4364611"/>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7" name="Line 1065"/>
          <p:cNvSpPr>
            <a:spLocks noChangeShapeType="1"/>
          </p:cNvSpPr>
          <p:nvPr/>
        </p:nvSpPr>
        <p:spPr bwMode="auto">
          <a:xfrm flipH="1">
            <a:off x="4572000" y="3660670"/>
            <a:ext cx="1371600" cy="102563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065"/>
          <p:cNvSpPr>
            <a:spLocks noChangeShapeType="1"/>
          </p:cNvSpPr>
          <p:nvPr/>
        </p:nvSpPr>
        <p:spPr bwMode="auto">
          <a:xfrm flipH="1" flipV="1">
            <a:off x="3810000" y="1828799"/>
            <a:ext cx="2362200" cy="38100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p:cNvSpPr/>
          <p:nvPr/>
        </p:nvSpPr>
        <p:spPr>
          <a:xfrm>
            <a:off x="4800600" y="914400"/>
            <a:ext cx="1905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24400" y="4040135"/>
            <a:ext cx="266700" cy="455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63"/>
          <p:cNvSpPr txBox="1">
            <a:spLocks noChangeArrowheads="1"/>
          </p:cNvSpPr>
          <p:nvPr/>
        </p:nvSpPr>
        <p:spPr bwMode="auto">
          <a:xfrm>
            <a:off x="380852" y="3025491"/>
            <a:ext cx="2869167" cy="1015663"/>
          </a:xfrm>
          <a:prstGeom prst="rect">
            <a:avLst/>
          </a:prstGeom>
          <a:solidFill>
            <a:schemeClr val="bg1"/>
          </a:solidFill>
          <a:ln w="1905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i="1" dirty="0"/>
              <a:t>This is where you can also see if a Centerline (CL) or a Baseline (BL) is used on each section of the project.</a:t>
            </a:r>
          </a:p>
          <a:p>
            <a:pPr algn="ctr"/>
            <a:endParaRPr lang="en-US" altLang="en-US" sz="1800" dirty="0"/>
          </a:p>
        </p:txBody>
      </p:sp>
      <p:cxnSp>
        <p:nvCxnSpPr>
          <p:cNvPr id="6" name="Straight Arrow Connector 5"/>
          <p:cNvCxnSpPr>
            <a:stCxn id="30" idx="3"/>
            <a:endCxn id="3" idx="3"/>
          </p:cNvCxnSpPr>
          <p:nvPr/>
        </p:nvCxnSpPr>
        <p:spPr>
          <a:xfrm flipV="1">
            <a:off x="3250019" y="1499767"/>
            <a:ext cx="1578479" cy="20335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3"/>
            <a:endCxn id="4" idx="1"/>
          </p:cNvCxnSpPr>
          <p:nvPr/>
        </p:nvCxnSpPr>
        <p:spPr>
          <a:xfrm>
            <a:off x="3250019" y="3533323"/>
            <a:ext cx="1513438" cy="5735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3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30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30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3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3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30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3" grpId="0" animBg="1"/>
      <p:bldP spid="4"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a:solidFill>
                  <a:schemeClr val="bg1"/>
                </a:solidFill>
              </a:rPr>
              <a:t>Slope Ratio</a:t>
            </a:r>
            <a:endParaRPr lang="en-US" sz="2400" dirty="0">
              <a:solidFill>
                <a:schemeClr val="bg1"/>
              </a:solidFill>
            </a:endParaRPr>
          </a:p>
        </p:txBody>
      </p:sp>
      <p:sp>
        <p:nvSpPr>
          <p:cNvPr id="48" name="TextBox 47"/>
          <p:cNvSpPr txBox="1"/>
          <p:nvPr/>
        </p:nvSpPr>
        <p:spPr>
          <a:xfrm>
            <a:off x="885115" y="5847633"/>
            <a:ext cx="7373768" cy="369332"/>
          </a:xfrm>
          <a:prstGeom prst="rect">
            <a:avLst/>
          </a:prstGeom>
          <a:noFill/>
        </p:spPr>
        <p:txBody>
          <a:bodyPr wrap="square" rtlCol="0">
            <a:spAutoFit/>
          </a:bodyPr>
          <a:lstStyle/>
          <a:p>
            <a:pPr algn="ctr"/>
            <a:r>
              <a:rPr lang="en-US" i="1" dirty="0"/>
              <a:t>NOTE: this is different than the mathematical slope of V:H!</a:t>
            </a:r>
          </a:p>
        </p:txBody>
      </p:sp>
      <p:sp>
        <p:nvSpPr>
          <p:cNvPr id="49" name="Text Box 24"/>
          <p:cNvSpPr txBox="1">
            <a:spLocks noChangeArrowheads="1"/>
          </p:cNvSpPr>
          <p:nvPr/>
        </p:nvSpPr>
        <p:spPr bwMode="auto">
          <a:xfrm>
            <a:off x="641783" y="712726"/>
            <a:ext cx="19992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latin typeface="Arial Black" pitchFamily="34" charset="0"/>
              </a:rPr>
              <a:t>3:1 Slope</a:t>
            </a:r>
          </a:p>
        </p:txBody>
      </p:sp>
      <p:sp>
        <p:nvSpPr>
          <p:cNvPr id="50" name="AutoShape 17"/>
          <p:cNvSpPr>
            <a:spLocks noChangeArrowheads="1"/>
          </p:cNvSpPr>
          <p:nvPr/>
        </p:nvSpPr>
        <p:spPr bwMode="auto">
          <a:xfrm flipH="1">
            <a:off x="1397433" y="1452501"/>
            <a:ext cx="5967413" cy="2009775"/>
          </a:xfrm>
          <a:prstGeom prst="rtTriangl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1" name="AutoShape 27"/>
          <p:cNvSpPr>
            <a:spLocks noChangeArrowheads="1"/>
          </p:cNvSpPr>
          <p:nvPr/>
        </p:nvSpPr>
        <p:spPr bwMode="auto">
          <a:xfrm>
            <a:off x="1368858" y="3398776"/>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3" name="AutoShape 28"/>
          <p:cNvSpPr>
            <a:spLocks noChangeArrowheads="1"/>
          </p:cNvSpPr>
          <p:nvPr/>
        </p:nvSpPr>
        <p:spPr bwMode="auto">
          <a:xfrm>
            <a:off x="3338946" y="3398776"/>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4" name="AutoShape 29"/>
          <p:cNvSpPr>
            <a:spLocks noChangeArrowheads="1"/>
          </p:cNvSpPr>
          <p:nvPr/>
        </p:nvSpPr>
        <p:spPr bwMode="auto">
          <a:xfrm>
            <a:off x="5310621" y="3401951"/>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5" name="AutoShape 30"/>
          <p:cNvSpPr>
            <a:spLocks noChangeArrowheads="1"/>
          </p:cNvSpPr>
          <p:nvPr/>
        </p:nvSpPr>
        <p:spPr bwMode="auto">
          <a:xfrm>
            <a:off x="7280708" y="1390588"/>
            <a:ext cx="142875" cy="146050"/>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6" name="AutoShape 31"/>
          <p:cNvSpPr>
            <a:spLocks noChangeArrowheads="1"/>
          </p:cNvSpPr>
          <p:nvPr/>
        </p:nvSpPr>
        <p:spPr bwMode="auto">
          <a:xfrm>
            <a:off x="7285471" y="3401951"/>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7" name="Text Box 32"/>
          <p:cNvSpPr txBox="1">
            <a:spLocks noChangeArrowheads="1"/>
          </p:cNvSpPr>
          <p:nvPr/>
        </p:nvSpPr>
        <p:spPr bwMode="auto">
          <a:xfrm>
            <a:off x="2530233" y="300061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1</a:t>
            </a:r>
          </a:p>
        </p:txBody>
      </p:sp>
      <p:sp>
        <p:nvSpPr>
          <p:cNvPr id="58" name="Text Box 33"/>
          <p:cNvSpPr txBox="1">
            <a:spLocks noChangeArrowheads="1"/>
          </p:cNvSpPr>
          <p:nvPr/>
        </p:nvSpPr>
        <p:spPr bwMode="auto">
          <a:xfrm>
            <a:off x="4177577" y="300061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2</a:t>
            </a:r>
          </a:p>
        </p:txBody>
      </p:sp>
      <p:sp>
        <p:nvSpPr>
          <p:cNvPr id="59" name="Text Box 34"/>
          <p:cNvSpPr txBox="1">
            <a:spLocks noChangeArrowheads="1"/>
          </p:cNvSpPr>
          <p:nvPr/>
        </p:nvSpPr>
        <p:spPr bwMode="auto">
          <a:xfrm>
            <a:off x="6270721" y="300061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3</a:t>
            </a:r>
          </a:p>
        </p:txBody>
      </p:sp>
      <p:sp>
        <p:nvSpPr>
          <p:cNvPr id="60" name="Text Box 38"/>
          <p:cNvSpPr txBox="1">
            <a:spLocks noChangeArrowheads="1"/>
          </p:cNvSpPr>
          <p:nvPr/>
        </p:nvSpPr>
        <p:spPr bwMode="auto">
          <a:xfrm rot="-1106097">
            <a:off x="3749267" y="1856667"/>
            <a:ext cx="112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Slope</a:t>
            </a:r>
          </a:p>
        </p:txBody>
      </p:sp>
      <p:sp>
        <p:nvSpPr>
          <p:cNvPr id="61" name="Text Box 39"/>
          <p:cNvSpPr txBox="1">
            <a:spLocks noChangeArrowheads="1"/>
          </p:cNvSpPr>
          <p:nvPr/>
        </p:nvSpPr>
        <p:spPr bwMode="auto">
          <a:xfrm>
            <a:off x="3273207" y="3665476"/>
            <a:ext cx="2215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3 Horizontal</a:t>
            </a:r>
          </a:p>
        </p:txBody>
      </p:sp>
      <p:grpSp>
        <p:nvGrpSpPr>
          <p:cNvPr id="62" name="Group 43"/>
          <p:cNvGrpSpPr>
            <a:grpSpLocks/>
          </p:cNvGrpSpPr>
          <p:nvPr/>
        </p:nvGrpSpPr>
        <p:grpSpPr bwMode="auto">
          <a:xfrm>
            <a:off x="7355327" y="1790641"/>
            <a:ext cx="1036638" cy="1516063"/>
            <a:chOff x="4627" y="1502"/>
            <a:chExt cx="653" cy="955"/>
          </a:xfrm>
        </p:grpSpPr>
        <p:sp>
          <p:nvSpPr>
            <p:cNvPr id="63" name="Text Box 35"/>
            <p:cNvSpPr txBox="1">
              <a:spLocks noChangeArrowheads="1"/>
            </p:cNvSpPr>
            <p:nvPr/>
          </p:nvSpPr>
          <p:spPr bwMode="auto">
            <a:xfrm>
              <a:off x="4627" y="1726"/>
              <a:ext cx="2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latin typeface="Arial Black" pitchFamily="34" charset="0"/>
                </a:rPr>
                <a:t>1</a:t>
              </a:r>
            </a:p>
          </p:txBody>
        </p:sp>
        <p:sp>
          <p:nvSpPr>
            <p:cNvPr id="64" name="Text Box 40"/>
            <p:cNvSpPr txBox="1">
              <a:spLocks noChangeArrowheads="1"/>
            </p:cNvSpPr>
            <p:nvPr/>
          </p:nvSpPr>
          <p:spPr bwMode="auto">
            <a:xfrm rot="16200000">
              <a:off x="4657" y="1834"/>
              <a:ext cx="9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Vertical</a:t>
              </a:r>
            </a:p>
          </p:txBody>
        </p:sp>
      </p:grpSp>
      <p:sp>
        <p:nvSpPr>
          <p:cNvPr id="65" name="Text Box 42"/>
          <p:cNvSpPr txBox="1">
            <a:spLocks noChangeArrowheads="1"/>
          </p:cNvSpPr>
          <p:nvPr/>
        </p:nvSpPr>
        <p:spPr bwMode="auto">
          <a:xfrm>
            <a:off x="855648" y="4684651"/>
            <a:ext cx="75548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The first number is the number of feet the slope must go horizontally to raise one foot vertically.</a:t>
            </a:r>
          </a:p>
        </p:txBody>
      </p:sp>
      <p:sp>
        <p:nvSpPr>
          <p:cNvPr id="66" name="Text Box 24"/>
          <p:cNvSpPr txBox="1">
            <a:spLocks noChangeArrowheads="1"/>
          </p:cNvSpPr>
          <p:nvPr/>
        </p:nvSpPr>
        <p:spPr bwMode="auto">
          <a:xfrm>
            <a:off x="879616" y="1524877"/>
            <a:ext cx="15520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b="0" i="1" dirty="0">
                <a:latin typeface="Arial" panose="020B0604020202020204" pitchFamily="34" charset="0"/>
                <a:cs typeface="Arial" panose="020B0604020202020204" pitchFamily="34" charset="0"/>
              </a:rPr>
              <a:t>H:V    Slope</a:t>
            </a:r>
          </a:p>
        </p:txBody>
      </p:sp>
    </p:spTree>
    <p:extLst>
      <p:ext uri="{BB962C8B-B14F-4D97-AF65-F5344CB8AC3E}">
        <p14:creationId xmlns:p14="http://schemas.microsoft.com/office/powerpoint/2010/main" val="487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381000" y="762000"/>
            <a:ext cx="8389814" cy="541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a:t>Title Sheet: Project Number</a:t>
            </a: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
        <p:nvSpPr>
          <p:cNvPr id="6" name="Oval 5"/>
          <p:cNvSpPr/>
          <p:nvPr/>
        </p:nvSpPr>
        <p:spPr>
          <a:xfrm>
            <a:off x="762000" y="1295400"/>
            <a:ext cx="381000" cy="2362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6248400" y="5181600"/>
            <a:ext cx="304800" cy="15240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7709554" y="609600"/>
            <a:ext cx="278091" cy="13716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8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Section Views</a:t>
            </a:r>
            <a:endParaRPr lang="en-US" sz="4000" dirty="0">
              <a:solidFill>
                <a:schemeClr val="bg1"/>
              </a:solidFill>
            </a:endParaRPr>
          </a:p>
        </p:txBody>
      </p:sp>
      <p:sp>
        <p:nvSpPr>
          <p:cNvPr id="642" name="Rectangle 4"/>
          <p:cNvSpPr txBox="1">
            <a:spLocks noChangeArrowheads="1"/>
          </p:cNvSpPr>
          <p:nvPr/>
        </p:nvSpPr>
        <p:spPr>
          <a:xfrm>
            <a:off x="817562" y="2138179"/>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a:latin typeface="Arial" charset="0"/>
              </a:rPr>
              <a:t>Cross Section</a:t>
            </a:r>
          </a:p>
          <a:p>
            <a:endParaRPr lang="en-US" altLang="en-US" sz="3600" b="1" dirty="0">
              <a:latin typeface="Arial" charset="0"/>
            </a:endParaRPr>
          </a:p>
          <a:p>
            <a:endParaRPr lang="en-US" altLang="en-US" sz="3600" b="1" dirty="0">
              <a:latin typeface="Arial" charset="0"/>
            </a:endParaRPr>
          </a:p>
        </p:txBody>
      </p:sp>
      <p:grpSp>
        <p:nvGrpSpPr>
          <p:cNvPr id="643" name="Group 212"/>
          <p:cNvGrpSpPr>
            <a:grpSpLocks/>
          </p:cNvGrpSpPr>
          <p:nvPr/>
        </p:nvGrpSpPr>
        <p:grpSpPr bwMode="auto">
          <a:xfrm>
            <a:off x="3634235" y="2301171"/>
            <a:ext cx="5191125" cy="1423988"/>
            <a:chOff x="2076" y="3174"/>
            <a:chExt cx="3270" cy="897"/>
          </a:xfrm>
        </p:grpSpPr>
        <p:sp>
          <p:nvSpPr>
            <p:cNvPr id="644"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50" name="Group 576"/>
            <p:cNvGrpSpPr>
              <a:grpSpLocks/>
            </p:cNvGrpSpPr>
            <p:nvPr/>
          </p:nvGrpSpPr>
          <p:grpSpPr bwMode="auto">
            <a:xfrm>
              <a:off x="3841" y="3708"/>
              <a:ext cx="88" cy="177"/>
              <a:chOff x="2120" y="2679"/>
              <a:chExt cx="66" cy="138"/>
            </a:xfrm>
          </p:grpSpPr>
          <p:sp>
            <p:nvSpPr>
              <p:cNvPr id="668"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1"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59"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671" name="Object 214"/>
          <p:cNvGraphicFramePr>
            <a:graphicFrameLocks noChangeAspect="1"/>
          </p:cNvGraphicFramePr>
          <p:nvPr>
            <p:extLst>
              <p:ext uri="{D42A27DB-BD31-4B8C-83A1-F6EECF244321}">
                <p14:modId xmlns:p14="http://schemas.microsoft.com/office/powerpoint/2010/main" val="1777358857"/>
              </p:ext>
            </p:extLst>
          </p:nvPr>
        </p:nvGraphicFramePr>
        <p:xfrm>
          <a:off x="7395023" y="2812346"/>
          <a:ext cx="365125" cy="641350"/>
        </p:xfrm>
        <a:graphic>
          <a:graphicData uri="http://schemas.openxmlformats.org/presentationml/2006/ole">
            <mc:AlternateContent xmlns:mc="http://schemas.openxmlformats.org/markup-compatibility/2006">
              <mc:Choice xmlns:v="urn:schemas-microsoft-com:vml" Requires="v">
                <p:oleObj spid="_x0000_s15603"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5023" y="2812346"/>
                        <a:ext cx="365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 name="Text Box 224"/>
          <p:cNvSpPr txBox="1">
            <a:spLocks noChangeArrowheads="1"/>
          </p:cNvSpPr>
          <p:nvPr/>
        </p:nvSpPr>
        <p:spPr bwMode="auto">
          <a:xfrm>
            <a:off x="1421108" y="2876330"/>
            <a:ext cx="23381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(W, X, &amp; Y sheets)</a:t>
            </a:r>
          </a:p>
        </p:txBody>
      </p:sp>
    </p:spTree>
    <p:extLst>
      <p:ext uri="{BB962C8B-B14F-4D97-AF65-F5344CB8AC3E}">
        <p14:creationId xmlns:p14="http://schemas.microsoft.com/office/powerpoint/2010/main" val="2363764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Cross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W.156</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Cross Section Sheet</a:t>
            </a: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3724494077"/>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6627"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p:spPr>
                  </p:pic>
                </p:oleObj>
              </mc:Fallback>
            </mc:AlternateContent>
          </a:graphicData>
        </a:graphic>
      </p:graphicFrame>
      <p:pic>
        <p:nvPicPr>
          <p:cNvPr id="16386" name="Picture 2"/>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490656" y="838201"/>
            <a:ext cx="8162688" cy="536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 Box 37"/>
          <p:cNvSpPr txBox="1">
            <a:spLocks noChangeArrowheads="1"/>
          </p:cNvSpPr>
          <p:nvPr/>
        </p:nvSpPr>
        <p:spPr bwMode="auto">
          <a:xfrm rot="16200000">
            <a:off x="5614951" y="3228201"/>
            <a:ext cx="5333998" cy="553998"/>
          </a:xfrm>
          <a:prstGeom prst="rect">
            <a:avLst/>
          </a:prstGeom>
          <a:solidFill>
            <a:schemeClr val="bg1"/>
          </a:solidFill>
          <a:ln>
            <a:noFill/>
          </a:ln>
          <a:effec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600" u="sng" dirty="0"/>
              <a:t>Cross section frequency: 50’ (rural) or 25’ (urban)</a:t>
            </a:r>
          </a:p>
          <a:p>
            <a:pPr algn="ctr"/>
            <a:r>
              <a:rPr lang="en-US" altLang="en-US" sz="1400" b="0" i="1" dirty="0"/>
              <a:t>(stationing is shown at the lower center of each cross section)</a:t>
            </a:r>
          </a:p>
        </p:txBody>
      </p:sp>
      <p:sp>
        <p:nvSpPr>
          <p:cNvPr id="50" name="Oval 40"/>
          <p:cNvSpPr>
            <a:spLocks noChangeArrowheads="1"/>
          </p:cNvSpPr>
          <p:nvPr/>
        </p:nvSpPr>
        <p:spPr bwMode="auto">
          <a:xfrm>
            <a:off x="4286545" y="5686466"/>
            <a:ext cx="570910" cy="276144"/>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3" name="Oval 40"/>
          <p:cNvSpPr>
            <a:spLocks noChangeArrowheads="1"/>
          </p:cNvSpPr>
          <p:nvPr/>
        </p:nvSpPr>
        <p:spPr bwMode="auto">
          <a:xfrm>
            <a:off x="4286545" y="4421520"/>
            <a:ext cx="570910" cy="26002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4" name="Oval 40"/>
          <p:cNvSpPr>
            <a:spLocks noChangeArrowheads="1"/>
          </p:cNvSpPr>
          <p:nvPr/>
        </p:nvSpPr>
        <p:spPr bwMode="auto">
          <a:xfrm>
            <a:off x="4299348" y="3093956"/>
            <a:ext cx="545305" cy="2890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5" name="Oval 40"/>
          <p:cNvSpPr>
            <a:spLocks noChangeArrowheads="1"/>
          </p:cNvSpPr>
          <p:nvPr/>
        </p:nvSpPr>
        <p:spPr bwMode="auto">
          <a:xfrm>
            <a:off x="4299347" y="1851722"/>
            <a:ext cx="545306" cy="3048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6" name="Straight Arrow Connector 55"/>
          <p:cNvCxnSpPr>
            <a:stCxn id="49" idx="0"/>
            <a:endCxn id="50" idx="7"/>
          </p:cNvCxnSpPr>
          <p:nvPr/>
        </p:nvCxnSpPr>
        <p:spPr bwMode="auto">
          <a:xfrm flipH="1">
            <a:off x="4773847" y="3505200"/>
            <a:ext cx="3231104" cy="22217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49" idx="0"/>
            <a:endCxn id="53" idx="6"/>
          </p:cNvCxnSpPr>
          <p:nvPr/>
        </p:nvCxnSpPr>
        <p:spPr bwMode="auto">
          <a:xfrm flipH="1">
            <a:off x="4857455" y="3505200"/>
            <a:ext cx="3147496" cy="104633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stCxn id="49" idx="0"/>
            <a:endCxn id="54" idx="6"/>
          </p:cNvCxnSpPr>
          <p:nvPr/>
        </p:nvCxnSpPr>
        <p:spPr bwMode="auto">
          <a:xfrm flipH="1" flipV="1">
            <a:off x="4844653" y="3238500"/>
            <a:ext cx="3160298" cy="2667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p:cNvCxnSpPr>
            <a:stCxn id="49" idx="0"/>
            <a:endCxn id="55" idx="5"/>
          </p:cNvCxnSpPr>
          <p:nvPr/>
        </p:nvCxnSpPr>
        <p:spPr bwMode="auto">
          <a:xfrm flipH="1" flipV="1">
            <a:off x="4764795" y="2111885"/>
            <a:ext cx="3240156" cy="13933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1524001" y="4942827"/>
            <a:ext cx="6151725" cy="1177133"/>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18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500" fill="hold"/>
                                        <p:tgtEl>
                                          <p:spTgt spid="49"/>
                                        </p:tgtEl>
                                        <p:attrNameLst>
                                          <p:attrName>ppt_w</p:attrName>
                                        </p:attrNameLst>
                                      </p:cBhvr>
                                      <p:tavLst>
                                        <p:tav tm="0">
                                          <p:val>
                                            <p:fltVal val="0"/>
                                          </p:val>
                                        </p:tav>
                                        <p:tav tm="100000">
                                          <p:val>
                                            <p:strVal val="#ppt_w"/>
                                          </p:val>
                                        </p:tav>
                                      </p:tavLst>
                                    </p:anim>
                                    <p:anim calcmode="lin" valueType="num">
                                      <p:cBhvr>
                                        <p:cTn id="8" dur="1500" fill="hold"/>
                                        <p:tgtEl>
                                          <p:spTgt spid="49"/>
                                        </p:tgtEl>
                                        <p:attrNameLst>
                                          <p:attrName>ppt_h</p:attrName>
                                        </p:attrNameLst>
                                      </p:cBhvr>
                                      <p:tavLst>
                                        <p:tav tm="0">
                                          <p:val>
                                            <p:fltVal val="0"/>
                                          </p:val>
                                        </p:tav>
                                        <p:tav tm="100000">
                                          <p:val>
                                            <p:strVal val="#ppt_h"/>
                                          </p:val>
                                        </p:tav>
                                      </p:tavLst>
                                    </p:anim>
                                    <p:animEffect transition="in" filter="fade">
                                      <p:cBhvr>
                                        <p:cTn id="9" dur="1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ppt_w</p:attrName>
                                        </p:attrNameLst>
                                      </p:cBhvr>
                                      <p:tavLst>
                                        <p:tav tm="0">
                                          <p:val>
                                            <p:fltVal val="0"/>
                                          </p:val>
                                        </p:tav>
                                        <p:tav tm="100000">
                                          <p:val>
                                            <p:strVal val="#ppt_w"/>
                                          </p:val>
                                        </p:tav>
                                      </p:tavLst>
                                    </p:anim>
                                    <p:anim calcmode="lin" valueType="num">
                                      <p:cBhvr>
                                        <p:cTn id="18" dur="1000" fill="hold"/>
                                        <p:tgtEl>
                                          <p:spTgt spid="50"/>
                                        </p:tgtEl>
                                        <p:attrNameLst>
                                          <p:attrName>ppt_h</p:attrName>
                                        </p:attrNameLst>
                                      </p:cBhvr>
                                      <p:tavLst>
                                        <p:tav tm="0">
                                          <p:val>
                                            <p:fltVal val="0"/>
                                          </p:val>
                                        </p:tav>
                                        <p:tav tm="100000">
                                          <p:val>
                                            <p:strVal val="#ppt_h"/>
                                          </p:val>
                                        </p:tav>
                                      </p:tavLst>
                                    </p:anim>
                                    <p:animEffect transition="in" filter="fade">
                                      <p:cBhvr>
                                        <p:cTn id="19" dur="1000"/>
                                        <p:tgtEl>
                                          <p:spTgt spid="50"/>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1000" fill="hold"/>
                                        <p:tgtEl>
                                          <p:spTgt spid="53"/>
                                        </p:tgtEl>
                                        <p:attrNameLst>
                                          <p:attrName>ppt_w</p:attrName>
                                        </p:attrNameLst>
                                      </p:cBhvr>
                                      <p:tavLst>
                                        <p:tav tm="0">
                                          <p:val>
                                            <p:fltVal val="0"/>
                                          </p:val>
                                        </p:tav>
                                        <p:tav tm="100000">
                                          <p:val>
                                            <p:strVal val="#ppt_w"/>
                                          </p:val>
                                        </p:tav>
                                      </p:tavLst>
                                    </p:anim>
                                    <p:anim calcmode="lin" valueType="num">
                                      <p:cBhvr>
                                        <p:cTn id="27" dur="1000" fill="hold"/>
                                        <p:tgtEl>
                                          <p:spTgt spid="53"/>
                                        </p:tgtEl>
                                        <p:attrNameLst>
                                          <p:attrName>ppt_h</p:attrName>
                                        </p:attrNameLst>
                                      </p:cBhvr>
                                      <p:tavLst>
                                        <p:tav tm="0">
                                          <p:val>
                                            <p:fltVal val="0"/>
                                          </p:val>
                                        </p:tav>
                                        <p:tav tm="100000">
                                          <p:val>
                                            <p:strVal val="#ppt_h"/>
                                          </p:val>
                                        </p:tav>
                                      </p:tavLst>
                                    </p:anim>
                                    <p:animEffect transition="in" filter="fade">
                                      <p:cBhvr>
                                        <p:cTn id="28" dur="1000"/>
                                        <p:tgtEl>
                                          <p:spTgt spid="53"/>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fltVal val="0"/>
                                          </p:val>
                                        </p:tav>
                                        <p:tav tm="100000">
                                          <p:val>
                                            <p:strVal val="#ppt_w"/>
                                          </p:val>
                                        </p:tav>
                                      </p:tavLst>
                                    </p:anim>
                                    <p:anim calcmode="lin" valueType="num">
                                      <p:cBhvr>
                                        <p:cTn id="36" dur="1000" fill="hold"/>
                                        <p:tgtEl>
                                          <p:spTgt spid="54"/>
                                        </p:tgtEl>
                                        <p:attrNameLst>
                                          <p:attrName>ppt_h</p:attrName>
                                        </p:attrNameLst>
                                      </p:cBhvr>
                                      <p:tavLst>
                                        <p:tav tm="0">
                                          <p:val>
                                            <p:fltVal val="0"/>
                                          </p:val>
                                        </p:tav>
                                        <p:tav tm="100000">
                                          <p:val>
                                            <p:strVal val="#ppt_h"/>
                                          </p:val>
                                        </p:tav>
                                      </p:tavLst>
                                    </p:anim>
                                    <p:animEffect transition="in" filter="fade">
                                      <p:cBhvr>
                                        <p:cTn id="37" dur="1000"/>
                                        <p:tgtEl>
                                          <p:spTgt spid="54"/>
                                        </p:tgtEl>
                                      </p:cBhvr>
                                    </p:animEffect>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1000" fill="hold"/>
                                        <p:tgtEl>
                                          <p:spTgt spid="55"/>
                                        </p:tgtEl>
                                        <p:attrNameLst>
                                          <p:attrName>ppt_w</p:attrName>
                                        </p:attrNameLst>
                                      </p:cBhvr>
                                      <p:tavLst>
                                        <p:tav tm="0">
                                          <p:val>
                                            <p:fltVal val="0"/>
                                          </p:val>
                                        </p:tav>
                                        <p:tav tm="100000">
                                          <p:val>
                                            <p:strVal val="#ppt_w"/>
                                          </p:val>
                                        </p:tav>
                                      </p:tavLst>
                                    </p:anim>
                                    <p:anim calcmode="lin" valueType="num">
                                      <p:cBhvr>
                                        <p:cTn id="45" dur="1000" fill="hold"/>
                                        <p:tgtEl>
                                          <p:spTgt spid="55"/>
                                        </p:tgtEl>
                                        <p:attrNameLst>
                                          <p:attrName>ppt_h</p:attrName>
                                        </p:attrNameLst>
                                      </p:cBhvr>
                                      <p:tavLst>
                                        <p:tav tm="0">
                                          <p:val>
                                            <p:fltVal val="0"/>
                                          </p:val>
                                        </p:tav>
                                        <p:tav tm="100000">
                                          <p:val>
                                            <p:strVal val="#ppt_h"/>
                                          </p:val>
                                        </p:tav>
                                      </p:tavLst>
                                    </p:anim>
                                    <p:animEffect transition="in" filter="fade">
                                      <p:cBhvr>
                                        <p:cTn id="46" dur="10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1000" fill="hold"/>
                                        <p:tgtEl>
                                          <p:spTgt spid="62"/>
                                        </p:tgtEl>
                                        <p:attrNameLst>
                                          <p:attrName>ppt_w</p:attrName>
                                        </p:attrNameLst>
                                      </p:cBhvr>
                                      <p:tavLst>
                                        <p:tav tm="0">
                                          <p:val>
                                            <p:fltVal val="0"/>
                                          </p:val>
                                        </p:tav>
                                        <p:tav tm="100000">
                                          <p:val>
                                            <p:strVal val="#ppt_w"/>
                                          </p:val>
                                        </p:tav>
                                      </p:tavLst>
                                    </p:anim>
                                    <p:anim calcmode="lin" valueType="num">
                                      <p:cBhvr>
                                        <p:cTn id="52" dur="1000" fill="hold"/>
                                        <p:tgtEl>
                                          <p:spTgt spid="62"/>
                                        </p:tgtEl>
                                        <p:attrNameLst>
                                          <p:attrName>ppt_h</p:attrName>
                                        </p:attrNameLst>
                                      </p:cBhvr>
                                      <p:tavLst>
                                        <p:tav tm="0">
                                          <p:val>
                                            <p:fltVal val="0"/>
                                          </p:val>
                                        </p:tav>
                                        <p:tav tm="100000">
                                          <p:val>
                                            <p:strVal val="#ppt_h"/>
                                          </p:val>
                                        </p:tav>
                                      </p:tavLst>
                                    </p:anim>
                                    <p:animEffect transition="in" filter="fade">
                                      <p:cBhvr>
                                        <p:cTn id="53"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4" grpId="0" animBg="1"/>
      <p:bldP spid="55" grpId="0" animBg="1"/>
      <p:bldP spid="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72934" y="2200262"/>
            <a:ext cx="8998132" cy="2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a:t>Cross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W.156</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Cross Section Sheet</a:t>
            </a: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853527863"/>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7657"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p:spPr>
                  </p:pic>
                </p:oleObj>
              </mc:Fallback>
            </mc:AlternateContent>
          </a:graphicData>
        </a:graphic>
      </p:graphicFrame>
      <p:grpSp>
        <p:nvGrpSpPr>
          <p:cNvPr id="51" name="Group 50"/>
          <p:cNvGrpSpPr/>
          <p:nvPr/>
        </p:nvGrpSpPr>
        <p:grpSpPr>
          <a:xfrm>
            <a:off x="2853194" y="4801037"/>
            <a:ext cx="3422796" cy="1697033"/>
            <a:chOff x="3023412" y="4715555"/>
            <a:chExt cx="3422796" cy="1697033"/>
          </a:xfrm>
        </p:grpSpPr>
        <p:sp>
          <p:nvSpPr>
            <p:cNvPr id="52" name="Text Box 141"/>
            <p:cNvSpPr txBox="1">
              <a:spLocks noChangeArrowheads="1"/>
            </p:cNvSpPr>
            <p:nvPr/>
          </p:nvSpPr>
          <p:spPr bwMode="auto">
            <a:xfrm>
              <a:off x="3023412" y="5427703"/>
              <a:ext cx="342279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a:t>0’ offset = Design Center Line</a:t>
              </a:r>
            </a:p>
            <a:p>
              <a:pPr algn="ctr"/>
              <a:r>
                <a:rPr lang="en-US" altLang="en-US" sz="2000" dirty="0"/>
                <a:t>  </a:t>
              </a:r>
              <a:r>
                <a:rPr lang="en-US" altLang="en-US" sz="1400" b="0" i="1" dirty="0"/>
                <a:t>(middle of the new road)</a:t>
              </a:r>
              <a:endParaRPr lang="en-US" altLang="en-US" sz="2000" b="0" i="1" dirty="0"/>
            </a:p>
            <a:p>
              <a:pPr algn="ctr"/>
              <a:r>
                <a:rPr lang="en-US" altLang="en-US" sz="1800" dirty="0"/>
                <a:t>    Left Side  </a:t>
              </a:r>
              <a:r>
                <a:rPr lang="en-US" altLang="en-US" sz="1800" b="0" dirty="0"/>
                <a:t>I</a:t>
              </a:r>
              <a:r>
                <a:rPr lang="en-US" altLang="en-US" sz="1800" dirty="0"/>
                <a:t>  Right Side</a:t>
              </a:r>
            </a:p>
          </p:txBody>
        </p:sp>
        <p:sp>
          <p:nvSpPr>
            <p:cNvPr id="57" name="Line 142"/>
            <p:cNvSpPr>
              <a:spLocks noChangeShapeType="1"/>
            </p:cNvSpPr>
            <p:nvPr/>
          </p:nvSpPr>
          <p:spPr bwMode="auto">
            <a:xfrm flipV="1">
              <a:off x="4734810" y="4715555"/>
              <a:ext cx="7408" cy="7615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 name="Group 57"/>
          <p:cNvGrpSpPr/>
          <p:nvPr/>
        </p:nvGrpSpPr>
        <p:grpSpPr>
          <a:xfrm>
            <a:off x="4115382" y="4175042"/>
            <a:ext cx="4575419" cy="1812307"/>
            <a:chOff x="4115382" y="4175042"/>
            <a:chExt cx="4575419" cy="1812307"/>
          </a:xfrm>
        </p:grpSpPr>
        <p:sp>
          <p:nvSpPr>
            <p:cNvPr id="63" name="Text Box 75"/>
            <p:cNvSpPr txBox="1">
              <a:spLocks noChangeArrowheads="1"/>
            </p:cNvSpPr>
            <p:nvPr/>
          </p:nvSpPr>
          <p:spPr bwMode="auto">
            <a:xfrm>
              <a:off x="7157496" y="5341018"/>
              <a:ext cx="153330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a:t>Centerline</a:t>
              </a:r>
            </a:p>
            <a:p>
              <a:pPr algn="ctr"/>
              <a:r>
                <a:rPr lang="en-US" altLang="en-US" sz="1800" b="0" dirty="0"/>
                <a:t>STA. 388+00</a:t>
              </a:r>
            </a:p>
          </p:txBody>
        </p:sp>
        <p:sp>
          <p:nvSpPr>
            <p:cNvPr id="64" name="Oval 63"/>
            <p:cNvSpPr/>
            <p:nvPr/>
          </p:nvSpPr>
          <p:spPr bwMode="auto">
            <a:xfrm>
              <a:off x="4115382" y="4175042"/>
              <a:ext cx="775931" cy="317665"/>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cxnSp>
          <p:nvCxnSpPr>
            <p:cNvPr id="65" name="Straight Arrow Connector 64"/>
            <p:cNvCxnSpPr>
              <a:stCxn id="63" idx="0"/>
              <a:endCxn id="64" idx="6"/>
            </p:cNvCxnSpPr>
            <p:nvPr/>
          </p:nvCxnSpPr>
          <p:spPr bwMode="auto">
            <a:xfrm flipH="1" flipV="1">
              <a:off x="4891313" y="4333875"/>
              <a:ext cx="3032836" cy="100714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Group 65"/>
          <p:cNvGrpSpPr/>
          <p:nvPr/>
        </p:nvGrpSpPr>
        <p:grpSpPr>
          <a:xfrm>
            <a:off x="252083" y="762000"/>
            <a:ext cx="1861792" cy="2294885"/>
            <a:chOff x="252083" y="1316320"/>
            <a:chExt cx="1861792" cy="1740565"/>
          </a:xfrm>
        </p:grpSpPr>
        <p:sp>
          <p:nvSpPr>
            <p:cNvPr id="67" name="TextBox 66"/>
            <p:cNvSpPr txBox="1"/>
            <p:nvPr/>
          </p:nvSpPr>
          <p:spPr>
            <a:xfrm>
              <a:off x="252083" y="1316320"/>
              <a:ext cx="1861792" cy="615553"/>
            </a:xfrm>
            <a:prstGeom prst="rect">
              <a:avLst/>
            </a:prstGeom>
            <a:noFill/>
          </p:spPr>
          <p:txBody>
            <a:bodyPr wrap="none" rtlCol="0">
              <a:spAutoFit/>
            </a:bodyPr>
            <a:lstStyle/>
            <a:p>
              <a:pPr algn="ctr"/>
              <a:r>
                <a:rPr lang="en-US" sz="2000" b="1" dirty="0"/>
                <a:t>Existing Ground</a:t>
              </a:r>
            </a:p>
            <a:p>
              <a:pPr algn="ctr"/>
              <a:r>
                <a:rPr lang="en-US" sz="1400" i="1" dirty="0"/>
                <a:t>(Dashed Line)</a:t>
              </a:r>
            </a:p>
          </p:txBody>
        </p:sp>
        <p:cxnSp>
          <p:nvCxnSpPr>
            <p:cNvPr id="68" name="Straight Arrow Connector 67"/>
            <p:cNvCxnSpPr>
              <a:stCxn id="67" idx="2"/>
            </p:cNvCxnSpPr>
            <p:nvPr/>
          </p:nvCxnSpPr>
          <p:spPr bwMode="auto">
            <a:xfrm flipH="1">
              <a:off x="1004201" y="1931873"/>
              <a:ext cx="178778" cy="112501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p:cNvGrpSpPr/>
          <p:nvPr/>
        </p:nvGrpSpPr>
        <p:grpSpPr>
          <a:xfrm>
            <a:off x="3274073" y="762000"/>
            <a:ext cx="2458558" cy="2213351"/>
            <a:chOff x="3062497" y="1320166"/>
            <a:chExt cx="2702883" cy="1793335"/>
          </a:xfrm>
        </p:grpSpPr>
        <p:sp>
          <p:nvSpPr>
            <p:cNvPr id="70" name="TextBox 69"/>
            <p:cNvSpPr txBox="1"/>
            <p:nvPr/>
          </p:nvSpPr>
          <p:spPr>
            <a:xfrm>
              <a:off x="3062497" y="1320166"/>
              <a:ext cx="2702883" cy="666811"/>
            </a:xfrm>
            <a:prstGeom prst="rect">
              <a:avLst/>
            </a:prstGeom>
            <a:noFill/>
          </p:spPr>
          <p:txBody>
            <a:bodyPr wrap="none" rtlCol="0">
              <a:spAutoFit/>
            </a:bodyPr>
            <a:lstStyle/>
            <a:p>
              <a:pPr algn="ctr"/>
              <a:r>
                <a:rPr lang="en-US" sz="2000" b="1" dirty="0"/>
                <a:t>Proposed Final Grade</a:t>
              </a:r>
            </a:p>
            <a:p>
              <a:pPr algn="ctr"/>
              <a:r>
                <a:rPr lang="en-US" sz="1400" i="1" dirty="0"/>
                <a:t>(Solid Line)</a:t>
              </a:r>
            </a:p>
          </p:txBody>
        </p:sp>
        <p:cxnSp>
          <p:nvCxnSpPr>
            <p:cNvPr id="71" name="Straight Arrow Connector 70"/>
            <p:cNvCxnSpPr>
              <a:stCxn id="70" idx="2"/>
            </p:cNvCxnSpPr>
            <p:nvPr/>
          </p:nvCxnSpPr>
          <p:spPr bwMode="auto">
            <a:xfrm flipH="1">
              <a:off x="4013659" y="1986977"/>
              <a:ext cx="400280" cy="1126524"/>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 name="TextBox 71"/>
          <p:cNvSpPr txBox="1"/>
          <p:nvPr/>
        </p:nvSpPr>
        <p:spPr>
          <a:xfrm rot="16200000">
            <a:off x="7855354" y="1699301"/>
            <a:ext cx="1159035" cy="369332"/>
          </a:xfrm>
          <a:prstGeom prst="rect">
            <a:avLst/>
          </a:prstGeom>
          <a:solidFill>
            <a:schemeClr val="bg1"/>
          </a:solidFill>
        </p:spPr>
        <p:txBody>
          <a:bodyPr wrap="none" rtlCol="0">
            <a:spAutoFit/>
          </a:bodyPr>
          <a:lstStyle/>
          <a:p>
            <a:r>
              <a:rPr lang="en-US" b="1" dirty="0"/>
              <a:t>Elevations</a:t>
            </a:r>
          </a:p>
        </p:txBody>
      </p:sp>
      <p:cxnSp>
        <p:nvCxnSpPr>
          <p:cNvPr id="74" name="Straight Arrow Connector 73"/>
          <p:cNvCxnSpPr>
            <a:stCxn id="72" idx="1"/>
          </p:cNvCxnSpPr>
          <p:nvPr/>
        </p:nvCxnSpPr>
        <p:spPr bwMode="auto">
          <a:xfrm>
            <a:off x="8434872" y="2463485"/>
            <a:ext cx="404328" cy="142271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a:stCxn id="72" idx="1"/>
          </p:cNvCxnSpPr>
          <p:nvPr/>
        </p:nvCxnSpPr>
        <p:spPr bwMode="auto">
          <a:xfrm>
            <a:off x="8434872" y="2463485"/>
            <a:ext cx="404328" cy="80377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72" idx="1"/>
          </p:cNvCxnSpPr>
          <p:nvPr/>
        </p:nvCxnSpPr>
        <p:spPr bwMode="auto">
          <a:xfrm>
            <a:off x="8434872" y="2463485"/>
            <a:ext cx="404328" cy="28225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7" name="Group 76"/>
          <p:cNvGrpSpPr/>
          <p:nvPr/>
        </p:nvGrpSpPr>
        <p:grpSpPr>
          <a:xfrm>
            <a:off x="4714297" y="1958283"/>
            <a:ext cx="3179720" cy="730135"/>
            <a:chOff x="4714297" y="1958283"/>
            <a:chExt cx="3179720" cy="730135"/>
          </a:xfrm>
        </p:grpSpPr>
        <p:sp>
          <p:nvSpPr>
            <p:cNvPr id="78" name="TextBox 77"/>
            <p:cNvSpPr txBox="1"/>
            <p:nvPr/>
          </p:nvSpPr>
          <p:spPr>
            <a:xfrm>
              <a:off x="5129414" y="1958283"/>
              <a:ext cx="2764603" cy="646331"/>
            </a:xfrm>
            <a:prstGeom prst="rect">
              <a:avLst/>
            </a:prstGeom>
            <a:solidFill>
              <a:schemeClr val="bg1"/>
            </a:solidFill>
          </p:spPr>
          <p:txBody>
            <a:bodyPr wrap="none" rtlCol="0">
              <a:spAutoFit/>
            </a:bodyPr>
            <a:lstStyle/>
            <a:p>
              <a:r>
                <a:rPr lang="en-US" b="1" dirty="0"/>
                <a:t>Top of New Pavement Elev.</a:t>
              </a:r>
            </a:p>
            <a:p>
              <a:r>
                <a:rPr lang="en-US" dirty="0"/>
                <a:t>@ Sta. 388+00 = 976.45’</a:t>
              </a:r>
            </a:p>
          </p:txBody>
        </p:sp>
        <p:cxnSp>
          <p:nvCxnSpPr>
            <p:cNvPr id="79" name="Straight Arrow Connector 78"/>
            <p:cNvCxnSpPr>
              <a:endCxn id="138" idx="2"/>
            </p:cNvCxnSpPr>
            <p:nvPr/>
          </p:nvCxnSpPr>
          <p:spPr bwMode="auto">
            <a:xfrm flipH="1">
              <a:off x="4714297" y="2281449"/>
              <a:ext cx="415117" cy="40696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p:nvPr/>
        </p:nvGrpSpPr>
        <p:grpSpPr>
          <a:xfrm>
            <a:off x="4688927" y="3370370"/>
            <a:ext cx="3383633" cy="1277830"/>
            <a:chOff x="4688927" y="3370370"/>
            <a:chExt cx="3383633" cy="1277830"/>
          </a:xfrm>
        </p:grpSpPr>
        <p:sp>
          <p:nvSpPr>
            <p:cNvPr id="82" name="TextBox 81"/>
            <p:cNvSpPr txBox="1"/>
            <p:nvPr/>
          </p:nvSpPr>
          <p:spPr>
            <a:xfrm>
              <a:off x="5652217" y="4001869"/>
              <a:ext cx="2420343" cy="646331"/>
            </a:xfrm>
            <a:prstGeom prst="rect">
              <a:avLst/>
            </a:prstGeom>
            <a:solidFill>
              <a:schemeClr val="bg1"/>
            </a:solidFill>
          </p:spPr>
          <p:txBody>
            <a:bodyPr wrap="none" rtlCol="0">
              <a:spAutoFit/>
            </a:bodyPr>
            <a:lstStyle/>
            <a:p>
              <a:pPr algn="ctr"/>
              <a:r>
                <a:rPr lang="en-US" b="1" dirty="0"/>
                <a:t>Top of New Grade (soil)</a:t>
              </a:r>
            </a:p>
            <a:p>
              <a:pPr algn="ctr"/>
              <a:r>
                <a:rPr lang="en-US" dirty="0"/>
                <a:t>Elevation: 974.62</a:t>
              </a:r>
            </a:p>
          </p:txBody>
        </p:sp>
        <p:cxnSp>
          <p:nvCxnSpPr>
            <p:cNvPr id="84" name="Straight Arrow Connector 83"/>
            <p:cNvCxnSpPr>
              <a:stCxn id="82" idx="1"/>
              <a:endCxn id="88" idx="2"/>
            </p:cNvCxnSpPr>
            <p:nvPr/>
          </p:nvCxnSpPr>
          <p:spPr bwMode="auto">
            <a:xfrm flipH="1" flipV="1">
              <a:off x="4688927" y="3370370"/>
              <a:ext cx="963290" cy="95466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6" name="Oval 85"/>
          <p:cNvSpPr/>
          <p:nvPr/>
        </p:nvSpPr>
        <p:spPr bwMode="auto">
          <a:xfrm>
            <a:off x="1873551" y="2463485"/>
            <a:ext cx="357554" cy="633708"/>
          </a:xfrm>
          <a:prstGeom prst="ellipse">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sp>
        <p:nvSpPr>
          <p:cNvPr id="88" name="Rounded Rectangle 87"/>
          <p:cNvSpPr/>
          <p:nvPr/>
        </p:nvSpPr>
        <p:spPr bwMode="auto">
          <a:xfrm rot="16200000">
            <a:off x="4288618" y="3253443"/>
            <a:ext cx="566764" cy="233853"/>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cxnSp>
        <p:nvCxnSpPr>
          <p:cNvPr id="100" name="Straight Connector 99"/>
          <p:cNvCxnSpPr>
            <a:stCxn id="86" idx="4"/>
          </p:cNvCxnSpPr>
          <p:nvPr/>
        </p:nvCxnSpPr>
        <p:spPr bwMode="auto">
          <a:xfrm>
            <a:off x="2052328" y="3097193"/>
            <a:ext cx="0" cy="1551007"/>
          </a:xfrm>
          <a:prstGeom prst="line">
            <a:avLst/>
          </a:prstGeom>
          <a:solidFill>
            <a:schemeClr val="accent1"/>
          </a:solidFill>
          <a:ln w="158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1" name="Group 100"/>
          <p:cNvGrpSpPr/>
          <p:nvPr/>
        </p:nvGrpSpPr>
        <p:grpSpPr>
          <a:xfrm>
            <a:off x="1594920" y="1538735"/>
            <a:ext cx="2672450" cy="924750"/>
            <a:chOff x="1063327" y="2286225"/>
            <a:chExt cx="3947024" cy="529247"/>
          </a:xfrm>
        </p:grpSpPr>
        <p:sp>
          <p:nvSpPr>
            <p:cNvPr id="102" name="TextBox 101"/>
            <p:cNvSpPr txBox="1"/>
            <p:nvPr/>
          </p:nvSpPr>
          <p:spPr>
            <a:xfrm>
              <a:off x="1063327" y="2286225"/>
              <a:ext cx="3947024" cy="369904"/>
            </a:xfrm>
            <a:prstGeom prst="rect">
              <a:avLst/>
            </a:prstGeom>
            <a:noFill/>
            <a:ln w="25400">
              <a:solidFill>
                <a:srgbClr val="FF00FF"/>
              </a:solidFill>
            </a:ln>
          </p:spPr>
          <p:txBody>
            <a:bodyPr wrap="square" rtlCol="0">
              <a:spAutoFit/>
            </a:bodyPr>
            <a:lstStyle/>
            <a:p>
              <a:r>
                <a:rPr lang="en-US" sz="2000" dirty="0">
                  <a:solidFill>
                    <a:srgbClr val="FF00FF"/>
                  </a:solidFill>
                </a:rPr>
                <a:t>90.15’ Lt. </a:t>
              </a:r>
              <a:r>
                <a:rPr lang="en-US" sz="1600" dirty="0">
                  <a:solidFill>
                    <a:srgbClr val="FF00FF"/>
                  </a:solidFill>
                </a:rPr>
                <a:t>– Distance from CL to tie into existing ground.</a:t>
              </a:r>
              <a:endParaRPr lang="en-US" sz="2000" dirty="0">
                <a:solidFill>
                  <a:srgbClr val="FF00FF"/>
                </a:solidFill>
              </a:endParaRPr>
            </a:p>
          </p:txBody>
        </p:sp>
        <p:cxnSp>
          <p:nvCxnSpPr>
            <p:cNvPr id="103" name="Straight Arrow Connector 102"/>
            <p:cNvCxnSpPr>
              <a:stCxn id="102" idx="2"/>
              <a:endCxn id="86" idx="0"/>
            </p:cNvCxnSpPr>
            <p:nvPr/>
          </p:nvCxnSpPr>
          <p:spPr bwMode="auto">
            <a:xfrm flipH="1">
              <a:off x="1738887" y="2656129"/>
              <a:ext cx="1297952" cy="159343"/>
            </a:xfrm>
            <a:prstGeom prst="straightConnector1">
              <a:avLst/>
            </a:prstGeom>
            <a:solidFill>
              <a:schemeClr val="accent1"/>
            </a:solidFill>
            <a:ln w="25400" cap="flat" cmpd="sng" algn="ctr">
              <a:solidFill>
                <a:srgbClr val="FF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 name="Straight Arrow Connector 103"/>
          <p:cNvCxnSpPr/>
          <p:nvPr/>
        </p:nvCxnSpPr>
        <p:spPr bwMode="auto">
          <a:xfrm flipH="1">
            <a:off x="1947812" y="6250102"/>
            <a:ext cx="103601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Arrow Connector 104"/>
          <p:cNvCxnSpPr/>
          <p:nvPr/>
        </p:nvCxnSpPr>
        <p:spPr bwMode="auto">
          <a:xfrm>
            <a:off x="6090148" y="6254750"/>
            <a:ext cx="103601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4724778" y="3467281"/>
            <a:ext cx="3766760" cy="0"/>
          </a:xfrm>
          <a:prstGeom prst="line">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10"/>
          <p:cNvSpPr txBox="1"/>
          <p:nvPr/>
        </p:nvSpPr>
        <p:spPr>
          <a:xfrm>
            <a:off x="847117" y="5193267"/>
            <a:ext cx="1559786" cy="369332"/>
          </a:xfrm>
          <a:prstGeom prst="rect">
            <a:avLst/>
          </a:prstGeom>
          <a:solidFill>
            <a:schemeClr val="bg1"/>
          </a:solidFill>
        </p:spPr>
        <p:txBody>
          <a:bodyPr wrap="none" rtlCol="0">
            <a:spAutoFit/>
          </a:bodyPr>
          <a:lstStyle/>
          <a:p>
            <a:r>
              <a:rPr lang="en-US" b="1" dirty="0"/>
              <a:t>Offset from CL</a:t>
            </a:r>
          </a:p>
        </p:txBody>
      </p:sp>
      <p:cxnSp>
        <p:nvCxnSpPr>
          <p:cNvPr id="112" name="Straight Arrow Connector 111"/>
          <p:cNvCxnSpPr>
            <a:stCxn id="111" idx="0"/>
          </p:cNvCxnSpPr>
          <p:nvPr/>
        </p:nvCxnSpPr>
        <p:spPr bwMode="auto">
          <a:xfrm flipV="1">
            <a:off x="1627010" y="4762861"/>
            <a:ext cx="172579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a:stCxn id="111" idx="0"/>
          </p:cNvCxnSpPr>
          <p:nvPr/>
        </p:nvCxnSpPr>
        <p:spPr bwMode="auto">
          <a:xfrm flipV="1">
            <a:off x="1627010" y="4762861"/>
            <a:ext cx="65899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Arrow Connector 113"/>
          <p:cNvCxnSpPr>
            <a:stCxn id="111" idx="0"/>
          </p:cNvCxnSpPr>
          <p:nvPr/>
        </p:nvCxnSpPr>
        <p:spPr bwMode="auto">
          <a:xfrm flipH="1" flipV="1">
            <a:off x="1219200" y="4762861"/>
            <a:ext cx="40781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Rounded Rectangle 137"/>
          <p:cNvSpPr/>
          <p:nvPr/>
        </p:nvSpPr>
        <p:spPr bwMode="auto">
          <a:xfrm rot="16200000">
            <a:off x="4313988" y="2571491"/>
            <a:ext cx="566764" cy="233853"/>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659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1000"/>
                                        <p:tgtEl>
                                          <p:spTgt spid="111"/>
                                        </p:tgtEl>
                                      </p:cBhvr>
                                    </p:animEffect>
                                    <p:anim calcmode="lin" valueType="num">
                                      <p:cBhvr>
                                        <p:cTn id="30" dur="1000" fill="hold"/>
                                        <p:tgtEl>
                                          <p:spTgt spid="111"/>
                                        </p:tgtEl>
                                        <p:attrNameLst>
                                          <p:attrName>ppt_x</p:attrName>
                                        </p:attrNameLst>
                                      </p:cBhvr>
                                      <p:tavLst>
                                        <p:tav tm="0">
                                          <p:val>
                                            <p:strVal val="#ppt_x"/>
                                          </p:val>
                                        </p:tav>
                                        <p:tav tm="100000">
                                          <p:val>
                                            <p:strVal val="#ppt_x"/>
                                          </p:val>
                                        </p:tav>
                                      </p:tavLst>
                                    </p:anim>
                                    <p:anim calcmode="lin" valueType="num">
                                      <p:cBhvr>
                                        <p:cTn id="31" dur="1000" fill="hold"/>
                                        <p:tgtEl>
                                          <p:spTgt spid="1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1000"/>
                                        <p:tgtEl>
                                          <p:spTgt spid="114"/>
                                        </p:tgtEl>
                                      </p:cBhvr>
                                    </p:animEffect>
                                    <p:anim calcmode="lin" valueType="num">
                                      <p:cBhvr>
                                        <p:cTn id="35" dur="1000" fill="hold"/>
                                        <p:tgtEl>
                                          <p:spTgt spid="114"/>
                                        </p:tgtEl>
                                        <p:attrNameLst>
                                          <p:attrName>ppt_x</p:attrName>
                                        </p:attrNameLst>
                                      </p:cBhvr>
                                      <p:tavLst>
                                        <p:tav tm="0">
                                          <p:val>
                                            <p:strVal val="#ppt_x"/>
                                          </p:val>
                                        </p:tav>
                                        <p:tav tm="100000">
                                          <p:val>
                                            <p:strVal val="#ppt_x"/>
                                          </p:val>
                                        </p:tav>
                                      </p:tavLst>
                                    </p:anim>
                                    <p:anim calcmode="lin" valueType="num">
                                      <p:cBhvr>
                                        <p:cTn id="36" dur="1000" fill="hold"/>
                                        <p:tgtEl>
                                          <p:spTgt spid="1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1000"/>
                                        <p:tgtEl>
                                          <p:spTgt spid="113"/>
                                        </p:tgtEl>
                                      </p:cBhvr>
                                    </p:animEffect>
                                    <p:anim calcmode="lin" valueType="num">
                                      <p:cBhvr>
                                        <p:cTn id="40" dur="1000" fill="hold"/>
                                        <p:tgtEl>
                                          <p:spTgt spid="113"/>
                                        </p:tgtEl>
                                        <p:attrNameLst>
                                          <p:attrName>ppt_x</p:attrName>
                                        </p:attrNameLst>
                                      </p:cBhvr>
                                      <p:tavLst>
                                        <p:tav tm="0">
                                          <p:val>
                                            <p:strVal val="#ppt_x"/>
                                          </p:val>
                                        </p:tav>
                                        <p:tav tm="100000">
                                          <p:val>
                                            <p:strVal val="#ppt_x"/>
                                          </p:val>
                                        </p:tav>
                                      </p:tavLst>
                                    </p:anim>
                                    <p:anim calcmode="lin" valueType="num">
                                      <p:cBhvr>
                                        <p:cTn id="41" dur="1000" fill="hold"/>
                                        <p:tgtEl>
                                          <p:spTgt spid="1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1000"/>
                                        <p:tgtEl>
                                          <p:spTgt spid="112"/>
                                        </p:tgtEl>
                                      </p:cBhvr>
                                    </p:animEffect>
                                    <p:anim calcmode="lin" valueType="num">
                                      <p:cBhvr>
                                        <p:cTn id="45" dur="1000" fill="hold"/>
                                        <p:tgtEl>
                                          <p:spTgt spid="112"/>
                                        </p:tgtEl>
                                        <p:attrNameLst>
                                          <p:attrName>ppt_x</p:attrName>
                                        </p:attrNameLst>
                                      </p:cBhvr>
                                      <p:tavLst>
                                        <p:tav tm="0">
                                          <p:val>
                                            <p:strVal val="#ppt_x"/>
                                          </p:val>
                                        </p:tav>
                                        <p:tav tm="100000">
                                          <p:val>
                                            <p:strVal val="#ppt_x"/>
                                          </p:val>
                                        </p:tav>
                                      </p:tavLst>
                                    </p:anim>
                                    <p:anim calcmode="lin" valueType="num">
                                      <p:cBhvr>
                                        <p:cTn id="4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1000"/>
                                        <p:tgtEl>
                                          <p:spTgt spid="105"/>
                                        </p:tgtEl>
                                      </p:cBhvr>
                                    </p:animEffect>
                                    <p:anim calcmode="lin" valueType="num">
                                      <p:cBhvr>
                                        <p:cTn id="52" dur="1000" fill="hold"/>
                                        <p:tgtEl>
                                          <p:spTgt spid="105"/>
                                        </p:tgtEl>
                                        <p:attrNameLst>
                                          <p:attrName>ppt_x</p:attrName>
                                        </p:attrNameLst>
                                      </p:cBhvr>
                                      <p:tavLst>
                                        <p:tav tm="0">
                                          <p:val>
                                            <p:strVal val="#ppt_x"/>
                                          </p:val>
                                        </p:tav>
                                        <p:tav tm="100000">
                                          <p:val>
                                            <p:strVal val="#ppt_x"/>
                                          </p:val>
                                        </p:tav>
                                      </p:tavLst>
                                    </p:anim>
                                    <p:anim calcmode="lin" valueType="num">
                                      <p:cBhvr>
                                        <p:cTn id="53" dur="1000" fill="hold"/>
                                        <p:tgtEl>
                                          <p:spTgt spid="10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1000"/>
                                        <p:tgtEl>
                                          <p:spTgt spid="104"/>
                                        </p:tgtEl>
                                      </p:cBhvr>
                                    </p:animEffect>
                                    <p:anim calcmode="lin" valueType="num">
                                      <p:cBhvr>
                                        <p:cTn id="62" dur="1000" fill="hold"/>
                                        <p:tgtEl>
                                          <p:spTgt spid="104"/>
                                        </p:tgtEl>
                                        <p:attrNameLst>
                                          <p:attrName>ppt_x</p:attrName>
                                        </p:attrNameLst>
                                      </p:cBhvr>
                                      <p:tavLst>
                                        <p:tav tm="0">
                                          <p:val>
                                            <p:strVal val="#ppt_x"/>
                                          </p:val>
                                        </p:tav>
                                        <p:tav tm="100000">
                                          <p:val>
                                            <p:strVal val="#ppt_x"/>
                                          </p:val>
                                        </p:tav>
                                      </p:tavLst>
                                    </p:anim>
                                    <p:anim calcmode="lin" valueType="num">
                                      <p:cBhvr>
                                        <p:cTn id="6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000"/>
                                        <p:tgtEl>
                                          <p:spTgt spid="58"/>
                                        </p:tgtEl>
                                      </p:cBhvr>
                                    </p:animEffect>
                                    <p:anim calcmode="lin" valueType="num">
                                      <p:cBhvr>
                                        <p:cTn id="69" dur="1000" fill="hold"/>
                                        <p:tgtEl>
                                          <p:spTgt spid="58"/>
                                        </p:tgtEl>
                                        <p:attrNameLst>
                                          <p:attrName>ppt_x</p:attrName>
                                        </p:attrNameLst>
                                      </p:cBhvr>
                                      <p:tavLst>
                                        <p:tav tm="0">
                                          <p:val>
                                            <p:strVal val="#ppt_x"/>
                                          </p:val>
                                        </p:tav>
                                        <p:tav tm="100000">
                                          <p:val>
                                            <p:strVal val="#ppt_x"/>
                                          </p:val>
                                        </p:tav>
                                      </p:tavLst>
                                    </p:anim>
                                    <p:anim calcmode="lin" valueType="num">
                                      <p:cBhvr>
                                        <p:cTn id="7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1000" fill="hold"/>
                                        <p:tgtEl>
                                          <p:spTgt spid="8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fade">
                                      <p:cBhvr>
                                        <p:cTn id="94" dur="1000"/>
                                        <p:tgtEl>
                                          <p:spTgt spid="88"/>
                                        </p:tgtEl>
                                      </p:cBhvr>
                                    </p:animEffect>
                                    <p:anim calcmode="lin" valueType="num">
                                      <p:cBhvr>
                                        <p:cTn id="95" dur="1000" fill="hold"/>
                                        <p:tgtEl>
                                          <p:spTgt spid="88"/>
                                        </p:tgtEl>
                                        <p:attrNameLst>
                                          <p:attrName>ppt_x</p:attrName>
                                        </p:attrNameLst>
                                      </p:cBhvr>
                                      <p:tavLst>
                                        <p:tav tm="0">
                                          <p:val>
                                            <p:strVal val="#ppt_x"/>
                                          </p:val>
                                        </p:tav>
                                        <p:tav tm="100000">
                                          <p:val>
                                            <p:strVal val="#ppt_x"/>
                                          </p:val>
                                        </p:tav>
                                      </p:tavLst>
                                    </p:anim>
                                    <p:anim calcmode="lin" valueType="num">
                                      <p:cBhvr>
                                        <p:cTn id="9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138"/>
                                        </p:tgtEl>
                                        <p:attrNameLst>
                                          <p:attrName>style.visibility</p:attrName>
                                        </p:attrNameLst>
                                      </p:cBhvr>
                                      <p:to>
                                        <p:strVal val="visible"/>
                                      </p:to>
                                    </p:set>
                                    <p:animEffect transition="in" filter="fade">
                                      <p:cBhvr>
                                        <p:cTn id="101" dur="1000"/>
                                        <p:tgtEl>
                                          <p:spTgt spid="138"/>
                                        </p:tgtEl>
                                      </p:cBhvr>
                                    </p:animEffect>
                                    <p:anim calcmode="lin" valueType="num">
                                      <p:cBhvr>
                                        <p:cTn id="102" dur="1000" fill="hold"/>
                                        <p:tgtEl>
                                          <p:spTgt spid="138"/>
                                        </p:tgtEl>
                                        <p:attrNameLst>
                                          <p:attrName>ppt_x</p:attrName>
                                        </p:attrNameLst>
                                      </p:cBhvr>
                                      <p:tavLst>
                                        <p:tav tm="0">
                                          <p:val>
                                            <p:strVal val="#ppt_x"/>
                                          </p:val>
                                        </p:tav>
                                        <p:tav tm="100000">
                                          <p:val>
                                            <p:strVal val="#ppt_x"/>
                                          </p:val>
                                        </p:tav>
                                      </p:tavLst>
                                    </p:anim>
                                    <p:anim calcmode="lin" valueType="num">
                                      <p:cBhvr>
                                        <p:cTn id="103" dur="1000" fill="hold"/>
                                        <p:tgtEl>
                                          <p:spTgt spid="138"/>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1000"/>
                                        <p:tgtEl>
                                          <p:spTgt spid="77"/>
                                        </p:tgtEl>
                                      </p:cBhvr>
                                    </p:animEffect>
                                    <p:anim calcmode="lin" valueType="num">
                                      <p:cBhvr>
                                        <p:cTn id="107" dur="1000" fill="hold"/>
                                        <p:tgtEl>
                                          <p:spTgt spid="77"/>
                                        </p:tgtEl>
                                        <p:attrNameLst>
                                          <p:attrName>ppt_x</p:attrName>
                                        </p:attrNameLst>
                                      </p:cBhvr>
                                      <p:tavLst>
                                        <p:tav tm="0">
                                          <p:val>
                                            <p:strVal val="#ppt_x"/>
                                          </p:val>
                                        </p:tav>
                                        <p:tav tm="100000">
                                          <p:val>
                                            <p:strVal val="#ppt_x"/>
                                          </p:val>
                                        </p:tav>
                                      </p:tavLst>
                                    </p:anim>
                                    <p:anim calcmode="lin" valueType="num">
                                      <p:cBhvr>
                                        <p:cTn id="10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7" presetClass="entr" presetSubtype="0"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1000"/>
                                        <p:tgtEl>
                                          <p:spTgt spid="100"/>
                                        </p:tgtEl>
                                      </p:cBhvr>
                                    </p:animEffect>
                                    <p:anim calcmode="lin" valueType="num">
                                      <p:cBhvr>
                                        <p:cTn id="119" dur="1000" fill="hold"/>
                                        <p:tgtEl>
                                          <p:spTgt spid="100"/>
                                        </p:tgtEl>
                                        <p:attrNameLst>
                                          <p:attrName>ppt_x</p:attrName>
                                        </p:attrNameLst>
                                      </p:cBhvr>
                                      <p:tavLst>
                                        <p:tav tm="0">
                                          <p:val>
                                            <p:strVal val="#ppt_x"/>
                                          </p:val>
                                        </p:tav>
                                        <p:tav tm="100000">
                                          <p:val>
                                            <p:strVal val="#ppt_x"/>
                                          </p:val>
                                        </p:tav>
                                      </p:tavLst>
                                    </p:anim>
                                    <p:anim calcmode="lin" valueType="num">
                                      <p:cBhvr>
                                        <p:cTn id="120" dur="1000" fill="hold"/>
                                        <p:tgtEl>
                                          <p:spTgt spid="100"/>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101"/>
                                        </p:tgtEl>
                                        <p:attrNameLst>
                                          <p:attrName>style.visibility</p:attrName>
                                        </p:attrNameLst>
                                      </p:cBhvr>
                                      <p:to>
                                        <p:strVal val="visible"/>
                                      </p:to>
                                    </p:set>
                                    <p:animEffect transition="in" filter="fade">
                                      <p:cBhvr>
                                        <p:cTn id="123" dur="1000"/>
                                        <p:tgtEl>
                                          <p:spTgt spid="101"/>
                                        </p:tgtEl>
                                      </p:cBhvr>
                                    </p:animEffect>
                                    <p:anim calcmode="lin" valueType="num">
                                      <p:cBhvr>
                                        <p:cTn id="124" dur="1000" fill="hold"/>
                                        <p:tgtEl>
                                          <p:spTgt spid="101"/>
                                        </p:tgtEl>
                                        <p:attrNameLst>
                                          <p:attrName>ppt_x</p:attrName>
                                        </p:attrNameLst>
                                      </p:cBhvr>
                                      <p:tavLst>
                                        <p:tav tm="0">
                                          <p:val>
                                            <p:strVal val="#ppt_x"/>
                                          </p:val>
                                        </p:tav>
                                        <p:tav tm="100000">
                                          <p:val>
                                            <p:strVal val="#ppt_x"/>
                                          </p:val>
                                        </p:tav>
                                      </p:tavLst>
                                    </p:anim>
                                    <p:anim calcmode="lin" valueType="num">
                                      <p:cBhvr>
                                        <p:cTn id="125"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6" grpId="0" animBg="1"/>
      <p:bldP spid="88" grpId="0" animBg="1"/>
      <p:bldP spid="111" grpId="0" animBg="1"/>
      <p:bldP spid="1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62" y="824317"/>
            <a:ext cx="8809876" cy="2794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a:t>Cross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W.52</a:t>
            </a:r>
          </a:p>
        </p:txBody>
      </p:sp>
      <p:sp>
        <p:nvSpPr>
          <p:cNvPr id="85" name="TextBox 84"/>
          <p:cNvSpPr txBox="1"/>
          <p:nvPr/>
        </p:nvSpPr>
        <p:spPr>
          <a:xfrm>
            <a:off x="149134" y="176146"/>
            <a:ext cx="1755866" cy="492443"/>
          </a:xfrm>
          <a:prstGeom prst="rect">
            <a:avLst/>
          </a:prstGeom>
          <a:noFill/>
        </p:spPr>
        <p:txBody>
          <a:bodyPr wrap="square" lIns="0" tIns="0" rIns="0" bIns="0" rtlCol="0">
            <a:spAutoFit/>
          </a:bodyPr>
          <a:lstStyle/>
          <a:p>
            <a:pPr algn="ctr"/>
            <a:r>
              <a:rPr lang="en-US" sz="1600" i="1" dirty="0">
                <a:solidFill>
                  <a:schemeClr val="bg1">
                    <a:lumMod val="50000"/>
                  </a:schemeClr>
                </a:solidFill>
              </a:rPr>
              <a:t>Cross Section Sheet</a:t>
            </a:r>
          </a:p>
          <a:p>
            <a:pPr algn="ctr"/>
            <a:r>
              <a:rPr lang="en-US" sz="1600" i="1" dirty="0">
                <a:solidFill>
                  <a:schemeClr val="bg1">
                    <a:lumMod val="50000"/>
                  </a:schemeClr>
                </a:solidFill>
              </a:rPr>
              <a:t>Skewed Culvert</a:t>
            </a: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3962592779"/>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20605"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p:spPr>
                  </p:pic>
                </p:oleObj>
              </mc:Fallback>
            </mc:AlternateContent>
          </a:graphicData>
        </a:graphic>
      </p:graphicFrame>
      <p:pic>
        <p:nvPicPr>
          <p:cNvPr id="204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761556"/>
            <a:ext cx="3381375" cy="8572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70526" y="3273635"/>
            <a:ext cx="518738" cy="276999"/>
          </a:xfrm>
          <a:prstGeom prst="rect">
            <a:avLst/>
          </a:prstGeom>
          <a:solidFill>
            <a:schemeClr val="bg1"/>
          </a:solidFill>
        </p:spPr>
        <p:txBody>
          <a:bodyPr wrap="square" lIns="0" tIns="0" rIns="0" bIns="0" rtlCol="0">
            <a:spAutoFit/>
          </a:bodyPr>
          <a:lstStyle/>
          <a:p>
            <a:pPr algn="ctr"/>
            <a:r>
              <a:rPr lang="en-US" dirty="0"/>
              <a:t>1340</a:t>
            </a:r>
          </a:p>
        </p:txBody>
      </p:sp>
      <p:sp>
        <p:nvSpPr>
          <p:cNvPr id="60" name="TextBox 59"/>
          <p:cNvSpPr txBox="1"/>
          <p:nvPr/>
        </p:nvSpPr>
        <p:spPr>
          <a:xfrm>
            <a:off x="170526" y="2360060"/>
            <a:ext cx="518738" cy="276999"/>
          </a:xfrm>
          <a:prstGeom prst="rect">
            <a:avLst/>
          </a:prstGeom>
          <a:solidFill>
            <a:schemeClr val="bg1"/>
          </a:solidFill>
        </p:spPr>
        <p:txBody>
          <a:bodyPr wrap="square" lIns="0" tIns="0" rIns="0" bIns="0" rtlCol="0">
            <a:spAutoFit/>
          </a:bodyPr>
          <a:lstStyle/>
          <a:p>
            <a:pPr algn="ctr"/>
            <a:r>
              <a:rPr lang="en-US" dirty="0"/>
              <a:t>1360</a:t>
            </a:r>
          </a:p>
        </p:txBody>
      </p:sp>
      <p:sp>
        <p:nvSpPr>
          <p:cNvPr id="48" name="TextBox 47"/>
          <p:cNvSpPr txBox="1"/>
          <p:nvPr/>
        </p:nvSpPr>
        <p:spPr>
          <a:xfrm>
            <a:off x="152598" y="1561406"/>
            <a:ext cx="518738" cy="276999"/>
          </a:xfrm>
          <a:prstGeom prst="rect">
            <a:avLst/>
          </a:prstGeom>
          <a:solidFill>
            <a:schemeClr val="bg1"/>
          </a:solidFill>
        </p:spPr>
        <p:txBody>
          <a:bodyPr wrap="square" lIns="0" tIns="0" rIns="0" bIns="0" rtlCol="0">
            <a:spAutoFit/>
          </a:bodyPr>
          <a:lstStyle/>
          <a:p>
            <a:pPr algn="ctr"/>
            <a:r>
              <a:rPr lang="en-US" dirty="0"/>
              <a:t>1380</a:t>
            </a:r>
          </a:p>
        </p:txBody>
      </p:sp>
      <p:pic>
        <p:nvPicPr>
          <p:cNvPr id="20533" name="Picture 53"/>
          <p:cNvPicPr>
            <a:picLocks noChangeAspect="1" noChangeArrowheads="1"/>
          </p:cNvPicPr>
          <p:nvPr/>
        </p:nvPicPr>
        <p:blipFill rotWithShape="1">
          <a:blip r:embed="rId9">
            <a:extLst>
              <a:ext uri="{28A0092B-C50C-407E-A947-70E740481C1C}">
                <a14:useLocalDpi xmlns:a14="http://schemas.microsoft.com/office/drawing/2010/main" val="0"/>
              </a:ext>
            </a:extLst>
          </a:blip>
          <a:srcRect t="36195"/>
          <a:stretch/>
        </p:blipFill>
        <p:spPr bwMode="auto">
          <a:xfrm>
            <a:off x="1619250" y="3646515"/>
            <a:ext cx="5905500" cy="288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1510349" y="3434140"/>
            <a:ext cx="789305" cy="369332"/>
          </a:xfrm>
          <a:prstGeom prst="rect">
            <a:avLst/>
          </a:prstGeom>
          <a:solidFill>
            <a:schemeClr val="bg1">
              <a:lumMod val="85000"/>
            </a:schemeClr>
          </a:solidFill>
        </p:spPr>
        <p:txBody>
          <a:bodyPr wrap="square" rtlCol="0">
            <a:spAutoFit/>
          </a:bodyPr>
          <a:lstStyle/>
          <a:p>
            <a:r>
              <a:rPr lang="en-US" dirty="0">
                <a:solidFill>
                  <a:srgbClr val="0000FF"/>
                </a:solidFill>
              </a:rPr>
              <a:t>11625</a:t>
            </a:r>
          </a:p>
        </p:txBody>
      </p:sp>
      <p:sp>
        <p:nvSpPr>
          <p:cNvPr id="50" name="TextBox 49"/>
          <p:cNvSpPr txBox="1"/>
          <p:nvPr/>
        </p:nvSpPr>
        <p:spPr>
          <a:xfrm rot="16200000">
            <a:off x="6773392" y="3410301"/>
            <a:ext cx="789305" cy="369332"/>
          </a:xfrm>
          <a:prstGeom prst="rect">
            <a:avLst/>
          </a:prstGeom>
          <a:solidFill>
            <a:schemeClr val="bg1">
              <a:lumMod val="85000"/>
            </a:schemeClr>
          </a:solidFill>
        </p:spPr>
        <p:txBody>
          <a:bodyPr wrap="square" rtlCol="0">
            <a:spAutoFit/>
          </a:bodyPr>
          <a:lstStyle/>
          <a:p>
            <a:r>
              <a:rPr lang="en-US" dirty="0">
                <a:solidFill>
                  <a:srgbClr val="0000FF"/>
                </a:solidFill>
              </a:rPr>
              <a:t>11630</a:t>
            </a:r>
          </a:p>
        </p:txBody>
      </p:sp>
    </p:spTree>
    <p:extLst>
      <p:ext uri="{BB962C8B-B14F-4D97-AF65-F5344CB8AC3E}">
        <p14:creationId xmlns:p14="http://schemas.microsoft.com/office/powerpoint/2010/main" val="2533067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3344" y="1241032"/>
            <a:ext cx="8998132" cy="2743201"/>
          </a:xfrm>
          <a:prstGeom prst="rect">
            <a:avLst/>
          </a:prstGeom>
          <a:solidFill>
            <a:schemeClr val="bg1"/>
          </a:solidFill>
          <a:ln>
            <a:noFill/>
          </a:ln>
        </p:spPr>
      </p:pic>
      <p:sp>
        <p:nvSpPr>
          <p:cNvPr id="6" name="Rectangle 5"/>
          <p:cNvSpPr/>
          <p:nvPr/>
        </p:nvSpPr>
        <p:spPr>
          <a:xfrm>
            <a:off x="1428590" y="2198585"/>
            <a:ext cx="574829" cy="60951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838200"/>
          </a:xfrm>
        </p:spPr>
        <p:txBody>
          <a:bodyPr/>
          <a:lstStyle/>
          <a:p>
            <a:r>
              <a:rPr lang="en-US" u="sng" dirty="0"/>
              <a:t>Cross Sections</a:t>
            </a:r>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W.156</a:t>
            </a: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a:solidFill>
                  <a:schemeClr val="bg1">
                    <a:lumMod val="50000"/>
                  </a:schemeClr>
                </a:solidFill>
              </a:rPr>
              <a:t>Cross Section Sheet</a:t>
            </a: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1190490596"/>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9580"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p:spPr>
                  </p:pic>
                </p:oleObj>
              </mc:Fallback>
            </mc:AlternateContent>
          </a:graphicData>
        </a:graphic>
      </p:graphicFrame>
      <p:sp>
        <p:nvSpPr>
          <p:cNvPr id="93" name="TextBox 92"/>
          <p:cNvSpPr txBox="1"/>
          <p:nvPr/>
        </p:nvSpPr>
        <p:spPr>
          <a:xfrm>
            <a:off x="1031967" y="861751"/>
            <a:ext cx="7080066" cy="369332"/>
          </a:xfrm>
          <a:prstGeom prst="rect">
            <a:avLst/>
          </a:prstGeom>
          <a:noFill/>
        </p:spPr>
        <p:txBody>
          <a:bodyPr wrap="square" rtlCol="0">
            <a:spAutoFit/>
          </a:bodyPr>
          <a:lstStyle/>
          <a:p>
            <a:pPr algn="ctr"/>
            <a:r>
              <a:rPr lang="en-US" dirty="0"/>
              <a:t>How do I know if I have to relocated based upon the cross section?</a:t>
            </a:r>
          </a:p>
        </p:txBody>
      </p:sp>
      <p:sp>
        <p:nvSpPr>
          <p:cNvPr id="3" name="Trapezoid 2"/>
          <p:cNvSpPr/>
          <p:nvPr/>
        </p:nvSpPr>
        <p:spPr>
          <a:xfrm>
            <a:off x="2602084" y="2199798"/>
            <a:ext cx="4046604" cy="361183"/>
          </a:xfrm>
          <a:custGeom>
            <a:avLst/>
            <a:gdLst>
              <a:gd name="connsiteX0" fmla="*/ 0 w 3429000"/>
              <a:gd name="connsiteY0" fmla="*/ 889605 h 889605"/>
              <a:gd name="connsiteX1" fmla="*/ 222401 w 3429000"/>
              <a:gd name="connsiteY1" fmla="*/ 0 h 889605"/>
              <a:gd name="connsiteX2" fmla="*/ 3206599 w 3429000"/>
              <a:gd name="connsiteY2" fmla="*/ 0 h 889605"/>
              <a:gd name="connsiteX3" fmla="*/ 3429000 w 3429000"/>
              <a:gd name="connsiteY3" fmla="*/ 889605 h 889605"/>
              <a:gd name="connsiteX4" fmla="*/ 0 w 3429000"/>
              <a:gd name="connsiteY4" fmla="*/ 889605 h 889605"/>
              <a:gd name="connsiteX0" fmla="*/ 0 w 3994609"/>
              <a:gd name="connsiteY0" fmla="*/ 889605 h 889605"/>
              <a:gd name="connsiteX1" fmla="*/ 222401 w 3994609"/>
              <a:gd name="connsiteY1" fmla="*/ 0 h 889605"/>
              <a:gd name="connsiteX2" fmla="*/ 3206599 w 3994609"/>
              <a:gd name="connsiteY2" fmla="*/ 0 h 889605"/>
              <a:gd name="connsiteX3" fmla="*/ 3994609 w 3994609"/>
              <a:gd name="connsiteY3" fmla="*/ 361704 h 889605"/>
              <a:gd name="connsiteX4" fmla="*/ 0 w 3994609"/>
              <a:gd name="connsiteY4" fmla="*/ 889605 h 889605"/>
              <a:gd name="connsiteX0" fmla="*/ 0 w 4032316"/>
              <a:gd name="connsiteY0" fmla="*/ 220302 h 361704"/>
              <a:gd name="connsiteX1" fmla="*/ 260108 w 4032316"/>
              <a:gd name="connsiteY1" fmla="*/ 0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20302 h 361704"/>
              <a:gd name="connsiteX1" fmla="*/ 703168 w 4032316"/>
              <a:gd name="connsiteY1" fmla="*/ 113122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20302 h 361704"/>
              <a:gd name="connsiteX1" fmla="*/ 590046 w 4032316"/>
              <a:gd name="connsiteY1" fmla="*/ 1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37060 h 378462"/>
              <a:gd name="connsiteX1" fmla="*/ 590046 w 4032316"/>
              <a:gd name="connsiteY1" fmla="*/ 16759 h 378462"/>
              <a:gd name="connsiteX2" fmla="*/ 3244306 w 4032316"/>
              <a:gd name="connsiteY2" fmla="*/ 16758 h 378462"/>
              <a:gd name="connsiteX3" fmla="*/ 4032316 w 4032316"/>
              <a:gd name="connsiteY3" fmla="*/ 378462 h 378462"/>
              <a:gd name="connsiteX4" fmla="*/ 0 w 4032316"/>
              <a:gd name="connsiteY4" fmla="*/ 237060 h 378462"/>
              <a:gd name="connsiteX0" fmla="*/ 0 w 4032316"/>
              <a:gd name="connsiteY0" fmla="*/ 220302 h 361704"/>
              <a:gd name="connsiteX1" fmla="*/ 1570434 w 4032316"/>
              <a:gd name="connsiteY1" fmla="*/ 84843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52116 h 393518"/>
              <a:gd name="connsiteX1" fmla="*/ 656034 w 4032316"/>
              <a:gd name="connsiteY1" fmla="*/ 12962 h 393518"/>
              <a:gd name="connsiteX2" fmla="*/ 3244306 w 4032316"/>
              <a:gd name="connsiteY2" fmla="*/ 31814 h 393518"/>
              <a:gd name="connsiteX3" fmla="*/ 4032316 w 4032316"/>
              <a:gd name="connsiteY3" fmla="*/ 393518 h 393518"/>
              <a:gd name="connsiteX4" fmla="*/ 0 w 4032316"/>
              <a:gd name="connsiteY4" fmla="*/ 252116 h 393518"/>
              <a:gd name="connsiteX0" fmla="*/ 0 w 4032316"/>
              <a:gd name="connsiteY0" fmla="*/ 242239 h 383641"/>
              <a:gd name="connsiteX1" fmla="*/ 656034 w 4032316"/>
              <a:gd name="connsiteY1" fmla="*/ 3085 h 383641"/>
              <a:gd name="connsiteX2" fmla="*/ 3055770 w 4032316"/>
              <a:gd name="connsiteY2" fmla="*/ 285888 h 383641"/>
              <a:gd name="connsiteX3" fmla="*/ 4032316 w 4032316"/>
              <a:gd name="connsiteY3" fmla="*/ 383641 h 383641"/>
              <a:gd name="connsiteX4" fmla="*/ 0 w 4032316"/>
              <a:gd name="connsiteY4" fmla="*/ 242239 h 383641"/>
              <a:gd name="connsiteX0" fmla="*/ 0 w 4032316"/>
              <a:gd name="connsiteY0" fmla="*/ 253775 h 395177"/>
              <a:gd name="connsiteX1" fmla="*/ 656034 w 4032316"/>
              <a:gd name="connsiteY1" fmla="*/ 14621 h 395177"/>
              <a:gd name="connsiteX2" fmla="*/ 3216026 w 4032316"/>
              <a:gd name="connsiteY2" fmla="*/ 24047 h 395177"/>
              <a:gd name="connsiteX3" fmla="*/ 4032316 w 4032316"/>
              <a:gd name="connsiteY3" fmla="*/ 395177 h 395177"/>
              <a:gd name="connsiteX4" fmla="*/ 0 w 4032316"/>
              <a:gd name="connsiteY4" fmla="*/ 253775 h 395177"/>
              <a:gd name="connsiteX0" fmla="*/ 0 w 4032316"/>
              <a:gd name="connsiteY0" fmla="*/ 253775 h 395177"/>
              <a:gd name="connsiteX1" fmla="*/ 656034 w 4032316"/>
              <a:gd name="connsiteY1" fmla="*/ 14621 h 395177"/>
              <a:gd name="connsiteX2" fmla="*/ 3216026 w 4032316"/>
              <a:gd name="connsiteY2" fmla="*/ 24047 h 395177"/>
              <a:gd name="connsiteX3" fmla="*/ 3912909 w 4032316"/>
              <a:gd name="connsiteY3" fmla="*/ 268701 h 395177"/>
              <a:gd name="connsiteX4" fmla="*/ 4032316 w 4032316"/>
              <a:gd name="connsiteY4" fmla="*/ 395177 h 395177"/>
              <a:gd name="connsiteX5" fmla="*/ 0 w 4032316"/>
              <a:gd name="connsiteY5" fmla="*/ 253775 h 395177"/>
              <a:gd name="connsiteX0" fmla="*/ 0 w 4032316"/>
              <a:gd name="connsiteY0" fmla="*/ 255341 h 396743"/>
              <a:gd name="connsiteX1" fmla="*/ 656034 w 4032316"/>
              <a:gd name="connsiteY1" fmla="*/ 16187 h 396743"/>
              <a:gd name="connsiteX2" fmla="*/ 3320801 w 4032316"/>
              <a:gd name="connsiteY2" fmla="*/ 18469 h 396743"/>
              <a:gd name="connsiteX3" fmla="*/ 3912909 w 4032316"/>
              <a:gd name="connsiteY3" fmla="*/ 270267 h 396743"/>
              <a:gd name="connsiteX4" fmla="*/ 4032316 w 4032316"/>
              <a:gd name="connsiteY4" fmla="*/ 396743 h 396743"/>
              <a:gd name="connsiteX5" fmla="*/ 0 w 4032316"/>
              <a:gd name="connsiteY5" fmla="*/ 255341 h 396743"/>
              <a:gd name="connsiteX0" fmla="*/ 0 w 4068035"/>
              <a:gd name="connsiteY0" fmla="*/ 255341 h 363406"/>
              <a:gd name="connsiteX1" fmla="*/ 656034 w 4068035"/>
              <a:gd name="connsiteY1" fmla="*/ 16187 h 363406"/>
              <a:gd name="connsiteX2" fmla="*/ 3320801 w 4068035"/>
              <a:gd name="connsiteY2" fmla="*/ 18469 h 363406"/>
              <a:gd name="connsiteX3" fmla="*/ 3912909 w 4068035"/>
              <a:gd name="connsiteY3" fmla="*/ 270267 h 363406"/>
              <a:gd name="connsiteX4" fmla="*/ 4068035 w 4068035"/>
              <a:gd name="connsiteY4" fmla="*/ 363406 h 363406"/>
              <a:gd name="connsiteX5" fmla="*/ 0 w 4068035"/>
              <a:gd name="connsiteY5" fmla="*/ 255341 h 363406"/>
              <a:gd name="connsiteX0" fmla="*/ 0 w 4068035"/>
              <a:gd name="connsiteY0" fmla="*/ 255341 h 363406"/>
              <a:gd name="connsiteX1" fmla="*/ 656034 w 4068035"/>
              <a:gd name="connsiteY1" fmla="*/ 16187 h 363406"/>
              <a:gd name="connsiteX2" fmla="*/ 3320801 w 4068035"/>
              <a:gd name="connsiteY2" fmla="*/ 18469 h 363406"/>
              <a:gd name="connsiteX3" fmla="*/ 3812896 w 4068035"/>
              <a:gd name="connsiteY3" fmla="*/ 201211 h 363406"/>
              <a:gd name="connsiteX4" fmla="*/ 4068035 w 4068035"/>
              <a:gd name="connsiteY4" fmla="*/ 363406 h 363406"/>
              <a:gd name="connsiteX5" fmla="*/ 0 w 4068035"/>
              <a:gd name="connsiteY5" fmla="*/ 255341 h 363406"/>
              <a:gd name="connsiteX0" fmla="*/ 0 w 4063273"/>
              <a:gd name="connsiteY0" fmla="*/ 198191 h 363406"/>
              <a:gd name="connsiteX1" fmla="*/ 651272 w 4063273"/>
              <a:gd name="connsiteY1" fmla="*/ 16187 h 363406"/>
              <a:gd name="connsiteX2" fmla="*/ 3316039 w 4063273"/>
              <a:gd name="connsiteY2" fmla="*/ 18469 h 363406"/>
              <a:gd name="connsiteX3" fmla="*/ 3808134 w 4063273"/>
              <a:gd name="connsiteY3" fmla="*/ 201211 h 363406"/>
              <a:gd name="connsiteX4" fmla="*/ 4063273 w 4063273"/>
              <a:gd name="connsiteY4" fmla="*/ 363406 h 363406"/>
              <a:gd name="connsiteX5" fmla="*/ 0 w 4063273"/>
              <a:gd name="connsiteY5" fmla="*/ 198191 h 363406"/>
              <a:gd name="connsiteX0" fmla="*/ 0 w 4065654"/>
              <a:gd name="connsiteY0" fmla="*/ 207716 h 363406"/>
              <a:gd name="connsiteX1" fmla="*/ 653653 w 4065654"/>
              <a:gd name="connsiteY1" fmla="*/ 16187 h 363406"/>
              <a:gd name="connsiteX2" fmla="*/ 3318420 w 4065654"/>
              <a:gd name="connsiteY2" fmla="*/ 18469 h 363406"/>
              <a:gd name="connsiteX3" fmla="*/ 3810515 w 4065654"/>
              <a:gd name="connsiteY3" fmla="*/ 201211 h 363406"/>
              <a:gd name="connsiteX4" fmla="*/ 4065654 w 4065654"/>
              <a:gd name="connsiteY4" fmla="*/ 363406 h 363406"/>
              <a:gd name="connsiteX5" fmla="*/ 0 w 4065654"/>
              <a:gd name="connsiteY5" fmla="*/ 207716 h 363406"/>
              <a:gd name="connsiteX0" fmla="*/ 0 w 4065654"/>
              <a:gd name="connsiteY0" fmla="*/ 211400 h 367090"/>
              <a:gd name="connsiteX1" fmla="*/ 508397 w 4065654"/>
              <a:gd name="connsiteY1" fmla="*/ 15109 h 367090"/>
              <a:gd name="connsiteX2" fmla="*/ 3318420 w 4065654"/>
              <a:gd name="connsiteY2" fmla="*/ 22153 h 367090"/>
              <a:gd name="connsiteX3" fmla="*/ 3810515 w 4065654"/>
              <a:gd name="connsiteY3" fmla="*/ 204895 h 367090"/>
              <a:gd name="connsiteX4" fmla="*/ 4065654 w 4065654"/>
              <a:gd name="connsiteY4" fmla="*/ 367090 h 367090"/>
              <a:gd name="connsiteX5" fmla="*/ 0 w 4065654"/>
              <a:gd name="connsiteY5" fmla="*/ 211400 h 367090"/>
              <a:gd name="connsiteX0" fmla="*/ 0 w 4065654"/>
              <a:gd name="connsiteY0" fmla="*/ 229305 h 384995"/>
              <a:gd name="connsiteX1" fmla="*/ 508397 w 4065654"/>
              <a:gd name="connsiteY1" fmla="*/ 33014 h 384995"/>
              <a:gd name="connsiteX2" fmla="*/ 3318420 w 4065654"/>
              <a:gd name="connsiteY2" fmla="*/ 40058 h 384995"/>
              <a:gd name="connsiteX3" fmla="*/ 3810515 w 4065654"/>
              <a:gd name="connsiteY3" fmla="*/ 222800 h 384995"/>
              <a:gd name="connsiteX4" fmla="*/ 4065654 w 4065654"/>
              <a:gd name="connsiteY4" fmla="*/ 384995 h 384995"/>
              <a:gd name="connsiteX5" fmla="*/ 0 w 4065654"/>
              <a:gd name="connsiteY5" fmla="*/ 229305 h 384995"/>
              <a:gd name="connsiteX0" fmla="*/ 0 w 4046604"/>
              <a:gd name="connsiteY0" fmla="*/ 229305 h 361183"/>
              <a:gd name="connsiteX1" fmla="*/ 508397 w 4046604"/>
              <a:gd name="connsiteY1" fmla="*/ 33014 h 361183"/>
              <a:gd name="connsiteX2" fmla="*/ 3318420 w 4046604"/>
              <a:gd name="connsiteY2" fmla="*/ 40058 h 361183"/>
              <a:gd name="connsiteX3" fmla="*/ 3810515 w 4046604"/>
              <a:gd name="connsiteY3" fmla="*/ 222800 h 361183"/>
              <a:gd name="connsiteX4" fmla="*/ 4046604 w 4046604"/>
              <a:gd name="connsiteY4" fmla="*/ 361183 h 361183"/>
              <a:gd name="connsiteX5" fmla="*/ 0 w 4046604"/>
              <a:gd name="connsiteY5" fmla="*/ 229305 h 36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6604" h="361183">
                <a:moveTo>
                  <a:pt x="0" y="229305"/>
                </a:moveTo>
                <a:lnTo>
                  <a:pt x="508397" y="33014"/>
                </a:lnTo>
                <a:cubicBezTo>
                  <a:pt x="1969167" y="-45176"/>
                  <a:pt x="2433667" y="40058"/>
                  <a:pt x="3318420" y="40058"/>
                </a:cubicBezTo>
                <a:cubicBezTo>
                  <a:pt x="3428166" y="90187"/>
                  <a:pt x="3700769" y="172671"/>
                  <a:pt x="3810515" y="222800"/>
                </a:cubicBezTo>
                <a:lnTo>
                  <a:pt x="4046604" y="361183"/>
                </a:lnTo>
                <a:lnTo>
                  <a:pt x="0" y="229305"/>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08798" y="2429277"/>
            <a:ext cx="4642937" cy="366710"/>
          </a:xfrm>
          <a:custGeom>
            <a:avLst/>
            <a:gdLst>
              <a:gd name="connsiteX0" fmla="*/ 0 w 4028574"/>
              <a:gd name="connsiteY0" fmla="*/ 0 h 317860"/>
              <a:gd name="connsiteX1" fmla="*/ 4028574 w 4028574"/>
              <a:gd name="connsiteY1" fmla="*/ 0 h 317860"/>
              <a:gd name="connsiteX2" fmla="*/ 4028574 w 4028574"/>
              <a:gd name="connsiteY2" fmla="*/ 317860 h 317860"/>
              <a:gd name="connsiteX3" fmla="*/ 0 w 4028574"/>
              <a:gd name="connsiteY3" fmla="*/ 317860 h 317860"/>
              <a:gd name="connsiteX4" fmla="*/ 0 w 4028574"/>
              <a:gd name="connsiteY4" fmla="*/ 0 h 317860"/>
              <a:gd name="connsiteX0" fmla="*/ 0 w 4028574"/>
              <a:gd name="connsiteY0" fmla="*/ 0 h 317860"/>
              <a:gd name="connsiteX1" fmla="*/ 3915452 w 4028574"/>
              <a:gd name="connsiteY1" fmla="*/ 28280 h 317860"/>
              <a:gd name="connsiteX2" fmla="*/ 4028574 w 4028574"/>
              <a:gd name="connsiteY2" fmla="*/ 317860 h 317860"/>
              <a:gd name="connsiteX3" fmla="*/ 0 w 4028574"/>
              <a:gd name="connsiteY3" fmla="*/ 317860 h 317860"/>
              <a:gd name="connsiteX4" fmla="*/ 0 w 4028574"/>
              <a:gd name="connsiteY4" fmla="*/ 0 h 317860"/>
              <a:gd name="connsiteX0" fmla="*/ 0 w 4066281"/>
              <a:gd name="connsiteY0" fmla="*/ 0 h 317860"/>
              <a:gd name="connsiteX1" fmla="*/ 4066281 w 4066281"/>
              <a:gd name="connsiteY1" fmla="*/ 160255 h 317860"/>
              <a:gd name="connsiteX2" fmla="*/ 4028574 w 4066281"/>
              <a:gd name="connsiteY2" fmla="*/ 317860 h 317860"/>
              <a:gd name="connsiteX3" fmla="*/ 0 w 4066281"/>
              <a:gd name="connsiteY3" fmla="*/ 317860 h 317860"/>
              <a:gd name="connsiteX4" fmla="*/ 0 w 4066281"/>
              <a:gd name="connsiteY4" fmla="*/ 0 h 317860"/>
              <a:gd name="connsiteX0" fmla="*/ 20066 w 4086347"/>
              <a:gd name="connsiteY0" fmla="*/ 0 h 346435"/>
              <a:gd name="connsiteX1" fmla="*/ 4086347 w 4086347"/>
              <a:gd name="connsiteY1" fmla="*/ 160255 h 346435"/>
              <a:gd name="connsiteX2" fmla="*/ 4048640 w 4086347"/>
              <a:gd name="connsiteY2" fmla="*/ 317860 h 346435"/>
              <a:gd name="connsiteX3" fmla="*/ 0 w 4086347"/>
              <a:gd name="connsiteY3" fmla="*/ 346435 h 346435"/>
              <a:gd name="connsiteX4" fmla="*/ 20066 w 4086347"/>
              <a:gd name="connsiteY4" fmla="*/ 0 h 346435"/>
              <a:gd name="connsiteX0" fmla="*/ 11148 w 4086347"/>
              <a:gd name="connsiteY0" fmla="*/ 0 h 363104"/>
              <a:gd name="connsiteX1" fmla="*/ 4086347 w 4086347"/>
              <a:gd name="connsiteY1" fmla="*/ 176924 h 363104"/>
              <a:gd name="connsiteX2" fmla="*/ 4048640 w 4086347"/>
              <a:gd name="connsiteY2" fmla="*/ 334529 h 363104"/>
              <a:gd name="connsiteX3" fmla="*/ 0 w 4086347"/>
              <a:gd name="connsiteY3" fmla="*/ 363104 h 363104"/>
              <a:gd name="connsiteX4" fmla="*/ 11148 w 4086347"/>
              <a:gd name="connsiteY4" fmla="*/ 0 h 363104"/>
              <a:gd name="connsiteX0" fmla="*/ 4460 w 4079659"/>
              <a:gd name="connsiteY0" fmla="*/ 0 h 360723"/>
              <a:gd name="connsiteX1" fmla="*/ 4079659 w 4079659"/>
              <a:gd name="connsiteY1" fmla="*/ 176924 h 360723"/>
              <a:gd name="connsiteX2" fmla="*/ 4041952 w 4079659"/>
              <a:gd name="connsiteY2" fmla="*/ 334529 h 360723"/>
              <a:gd name="connsiteX3" fmla="*/ 0 w 4079659"/>
              <a:gd name="connsiteY3" fmla="*/ 360723 h 360723"/>
              <a:gd name="connsiteX4" fmla="*/ 4460 w 4079659"/>
              <a:gd name="connsiteY4" fmla="*/ 0 h 360723"/>
              <a:gd name="connsiteX0" fmla="*/ 4460 w 4079659"/>
              <a:gd name="connsiteY0" fmla="*/ 0 h 360723"/>
              <a:gd name="connsiteX1" fmla="*/ 403553 w 4079659"/>
              <a:gd name="connsiteY1" fmla="*/ 15443 h 360723"/>
              <a:gd name="connsiteX2" fmla="*/ 4079659 w 4079659"/>
              <a:gd name="connsiteY2" fmla="*/ 176924 h 360723"/>
              <a:gd name="connsiteX3" fmla="*/ 4041952 w 4079659"/>
              <a:gd name="connsiteY3" fmla="*/ 334529 h 360723"/>
              <a:gd name="connsiteX4" fmla="*/ 0 w 4079659"/>
              <a:gd name="connsiteY4" fmla="*/ 360723 h 360723"/>
              <a:gd name="connsiteX5" fmla="*/ 4460 w 4079659"/>
              <a:gd name="connsiteY5" fmla="*/ 0 h 360723"/>
              <a:gd name="connsiteX0" fmla="*/ 4460 w 4079659"/>
              <a:gd name="connsiteY0" fmla="*/ 1225 h 361948"/>
              <a:gd name="connsiteX1" fmla="*/ 276467 w 4079659"/>
              <a:gd name="connsiteY1" fmla="*/ 0 h 361948"/>
              <a:gd name="connsiteX2" fmla="*/ 4079659 w 4079659"/>
              <a:gd name="connsiteY2" fmla="*/ 178149 h 361948"/>
              <a:gd name="connsiteX3" fmla="*/ 4041952 w 4079659"/>
              <a:gd name="connsiteY3" fmla="*/ 335754 h 361948"/>
              <a:gd name="connsiteX4" fmla="*/ 0 w 4079659"/>
              <a:gd name="connsiteY4" fmla="*/ 361948 h 361948"/>
              <a:gd name="connsiteX5" fmla="*/ 4460 w 4079659"/>
              <a:gd name="connsiteY5" fmla="*/ 1225 h 361948"/>
              <a:gd name="connsiteX0" fmla="*/ 4460 w 4079659"/>
              <a:gd name="connsiteY0" fmla="*/ 1225 h 361948"/>
              <a:gd name="connsiteX1" fmla="*/ 276467 w 4079659"/>
              <a:gd name="connsiteY1" fmla="*/ 0 h 361948"/>
              <a:gd name="connsiteX2" fmla="*/ 4079659 w 4079659"/>
              <a:gd name="connsiteY2" fmla="*/ 178149 h 361948"/>
              <a:gd name="connsiteX3" fmla="*/ 4039723 w 4079659"/>
              <a:gd name="connsiteY3" fmla="*/ 359566 h 361948"/>
              <a:gd name="connsiteX4" fmla="*/ 0 w 4079659"/>
              <a:gd name="connsiteY4" fmla="*/ 361948 h 361948"/>
              <a:gd name="connsiteX5" fmla="*/ 4460 w 4079659"/>
              <a:gd name="connsiteY5" fmla="*/ 1225 h 361948"/>
              <a:gd name="connsiteX0" fmla="*/ 4460 w 4356324"/>
              <a:gd name="connsiteY0" fmla="*/ 1225 h 361948"/>
              <a:gd name="connsiteX1" fmla="*/ 276467 w 4356324"/>
              <a:gd name="connsiteY1" fmla="*/ 0 h 361948"/>
              <a:gd name="connsiteX2" fmla="*/ 4079659 w 4356324"/>
              <a:gd name="connsiteY2" fmla="*/ 178149 h 361948"/>
              <a:gd name="connsiteX3" fmla="*/ 4356324 w 4356324"/>
              <a:gd name="connsiteY3" fmla="*/ 347660 h 361948"/>
              <a:gd name="connsiteX4" fmla="*/ 0 w 4356324"/>
              <a:gd name="connsiteY4" fmla="*/ 361948 h 361948"/>
              <a:gd name="connsiteX5" fmla="*/ 4460 w 4356324"/>
              <a:gd name="connsiteY5" fmla="*/ 1225 h 361948"/>
              <a:gd name="connsiteX0" fmla="*/ 4460 w 4356324"/>
              <a:gd name="connsiteY0" fmla="*/ 1225 h 361948"/>
              <a:gd name="connsiteX1" fmla="*/ 276467 w 4356324"/>
              <a:gd name="connsiteY1" fmla="*/ 0 h 361948"/>
              <a:gd name="connsiteX2" fmla="*/ 4347209 w 4356324"/>
              <a:gd name="connsiteY2" fmla="*/ 140049 h 361948"/>
              <a:gd name="connsiteX3" fmla="*/ 4356324 w 4356324"/>
              <a:gd name="connsiteY3" fmla="*/ 347660 h 361948"/>
              <a:gd name="connsiteX4" fmla="*/ 0 w 4356324"/>
              <a:gd name="connsiteY4" fmla="*/ 361948 h 361948"/>
              <a:gd name="connsiteX5" fmla="*/ 4460 w 4356324"/>
              <a:gd name="connsiteY5" fmla="*/ 1225 h 361948"/>
              <a:gd name="connsiteX0" fmla="*/ 4460 w 4347406"/>
              <a:gd name="connsiteY0" fmla="*/ 1225 h 361948"/>
              <a:gd name="connsiteX1" fmla="*/ 276467 w 4347406"/>
              <a:gd name="connsiteY1" fmla="*/ 0 h 361948"/>
              <a:gd name="connsiteX2" fmla="*/ 4347209 w 4347406"/>
              <a:gd name="connsiteY2" fmla="*/ 140049 h 361948"/>
              <a:gd name="connsiteX3" fmla="*/ 4347406 w 4347406"/>
              <a:gd name="connsiteY3" fmla="*/ 345279 h 361948"/>
              <a:gd name="connsiteX4" fmla="*/ 0 w 4347406"/>
              <a:gd name="connsiteY4" fmla="*/ 361948 h 361948"/>
              <a:gd name="connsiteX5" fmla="*/ 4460 w 4347406"/>
              <a:gd name="connsiteY5" fmla="*/ 1225 h 361948"/>
              <a:gd name="connsiteX0" fmla="*/ 4460 w 4347210"/>
              <a:gd name="connsiteY0" fmla="*/ 1225 h 366710"/>
              <a:gd name="connsiteX1" fmla="*/ 276467 w 4347210"/>
              <a:gd name="connsiteY1" fmla="*/ 0 h 366710"/>
              <a:gd name="connsiteX2" fmla="*/ 4347209 w 4347210"/>
              <a:gd name="connsiteY2" fmla="*/ 140049 h 366710"/>
              <a:gd name="connsiteX3" fmla="*/ 4345177 w 4347210"/>
              <a:gd name="connsiteY3" fmla="*/ 366710 h 366710"/>
              <a:gd name="connsiteX4" fmla="*/ 0 w 4347210"/>
              <a:gd name="connsiteY4" fmla="*/ 361948 h 366710"/>
              <a:gd name="connsiteX5" fmla="*/ 4460 w 4347210"/>
              <a:gd name="connsiteY5" fmla="*/ 1225 h 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7210" h="366710">
                <a:moveTo>
                  <a:pt x="4460" y="1225"/>
                </a:moveTo>
                <a:lnTo>
                  <a:pt x="276467" y="0"/>
                </a:lnTo>
                <a:lnTo>
                  <a:pt x="4347209" y="140049"/>
                </a:lnTo>
                <a:cubicBezTo>
                  <a:pt x="4347275" y="208459"/>
                  <a:pt x="4345111" y="298300"/>
                  <a:pt x="4345177" y="366710"/>
                </a:cubicBezTo>
                <a:lnTo>
                  <a:pt x="0" y="361948"/>
                </a:lnTo>
                <a:cubicBezTo>
                  <a:pt x="1487" y="241707"/>
                  <a:pt x="2973" y="121466"/>
                  <a:pt x="4460" y="1225"/>
                </a:cubicBez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354013" y="2286989"/>
            <a:ext cx="279018" cy="503979"/>
          </a:xfrm>
          <a:custGeom>
            <a:avLst/>
            <a:gdLst>
              <a:gd name="connsiteX0" fmla="*/ 0 w 259281"/>
              <a:gd name="connsiteY0" fmla="*/ 0 h 542078"/>
              <a:gd name="connsiteX1" fmla="*/ 259281 w 259281"/>
              <a:gd name="connsiteY1" fmla="*/ 0 h 542078"/>
              <a:gd name="connsiteX2" fmla="*/ 259281 w 259281"/>
              <a:gd name="connsiteY2" fmla="*/ 542078 h 542078"/>
              <a:gd name="connsiteX3" fmla="*/ 0 w 259281"/>
              <a:gd name="connsiteY3" fmla="*/ 542078 h 542078"/>
              <a:gd name="connsiteX4" fmla="*/ 0 w 259281"/>
              <a:gd name="connsiteY4" fmla="*/ 0 h 542078"/>
              <a:gd name="connsiteX0" fmla="*/ 0 w 266425"/>
              <a:gd name="connsiteY0" fmla="*/ 0 h 549222"/>
              <a:gd name="connsiteX1" fmla="*/ 266425 w 266425"/>
              <a:gd name="connsiteY1" fmla="*/ 7144 h 549222"/>
              <a:gd name="connsiteX2" fmla="*/ 266425 w 266425"/>
              <a:gd name="connsiteY2" fmla="*/ 549222 h 549222"/>
              <a:gd name="connsiteX3" fmla="*/ 7144 w 266425"/>
              <a:gd name="connsiteY3" fmla="*/ 549222 h 549222"/>
              <a:gd name="connsiteX4" fmla="*/ 0 w 266425"/>
              <a:gd name="connsiteY4" fmla="*/ 0 h 549222"/>
              <a:gd name="connsiteX0" fmla="*/ 0 w 266425"/>
              <a:gd name="connsiteY0" fmla="*/ 0 h 549222"/>
              <a:gd name="connsiteX1" fmla="*/ 266425 w 266425"/>
              <a:gd name="connsiteY1" fmla="*/ 7144 h 549222"/>
              <a:gd name="connsiteX2" fmla="*/ 266425 w 266425"/>
              <a:gd name="connsiteY2" fmla="*/ 549222 h 549222"/>
              <a:gd name="connsiteX3" fmla="*/ 9525 w 266425"/>
              <a:gd name="connsiteY3" fmla="*/ 496835 h 549222"/>
              <a:gd name="connsiteX4" fmla="*/ 0 w 266425"/>
              <a:gd name="connsiteY4" fmla="*/ 0 h 549222"/>
              <a:gd name="connsiteX0" fmla="*/ 0 w 266425"/>
              <a:gd name="connsiteY0" fmla="*/ 0 h 549222"/>
              <a:gd name="connsiteX1" fmla="*/ 266425 w 266425"/>
              <a:gd name="connsiteY1" fmla="*/ 7144 h 549222"/>
              <a:gd name="connsiteX2" fmla="*/ 266425 w 266425"/>
              <a:gd name="connsiteY2" fmla="*/ 549222 h 549222"/>
              <a:gd name="connsiteX3" fmla="*/ 7144 w 266425"/>
              <a:gd name="connsiteY3" fmla="*/ 501598 h 549222"/>
              <a:gd name="connsiteX4" fmla="*/ 0 w 266425"/>
              <a:gd name="connsiteY4" fmla="*/ 0 h 549222"/>
              <a:gd name="connsiteX0" fmla="*/ 687 w 267112"/>
              <a:gd name="connsiteY0" fmla="*/ 0 h 549222"/>
              <a:gd name="connsiteX1" fmla="*/ 267112 w 267112"/>
              <a:gd name="connsiteY1" fmla="*/ 7144 h 549222"/>
              <a:gd name="connsiteX2" fmla="*/ 267112 w 267112"/>
              <a:gd name="connsiteY2" fmla="*/ 549222 h 549222"/>
              <a:gd name="connsiteX3" fmla="*/ 687 w 267112"/>
              <a:gd name="connsiteY3" fmla="*/ 499217 h 549222"/>
              <a:gd name="connsiteX4" fmla="*/ 687 w 267112"/>
              <a:gd name="connsiteY4" fmla="*/ 0 h 549222"/>
              <a:gd name="connsiteX0" fmla="*/ 687 w 279018"/>
              <a:gd name="connsiteY0" fmla="*/ 0 h 503979"/>
              <a:gd name="connsiteX1" fmla="*/ 267112 w 279018"/>
              <a:gd name="connsiteY1" fmla="*/ 7144 h 503979"/>
              <a:gd name="connsiteX2" fmla="*/ 279018 w 279018"/>
              <a:gd name="connsiteY2" fmla="*/ 503979 h 503979"/>
              <a:gd name="connsiteX3" fmla="*/ 687 w 279018"/>
              <a:gd name="connsiteY3" fmla="*/ 499217 h 503979"/>
              <a:gd name="connsiteX4" fmla="*/ 687 w 279018"/>
              <a:gd name="connsiteY4" fmla="*/ 0 h 503979"/>
              <a:gd name="connsiteX0" fmla="*/ 687 w 279018"/>
              <a:gd name="connsiteY0" fmla="*/ 0 h 503979"/>
              <a:gd name="connsiteX1" fmla="*/ 276637 w 279018"/>
              <a:gd name="connsiteY1" fmla="*/ 7144 h 503979"/>
              <a:gd name="connsiteX2" fmla="*/ 279018 w 279018"/>
              <a:gd name="connsiteY2" fmla="*/ 503979 h 503979"/>
              <a:gd name="connsiteX3" fmla="*/ 687 w 279018"/>
              <a:gd name="connsiteY3" fmla="*/ 499217 h 503979"/>
              <a:gd name="connsiteX4" fmla="*/ 687 w 279018"/>
              <a:gd name="connsiteY4" fmla="*/ 0 h 50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18" h="503979">
                <a:moveTo>
                  <a:pt x="687" y="0"/>
                </a:moveTo>
                <a:lnTo>
                  <a:pt x="276637" y="7144"/>
                </a:lnTo>
                <a:cubicBezTo>
                  <a:pt x="277431" y="172756"/>
                  <a:pt x="278224" y="338367"/>
                  <a:pt x="279018" y="503979"/>
                </a:cubicBezTo>
                <a:lnTo>
                  <a:pt x="687" y="499217"/>
                </a:lnTo>
                <a:cubicBezTo>
                  <a:pt x="-1694" y="316143"/>
                  <a:pt x="3068" y="183074"/>
                  <a:pt x="687" y="0"/>
                </a:cubicBezTo>
                <a:close/>
              </a:path>
            </a:pathLst>
          </a:cu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1993039" y="2198586"/>
            <a:ext cx="330048" cy="594135"/>
          </a:xfrm>
          <a:custGeom>
            <a:avLst/>
            <a:gdLst>
              <a:gd name="connsiteX0" fmla="*/ 0 w 381000"/>
              <a:gd name="connsiteY0" fmla="*/ 457200 h 457200"/>
              <a:gd name="connsiteX1" fmla="*/ 95250 w 381000"/>
              <a:gd name="connsiteY1" fmla="*/ 0 h 457200"/>
              <a:gd name="connsiteX2" fmla="*/ 285750 w 381000"/>
              <a:gd name="connsiteY2" fmla="*/ 0 h 457200"/>
              <a:gd name="connsiteX3" fmla="*/ 381000 w 381000"/>
              <a:gd name="connsiteY3" fmla="*/ 457200 h 457200"/>
              <a:gd name="connsiteX4" fmla="*/ 0 w 381000"/>
              <a:gd name="connsiteY4" fmla="*/ 457200 h 457200"/>
              <a:gd name="connsiteX0" fmla="*/ 0 w 563252"/>
              <a:gd name="connsiteY0" fmla="*/ 1130566 h 1130566"/>
              <a:gd name="connsiteX1" fmla="*/ 95250 w 563252"/>
              <a:gd name="connsiteY1" fmla="*/ 673366 h 1130566"/>
              <a:gd name="connsiteX2" fmla="*/ 285750 w 563252"/>
              <a:gd name="connsiteY2" fmla="*/ 673366 h 1130566"/>
              <a:gd name="connsiteX3" fmla="*/ 563252 w 563252"/>
              <a:gd name="connsiteY3" fmla="*/ 135 h 1130566"/>
              <a:gd name="connsiteX4" fmla="*/ 381000 w 563252"/>
              <a:gd name="connsiteY4" fmla="*/ 1130566 h 1130566"/>
              <a:gd name="connsiteX5" fmla="*/ 0 w 563252"/>
              <a:gd name="connsiteY5" fmla="*/ 1130566 h 1130566"/>
              <a:gd name="connsiteX0" fmla="*/ 0 w 563252"/>
              <a:gd name="connsiteY0" fmla="*/ 1164210 h 1164210"/>
              <a:gd name="connsiteX1" fmla="*/ 95250 w 563252"/>
              <a:gd name="connsiteY1" fmla="*/ 707010 h 1164210"/>
              <a:gd name="connsiteX2" fmla="*/ 295177 w 563252"/>
              <a:gd name="connsiteY2" fmla="*/ 0 h 1164210"/>
              <a:gd name="connsiteX3" fmla="*/ 563252 w 563252"/>
              <a:gd name="connsiteY3" fmla="*/ 33779 h 1164210"/>
              <a:gd name="connsiteX4" fmla="*/ 381000 w 563252"/>
              <a:gd name="connsiteY4" fmla="*/ 1164210 h 1164210"/>
              <a:gd name="connsiteX5" fmla="*/ 0 w 563252"/>
              <a:gd name="connsiteY5" fmla="*/ 1164210 h 1164210"/>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381000 w 563252"/>
              <a:gd name="connsiteY4" fmla="*/ 1399881 h 1399881"/>
              <a:gd name="connsiteX5" fmla="*/ 0 w 563252"/>
              <a:gd name="connsiteY5" fmla="*/ 1399881 h 1399881"/>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531829 w 563252"/>
              <a:gd name="connsiteY4" fmla="*/ 579749 h 1399881"/>
              <a:gd name="connsiteX5" fmla="*/ 0 w 563252"/>
              <a:gd name="connsiteY5" fmla="*/ 1399881 h 1399881"/>
              <a:gd name="connsiteX0" fmla="*/ 0 w 572679"/>
              <a:gd name="connsiteY0" fmla="*/ 570322 h 579749"/>
              <a:gd name="connsiteX1" fmla="*/ 10409 w 572679"/>
              <a:gd name="connsiteY1" fmla="*/ 0 h 579749"/>
              <a:gd name="connsiteX2" fmla="*/ 304604 w 572679"/>
              <a:gd name="connsiteY2" fmla="*/ 235671 h 579749"/>
              <a:gd name="connsiteX3" fmla="*/ 572679 w 572679"/>
              <a:gd name="connsiteY3" fmla="*/ 269450 h 579749"/>
              <a:gd name="connsiteX4" fmla="*/ 541256 w 572679"/>
              <a:gd name="connsiteY4" fmla="*/ 579749 h 579749"/>
              <a:gd name="connsiteX5" fmla="*/ 0 w 572679"/>
              <a:gd name="connsiteY5" fmla="*/ 570322 h 579749"/>
              <a:gd name="connsiteX0" fmla="*/ 0 w 575060"/>
              <a:gd name="connsiteY0" fmla="*/ 570322 h 579749"/>
              <a:gd name="connsiteX1" fmla="*/ 10409 w 575060"/>
              <a:gd name="connsiteY1" fmla="*/ 0 h 579749"/>
              <a:gd name="connsiteX2" fmla="*/ 304604 w 575060"/>
              <a:gd name="connsiteY2" fmla="*/ 235671 h 579749"/>
              <a:gd name="connsiteX3" fmla="*/ 575060 w 575060"/>
              <a:gd name="connsiteY3" fmla="*/ 238493 h 579749"/>
              <a:gd name="connsiteX4" fmla="*/ 541256 w 575060"/>
              <a:gd name="connsiteY4" fmla="*/ 579749 h 579749"/>
              <a:gd name="connsiteX5" fmla="*/ 0 w 575060"/>
              <a:gd name="connsiteY5" fmla="*/ 570322 h 579749"/>
              <a:gd name="connsiteX0" fmla="*/ 0 w 575060"/>
              <a:gd name="connsiteY0" fmla="*/ 551272 h 560699"/>
              <a:gd name="connsiteX1" fmla="*/ 8027 w 575060"/>
              <a:gd name="connsiteY1" fmla="*/ 0 h 560699"/>
              <a:gd name="connsiteX2" fmla="*/ 304604 w 575060"/>
              <a:gd name="connsiteY2" fmla="*/ 216621 h 560699"/>
              <a:gd name="connsiteX3" fmla="*/ 575060 w 575060"/>
              <a:gd name="connsiteY3" fmla="*/ 219443 h 560699"/>
              <a:gd name="connsiteX4" fmla="*/ 541256 w 575060"/>
              <a:gd name="connsiteY4" fmla="*/ 560699 h 560699"/>
              <a:gd name="connsiteX5" fmla="*/ 0 w 575060"/>
              <a:gd name="connsiteY5" fmla="*/ 551272 h 560699"/>
              <a:gd name="connsiteX0" fmla="*/ 0 w 575060"/>
              <a:gd name="connsiteY0" fmla="*/ 551272 h 551272"/>
              <a:gd name="connsiteX1" fmla="*/ 8027 w 575060"/>
              <a:gd name="connsiteY1" fmla="*/ 0 h 551272"/>
              <a:gd name="connsiteX2" fmla="*/ 304604 w 575060"/>
              <a:gd name="connsiteY2" fmla="*/ 216621 h 551272"/>
              <a:gd name="connsiteX3" fmla="*/ 575060 w 575060"/>
              <a:gd name="connsiteY3" fmla="*/ 219443 h 551272"/>
              <a:gd name="connsiteX4" fmla="*/ 574594 w 575060"/>
              <a:gd name="connsiteY4" fmla="*/ 548793 h 551272"/>
              <a:gd name="connsiteX5" fmla="*/ 0 w 575060"/>
              <a:gd name="connsiteY5" fmla="*/ 551272 h 551272"/>
              <a:gd name="connsiteX0" fmla="*/ 25314 w 600374"/>
              <a:gd name="connsiteY0" fmla="*/ 575085 h 575085"/>
              <a:gd name="connsiteX1" fmla="*/ 3 w 600374"/>
              <a:gd name="connsiteY1" fmla="*/ 0 h 575085"/>
              <a:gd name="connsiteX2" fmla="*/ 329918 w 600374"/>
              <a:gd name="connsiteY2" fmla="*/ 240434 h 575085"/>
              <a:gd name="connsiteX3" fmla="*/ 600374 w 600374"/>
              <a:gd name="connsiteY3" fmla="*/ 243256 h 575085"/>
              <a:gd name="connsiteX4" fmla="*/ 599908 w 600374"/>
              <a:gd name="connsiteY4" fmla="*/ 572606 h 575085"/>
              <a:gd name="connsiteX5" fmla="*/ 25314 w 600374"/>
              <a:gd name="connsiteY5" fmla="*/ 575085 h 57508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9938 w 600404"/>
              <a:gd name="connsiteY4" fmla="*/ 572606 h 594135"/>
              <a:gd name="connsiteX5" fmla="*/ 1532 w 600404"/>
              <a:gd name="connsiteY5" fmla="*/ 594135 h 59413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7556 w 600404"/>
              <a:gd name="connsiteY4" fmla="*/ 594037 h 594135"/>
              <a:gd name="connsiteX5" fmla="*/ 1532 w 600404"/>
              <a:gd name="connsiteY5" fmla="*/ 594135 h 594135"/>
              <a:gd name="connsiteX0" fmla="*/ 1532 w 597556"/>
              <a:gd name="connsiteY0" fmla="*/ 594135 h 594135"/>
              <a:gd name="connsiteX1" fmla="*/ 33 w 597556"/>
              <a:gd name="connsiteY1" fmla="*/ 0 h 594135"/>
              <a:gd name="connsiteX2" fmla="*/ 329948 w 597556"/>
              <a:gd name="connsiteY2" fmla="*/ 240434 h 594135"/>
              <a:gd name="connsiteX3" fmla="*/ 326560 w 597556"/>
              <a:gd name="connsiteY3" fmla="*/ 240875 h 594135"/>
              <a:gd name="connsiteX4" fmla="*/ 597556 w 597556"/>
              <a:gd name="connsiteY4" fmla="*/ 594037 h 594135"/>
              <a:gd name="connsiteX5" fmla="*/ 1532 w 597556"/>
              <a:gd name="connsiteY5" fmla="*/ 594135 h 594135"/>
              <a:gd name="connsiteX0" fmla="*/ 1532 w 330150"/>
              <a:gd name="connsiteY0" fmla="*/ 594135 h 594135"/>
              <a:gd name="connsiteX1" fmla="*/ 33 w 330150"/>
              <a:gd name="connsiteY1" fmla="*/ 0 h 594135"/>
              <a:gd name="connsiteX2" fmla="*/ 329948 w 330150"/>
              <a:gd name="connsiteY2" fmla="*/ 240434 h 594135"/>
              <a:gd name="connsiteX3" fmla="*/ 326560 w 330150"/>
              <a:gd name="connsiteY3" fmla="*/ 240875 h 594135"/>
              <a:gd name="connsiteX4" fmla="*/ 311806 w 330150"/>
              <a:gd name="connsiteY4" fmla="*/ 594037 h 594135"/>
              <a:gd name="connsiteX5" fmla="*/ 1532 w 330150"/>
              <a:gd name="connsiteY5" fmla="*/ 594135 h 594135"/>
              <a:gd name="connsiteX0" fmla="*/ 1532 w 330048"/>
              <a:gd name="connsiteY0" fmla="*/ 594135 h 594135"/>
              <a:gd name="connsiteX1" fmla="*/ 33 w 330048"/>
              <a:gd name="connsiteY1" fmla="*/ 0 h 594135"/>
              <a:gd name="connsiteX2" fmla="*/ 329948 w 330048"/>
              <a:gd name="connsiteY2" fmla="*/ 240434 h 594135"/>
              <a:gd name="connsiteX3" fmla="*/ 319416 w 330048"/>
              <a:gd name="connsiteY3" fmla="*/ 233732 h 594135"/>
              <a:gd name="connsiteX4" fmla="*/ 311806 w 330048"/>
              <a:gd name="connsiteY4" fmla="*/ 594037 h 594135"/>
              <a:gd name="connsiteX5" fmla="*/ 1532 w 330048"/>
              <a:gd name="connsiteY5" fmla="*/ 594135 h 59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048" h="594135">
                <a:moveTo>
                  <a:pt x="1532" y="594135"/>
                </a:moveTo>
                <a:cubicBezTo>
                  <a:pt x="1859" y="127508"/>
                  <a:pt x="-294" y="466627"/>
                  <a:pt x="33" y="0"/>
                </a:cubicBezTo>
                <a:lnTo>
                  <a:pt x="329948" y="240434"/>
                </a:lnTo>
                <a:cubicBezTo>
                  <a:pt x="331323" y="251694"/>
                  <a:pt x="318041" y="222472"/>
                  <a:pt x="319416" y="233732"/>
                </a:cubicBezTo>
                <a:cubicBezTo>
                  <a:pt x="319261" y="343515"/>
                  <a:pt x="311961" y="484254"/>
                  <a:pt x="311806" y="594037"/>
                </a:cubicBezTo>
                <a:lnTo>
                  <a:pt x="1532" y="594135"/>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6"/>
          <p:cNvSpPr/>
          <p:nvPr/>
        </p:nvSpPr>
        <p:spPr>
          <a:xfrm>
            <a:off x="6950752" y="2293471"/>
            <a:ext cx="407058" cy="494194"/>
          </a:xfrm>
          <a:custGeom>
            <a:avLst/>
            <a:gdLst>
              <a:gd name="connsiteX0" fmla="*/ 0 w 381000"/>
              <a:gd name="connsiteY0" fmla="*/ 457200 h 457200"/>
              <a:gd name="connsiteX1" fmla="*/ 95250 w 381000"/>
              <a:gd name="connsiteY1" fmla="*/ 0 h 457200"/>
              <a:gd name="connsiteX2" fmla="*/ 285750 w 381000"/>
              <a:gd name="connsiteY2" fmla="*/ 0 h 457200"/>
              <a:gd name="connsiteX3" fmla="*/ 381000 w 381000"/>
              <a:gd name="connsiteY3" fmla="*/ 457200 h 457200"/>
              <a:gd name="connsiteX4" fmla="*/ 0 w 381000"/>
              <a:gd name="connsiteY4" fmla="*/ 457200 h 457200"/>
              <a:gd name="connsiteX0" fmla="*/ 0 w 563252"/>
              <a:gd name="connsiteY0" fmla="*/ 1130566 h 1130566"/>
              <a:gd name="connsiteX1" fmla="*/ 95250 w 563252"/>
              <a:gd name="connsiteY1" fmla="*/ 673366 h 1130566"/>
              <a:gd name="connsiteX2" fmla="*/ 285750 w 563252"/>
              <a:gd name="connsiteY2" fmla="*/ 673366 h 1130566"/>
              <a:gd name="connsiteX3" fmla="*/ 563252 w 563252"/>
              <a:gd name="connsiteY3" fmla="*/ 135 h 1130566"/>
              <a:gd name="connsiteX4" fmla="*/ 381000 w 563252"/>
              <a:gd name="connsiteY4" fmla="*/ 1130566 h 1130566"/>
              <a:gd name="connsiteX5" fmla="*/ 0 w 563252"/>
              <a:gd name="connsiteY5" fmla="*/ 1130566 h 1130566"/>
              <a:gd name="connsiteX0" fmla="*/ 0 w 563252"/>
              <a:gd name="connsiteY0" fmla="*/ 1164210 h 1164210"/>
              <a:gd name="connsiteX1" fmla="*/ 95250 w 563252"/>
              <a:gd name="connsiteY1" fmla="*/ 707010 h 1164210"/>
              <a:gd name="connsiteX2" fmla="*/ 295177 w 563252"/>
              <a:gd name="connsiteY2" fmla="*/ 0 h 1164210"/>
              <a:gd name="connsiteX3" fmla="*/ 563252 w 563252"/>
              <a:gd name="connsiteY3" fmla="*/ 33779 h 1164210"/>
              <a:gd name="connsiteX4" fmla="*/ 381000 w 563252"/>
              <a:gd name="connsiteY4" fmla="*/ 1164210 h 1164210"/>
              <a:gd name="connsiteX5" fmla="*/ 0 w 563252"/>
              <a:gd name="connsiteY5" fmla="*/ 1164210 h 1164210"/>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381000 w 563252"/>
              <a:gd name="connsiteY4" fmla="*/ 1399881 h 1399881"/>
              <a:gd name="connsiteX5" fmla="*/ 0 w 563252"/>
              <a:gd name="connsiteY5" fmla="*/ 1399881 h 1399881"/>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531829 w 563252"/>
              <a:gd name="connsiteY4" fmla="*/ 579749 h 1399881"/>
              <a:gd name="connsiteX5" fmla="*/ 0 w 563252"/>
              <a:gd name="connsiteY5" fmla="*/ 1399881 h 1399881"/>
              <a:gd name="connsiteX0" fmla="*/ 0 w 572679"/>
              <a:gd name="connsiteY0" fmla="*/ 570322 h 579749"/>
              <a:gd name="connsiteX1" fmla="*/ 10409 w 572679"/>
              <a:gd name="connsiteY1" fmla="*/ 0 h 579749"/>
              <a:gd name="connsiteX2" fmla="*/ 304604 w 572679"/>
              <a:gd name="connsiteY2" fmla="*/ 235671 h 579749"/>
              <a:gd name="connsiteX3" fmla="*/ 572679 w 572679"/>
              <a:gd name="connsiteY3" fmla="*/ 269450 h 579749"/>
              <a:gd name="connsiteX4" fmla="*/ 541256 w 572679"/>
              <a:gd name="connsiteY4" fmla="*/ 579749 h 579749"/>
              <a:gd name="connsiteX5" fmla="*/ 0 w 572679"/>
              <a:gd name="connsiteY5" fmla="*/ 570322 h 579749"/>
              <a:gd name="connsiteX0" fmla="*/ 0 w 575060"/>
              <a:gd name="connsiteY0" fmla="*/ 570322 h 579749"/>
              <a:gd name="connsiteX1" fmla="*/ 10409 w 575060"/>
              <a:gd name="connsiteY1" fmla="*/ 0 h 579749"/>
              <a:gd name="connsiteX2" fmla="*/ 304604 w 575060"/>
              <a:gd name="connsiteY2" fmla="*/ 235671 h 579749"/>
              <a:gd name="connsiteX3" fmla="*/ 575060 w 575060"/>
              <a:gd name="connsiteY3" fmla="*/ 238493 h 579749"/>
              <a:gd name="connsiteX4" fmla="*/ 541256 w 575060"/>
              <a:gd name="connsiteY4" fmla="*/ 579749 h 579749"/>
              <a:gd name="connsiteX5" fmla="*/ 0 w 575060"/>
              <a:gd name="connsiteY5" fmla="*/ 570322 h 579749"/>
              <a:gd name="connsiteX0" fmla="*/ 0 w 575060"/>
              <a:gd name="connsiteY0" fmla="*/ 551272 h 560699"/>
              <a:gd name="connsiteX1" fmla="*/ 8027 w 575060"/>
              <a:gd name="connsiteY1" fmla="*/ 0 h 560699"/>
              <a:gd name="connsiteX2" fmla="*/ 304604 w 575060"/>
              <a:gd name="connsiteY2" fmla="*/ 216621 h 560699"/>
              <a:gd name="connsiteX3" fmla="*/ 575060 w 575060"/>
              <a:gd name="connsiteY3" fmla="*/ 219443 h 560699"/>
              <a:gd name="connsiteX4" fmla="*/ 541256 w 575060"/>
              <a:gd name="connsiteY4" fmla="*/ 560699 h 560699"/>
              <a:gd name="connsiteX5" fmla="*/ 0 w 575060"/>
              <a:gd name="connsiteY5" fmla="*/ 551272 h 560699"/>
              <a:gd name="connsiteX0" fmla="*/ 0 w 575060"/>
              <a:gd name="connsiteY0" fmla="*/ 551272 h 551272"/>
              <a:gd name="connsiteX1" fmla="*/ 8027 w 575060"/>
              <a:gd name="connsiteY1" fmla="*/ 0 h 551272"/>
              <a:gd name="connsiteX2" fmla="*/ 304604 w 575060"/>
              <a:gd name="connsiteY2" fmla="*/ 216621 h 551272"/>
              <a:gd name="connsiteX3" fmla="*/ 575060 w 575060"/>
              <a:gd name="connsiteY3" fmla="*/ 219443 h 551272"/>
              <a:gd name="connsiteX4" fmla="*/ 574594 w 575060"/>
              <a:gd name="connsiteY4" fmla="*/ 548793 h 551272"/>
              <a:gd name="connsiteX5" fmla="*/ 0 w 575060"/>
              <a:gd name="connsiteY5" fmla="*/ 551272 h 551272"/>
              <a:gd name="connsiteX0" fmla="*/ 25314 w 600374"/>
              <a:gd name="connsiteY0" fmla="*/ 575085 h 575085"/>
              <a:gd name="connsiteX1" fmla="*/ 3 w 600374"/>
              <a:gd name="connsiteY1" fmla="*/ 0 h 575085"/>
              <a:gd name="connsiteX2" fmla="*/ 329918 w 600374"/>
              <a:gd name="connsiteY2" fmla="*/ 240434 h 575085"/>
              <a:gd name="connsiteX3" fmla="*/ 600374 w 600374"/>
              <a:gd name="connsiteY3" fmla="*/ 243256 h 575085"/>
              <a:gd name="connsiteX4" fmla="*/ 599908 w 600374"/>
              <a:gd name="connsiteY4" fmla="*/ 572606 h 575085"/>
              <a:gd name="connsiteX5" fmla="*/ 25314 w 600374"/>
              <a:gd name="connsiteY5" fmla="*/ 575085 h 57508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9938 w 600404"/>
              <a:gd name="connsiteY4" fmla="*/ 572606 h 594135"/>
              <a:gd name="connsiteX5" fmla="*/ 1532 w 600404"/>
              <a:gd name="connsiteY5" fmla="*/ 594135 h 59413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7556 w 600404"/>
              <a:gd name="connsiteY4" fmla="*/ 594037 h 594135"/>
              <a:gd name="connsiteX5" fmla="*/ 1532 w 600404"/>
              <a:gd name="connsiteY5" fmla="*/ 594135 h 594135"/>
              <a:gd name="connsiteX0" fmla="*/ 1532 w 597556"/>
              <a:gd name="connsiteY0" fmla="*/ 594135 h 594135"/>
              <a:gd name="connsiteX1" fmla="*/ 33 w 597556"/>
              <a:gd name="connsiteY1" fmla="*/ 0 h 594135"/>
              <a:gd name="connsiteX2" fmla="*/ 329948 w 597556"/>
              <a:gd name="connsiteY2" fmla="*/ 240434 h 594135"/>
              <a:gd name="connsiteX3" fmla="*/ 326560 w 597556"/>
              <a:gd name="connsiteY3" fmla="*/ 240875 h 594135"/>
              <a:gd name="connsiteX4" fmla="*/ 597556 w 597556"/>
              <a:gd name="connsiteY4" fmla="*/ 594037 h 594135"/>
              <a:gd name="connsiteX5" fmla="*/ 1532 w 597556"/>
              <a:gd name="connsiteY5" fmla="*/ 594135 h 594135"/>
              <a:gd name="connsiteX0" fmla="*/ 1532 w 330150"/>
              <a:gd name="connsiteY0" fmla="*/ 594135 h 594135"/>
              <a:gd name="connsiteX1" fmla="*/ 33 w 330150"/>
              <a:gd name="connsiteY1" fmla="*/ 0 h 594135"/>
              <a:gd name="connsiteX2" fmla="*/ 329948 w 330150"/>
              <a:gd name="connsiteY2" fmla="*/ 240434 h 594135"/>
              <a:gd name="connsiteX3" fmla="*/ 326560 w 330150"/>
              <a:gd name="connsiteY3" fmla="*/ 240875 h 594135"/>
              <a:gd name="connsiteX4" fmla="*/ 311806 w 330150"/>
              <a:gd name="connsiteY4" fmla="*/ 594037 h 594135"/>
              <a:gd name="connsiteX5" fmla="*/ 1532 w 330150"/>
              <a:gd name="connsiteY5" fmla="*/ 594135 h 594135"/>
              <a:gd name="connsiteX0" fmla="*/ 1532 w 330048"/>
              <a:gd name="connsiteY0" fmla="*/ 594135 h 594135"/>
              <a:gd name="connsiteX1" fmla="*/ 33 w 330048"/>
              <a:gd name="connsiteY1" fmla="*/ 0 h 594135"/>
              <a:gd name="connsiteX2" fmla="*/ 329948 w 330048"/>
              <a:gd name="connsiteY2" fmla="*/ 240434 h 594135"/>
              <a:gd name="connsiteX3" fmla="*/ 319416 w 330048"/>
              <a:gd name="connsiteY3" fmla="*/ 233732 h 594135"/>
              <a:gd name="connsiteX4" fmla="*/ 311806 w 330048"/>
              <a:gd name="connsiteY4" fmla="*/ 594037 h 594135"/>
              <a:gd name="connsiteX5" fmla="*/ 1532 w 330048"/>
              <a:gd name="connsiteY5" fmla="*/ 594135 h 594135"/>
              <a:gd name="connsiteX0" fmla="*/ 1532 w 393235"/>
              <a:gd name="connsiteY0" fmla="*/ 594135 h 594135"/>
              <a:gd name="connsiteX1" fmla="*/ 33 w 393235"/>
              <a:gd name="connsiteY1" fmla="*/ 0 h 594135"/>
              <a:gd name="connsiteX2" fmla="*/ 329948 w 393235"/>
              <a:gd name="connsiteY2" fmla="*/ 240434 h 594135"/>
              <a:gd name="connsiteX3" fmla="*/ 393235 w 393235"/>
              <a:gd name="connsiteY3" fmla="*/ 214682 h 594135"/>
              <a:gd name="connsiteX4" fmla="*/ 311806 w 393235"/>
              <a:gd name="connsiteY4" fmla="*/ 594037 h 594135"/>
              <a:gd name="connsiteX5" fmla="*/ 1532 w 393235"/>
              <a:gd name="connsiteY5" fmla="*/ 594135 h 594135"/>
              <a:gd name="connsiteX0" fmla="*/ 1532 w 393235"/>
              <a:gd name="connsiteY0" fmla="*/ 594135 h 594135"/>
              <a:gd name="connsiteX1" fmla="*/ 33 w 393235"/>
              <a:gd name="connsiteY1" fmla="*/ 0 h 594135"/>
              <a:gd name="connsiteX2" fmla="*/ 279942 w 393235"/>
              <a:gd name="connsiteY2" fmla="*/ 42791 h 594135"/>
              <a:gd name="connsiteX3" fmla="*/ 393235 w 393235"/>
              <a:gd name="connsiteY3" fmla="*/ 214682 h 594135"/>
              <a:gd name="connsiteX4" fmla="*/ 311806 w 393235"/>
              <a:gd name="connsiteY4" fmla="*/ 594037 h 594135"/>
              <a:gd name="connsiteX5" fmla="*/ 1532 w 393235"/>
              <a:gd name="connsiteY5" fmla="*/ 594135 h 594135"/>
              <a:gd name="connsiteX0" fmla="*/ 1532 w 393235"/>
              <a:gd name="connsiteY0" fmla="*/ 813282 h 813282"/>
              <a:gd name="connsiteX1" fmla="*/ 33 w 393235"/>
              <a:gd name="connsiteY1" fmla="*/ 219147 h 813282"/>
              <a:gd name="connsiteX2" fmla="*/ 356142 w 393235"/>
              <a:gd name="connsiteY2" fmla="*/ 0 h 813282"/>
              <a:gd name="connsiteX3" fmla="*/ 393235 w 393235"/>
              <a:gd name="connsiteY3" fmla="*/ 433829 h 813282"/>
              <a:gd name="connsiteX4" fmla="*/ 311806 w 393235"/>
              <a:gd name="connsiteY4" fmla="*/ 813184 h 813282"/>
              <a:gd name="connsiteX5" fmla="*/ 1532 w 393235"/>
              <a:gd name="connsiteY5" fmla="*/ 813282 h 813282"/>
              <a:gd name="connsiteX0" fmla="*/ 1532 w 393235"/>
              <a:gd name="connsiteY0" fmla="*/ 975207 h 975207"/>
              <a:gd name="connsiteX1" fmla="*/ 33 w 393235"/>
              <a:gd name="connsiteY1" fmla="*/ 381072 h 975207"/>
              <a:gd name="connsiteX2" fmla="*/ 382336 w 393235"/>
              <a:gd name="connsiteY2" fmla="*/ 0 h 975207"/>
              <a:gd name="connsiteX3" fmla="*/ 393235 w 393235"/>
              <a:gd name="connsiteY3" fmla="*/ 595754 h 975207"/>
              <a:gd name="connsiteX4" fmla="*/ 311806 w 393235"/>
              <a:gd name="connsiteY4" fmla="*/ 975109 h 975207"/>
              <a:gd name="connsiteX5" fmla="*/ 1532 w 393235"/>
              <a:gd name="connsiteY5" fmla="*/ 975207 h 975207"/>
              <a:gd name="connsiteX0" fmla="*/ 22933 w 414636"/>
              <a:gd name="connsiteY0" fmla="*/ 975207 h 975207"/>
              <a:gd name="connsiteX1" fmla="*/ 3 w 414636"/>
              <a:gd name="connsiteY1" fmla="*/ 281060 h 975207"/>
              <a:gd name="connsiteX2" fmla="*/ 403737 w 414636"/>
              <a:gd name="connsiteY2" fmla="*/ 0 h 975207"/>
              <a:gd name="connsiteX3" fmla="*/ 414636 w 414636"/>
              <a:gd name="connsiteY3" fmla="*/ 595754 h 975207"/>
              <a:gd name="connsiteX4" fmla="*/ 333207 w 414636"/>
              <a:gd name="connsiteY4" fmla="*/ 975109 h 975207"/>
              <a:gd name="connsiteX5" fmla="*/ 22933 w 414636"/>
              <a:gd name="connsiteY5" fmla="*/ 975207 h 975207"/>
              <a:gd name="connsiteX0" fmla="*/ 1532 w 414666"/>
              <a:gd name="connsiteY0" fmla="*/ 494194 h 975109"/>
              <a:gd name="connsiteX1" fmla="*/ 33 w 414666"/>
              <a:gd name="connsiteY1" fmla="*/ 281060 h 975109"/>
              <a:gd name="connsiteX2" fmla="*/ 403767 w 414666"/>
              <a:gd name="connsiteY2" fmla="*/ 0 h 975109"/>
              <a:gd name="connsiteX3" fmla="*/ 414666 w 414666"/>
              <a:gd name="connsiteY3" fmla="*/ 595754 h 975109"/>
              <a:gd name="connsiteX4" fmla="*/ 333237 w 414666"/>
              <a:gd name="connsiteY4" fmla="*/ 975109 h 975109"/>
              <a:gd name="connsiteX5" fmla="*/ 1532 w 414666"/>
              <a:gd name="connsiteY5" fmla="*/ 494194 h 975109"/>
              <a:gd name="connsiteX0" fmla="*/ 1532 w 404074"/>
              <a:gd name="connsiteY0" fmla="*/ 494194 h 975109"/>
              <a:gd name="connsiteX1" fmla="*/ 33 w 404074"/>
              <a:gd name="connsiteY1" fmla="*/ 281060 h 975109"/>
              <a:gd name="connsiteX2" fmla="*/ 403767 w 404074"/>
              <a:gd name="connsiteY2" fmla="*/ 0 h 975109"/>
              <a:gd name="connsiteX3" fmla="*/ 402760 w 404074"/>
              <a:gd name="connsiteY3" fmla="*/ 243329 h 975109"/>
              <a:gd name="connsiteX4" fmla="*/ 333237 w 404074"/>
              <a:gd name="connsiteY4" fmla="*/ 975109 h 975109"/>
              <a:gd name="connsiteX5" fmla="*/ 1532 w 404074"/>
              <a:gd name="connsiteY5" fmla="*/ 494194 h 975109"/>
              <a:gd name="connsiteX0" fmla="*/ 1532 w 407058"/>
              <a:gd name="connsiteY0" fmla="*/ 494194 h 494194"/>
              <a:gd name="connsiteX1" fmla="*/ 33 w 407058"/>
              <a:gd name="connsiteY1" fmla="*/ 281060 h 494194"/>
              <a:gd name="connsiteX2" fmla="*/ 403767 w 407058"/>
              <a:gd name="connsiteY2" fmla="*/ 0 h 494194"/>
              <a:gd name="connsiteX3" fmla="*/ 402760 w 407058"/>
              <a:gd name="connsiteY3" fmla="*/ 243329 h 494194"/>
              <a:gd name="connsiteX4" fmla="*/ 407055 w 407058"/>
              <a:gd name="connsiteY4" fmla="*/ 494096 h 494194"/>
              <a:gd name="connsiteX5" fmla="*/ 1532 w 407058"/>
              <a:gd name="connsiteY5" fmla="*/ 494194 h 49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058" h="494194">
                <a:moveTo>
                  <a:pt x="1532" y="494194"/>
                </a:moveTo>
                <a:cubicBezTo>
                  <a:pt x="1859" y="27567"/>
                  <a:pt x="-294" y="747687"/>
                  <a:pt x="33" y="281060"/>
                </a:cubicBezTo>
                <a:lnTo>
                  <a:pt x="403767" y="0"/>
                </a:lnTo>
                <a:cubicBezTo>
                  <a:pt x="405142" y="11260"/>
                  <a:pt x="401385" y="232069"/>
                  <a:pt x="402760" y="243329"/>
                </a:cubicBezTo>
                <a:cubicBezTo>
                  <a:pt x="402605" y="353112"/>
                  <a:pt x="407210" y="384313"/>
                  <a:pt x="407055" y="494096"/>
                </a:cubicBezTo>
                <a:lnTo>
                  <a:pt x="1532" y="494194"/>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459652" y="2887124"/>
            <a:ext cx="545323" cy="369332"/>
          </a:xfrm>
          <a:prstGeom prst="rect">
            <a:avLst/>
          </a:prstGeom>
          <a:solidFill>
            <a:schemeClr val="bg1"/>
          </a:solidFill>
        </p:spPr>
        <p:txBody>
          <a:bodyPr wrap="square" rtlCol="0">
            <a:spAutoFit/>
          </a:bodyPr>
          <a:lstStyle/>
          <a:p>
            <a:r>
              <a:rPr lang="en-US" dirty="0"/>
              <a:t>OK</a:t>
            </a:r>
          </a:p>
        </p:txBody>
      </p:sp>
      <p:sp>
        <p:nvSpPr>
          <p:cNvPr id="99" name="TextBox 98"/>
          <p:cNvSpPr txBox="1"/>
          <p:nvPr/>
        </p:nvSpPr>
        <p:spPr>
          <a:xfrm rot="16200000">
            <a:off x="7253976" y="2887125"/>
            <a:ext cx="545323" cy="369332"/>
          </a:xfrm>
          <a:prstGeom prst="rect">
            <a:avLst/>
          </a:prstGeom>
          <a:solidFill>
            <a:schemeClr val="bg1"/>
          </a:solidFill>
        </p:spPr>
        <p:txBody>
          <a:bodyPr wrap="square" rtlCol="0">
            <a:spAutoFit/>
          </a:bodyPr>
          <a:lstStyle/>
          <a:p>
            <a:r>
              <a:rPr lang="en-US" dirty="0"/>
              <a:t>OK</a:t>
            </a:r>
          </a:p>
        </p:txBody>
      </p:sp>
      <p:sp>
        <p:nvSpPr>
          <p:cNvPr id="108" name="TextBox 107"/>
          <p:cNvSpPr txBox="1"/>
          <p:nvPr/>
        </p:nvSpPr>
        <p:spPr>
          <a:xfrm rot="16200000">
            <a:off x="1699520" y="3069318"/>
            <a:ext cx="891767" cy="369332"/>
          </a:xfrm>
          <a:prstGeom prst="rect">
            <a:avLst/>
          </a:prstGeom>
          <a:solidFill>
            <a:schemeClr val="bg1"/>
          </a:solidFill>
        </p:spPr>
        <p:txBody>
          <a:bodyPr wrap="square" rtlCol="0">
            <a:spAutoFit/>
          </a:bodyPr>
          <a:lstStyle/>
          <a:p>
            <a:pPr algn="ctr"/>
            <a:r>
              <a:rPr lang="en-US" dirty="0"/>
              <a:t>Maybe</a:t>
            </a:r>
          </a:p>
        </p:txBody>
      </p:sp>
      <p:sp>
        <p:nvSpPr>
          <p:cNvPr id="109" name="TextBox 108"/>
          <p:cNvSpPr txBox="1"/>
          <p:nvPr/>
        </p:nvSpPr>
        <p:spPr>
          <a:xfrm>
            <a:off x="2323088" y="2808101"/>
            <a:ext cx="4623270" cy="584775"/>
          </a:xfrm>
          <a:prstGeom prst="rect">
            <a:avLst/>
          </a:prstGeom>
          <a:solidFill>
            <a:schemeClr val="bg1"/>
          </a:solidFill>
        </p:spPr>
        <p:txBody>
          <a:bodyPr wrap="square" rtlCol="0">
            <a:spAutoFit/>
          </a:bodyPr>
          <a:lstStyle/>
          <a:p>
            <a:pPr algn="ctr"/>
            <a:r>
              <a:rPr lang="en-US" b="1" u="sng" dirty="0"/>
              <a:t>NO-GO Zone</a:t>
            </a:r>
          </a:p>
          <a:p>
            <a:pPr algn="ctr"/>
            <a:r>
              <a:rPr lang="en-US" sz="1400" dirty="0"/>
              <a:t>(Longitudinal utilities not allowed in this area)</a:t>
            </a:r>
          </a:p>
        </p:txBody>
      </p:sp>
      <p:sp>
        <p:nvSpPr>
          <p:cNvPr id="110" name="TextBox 109"/>
          <p:cNvSpPr txBox="1"/>
          <p:nvPr/>
        </p:nvSpPr>
        <p:spPr>
          <a:xfrm rot="16200000">
            <a:off x="6718567" y="3039467"/>
            <a:ext cx="891767" cy="369332"/>
          </a:xfrm>
          <a:prstGeom prst="rect">
            <a:avLst/>
          </a:prstGeom>
          <a:solidFill>
            <a:schemeClr val="bg1"/>
          </a:solidFill>
        </p:spPr>
        <p:txBody>
          <a:bodyPr wrap="square" rtlCol="0">
            <a:spAutoFit/>
          </a:bodyPr>
          <a:lstStyle/>
          <a:p>
            <a:pPr algn="ctr"/>
            <a:r>
              <a:rPr lang="en-US" dirty="0"/>
              <a:t>Maybe</a:t>
            </a:r>
          </a:p>
        </p:txBody>
      </p:sp>
      <p:sp>
        <p:nvSpPr>
          <p:cNvPr id="115" name="TextBox 114"/>
          <p:cNvSpPr txBox="1"/>
          <p:nvPr/>
        </p:nvSpPr>
        <p:spPr>
          <a:xfrm>
            <a:off x="43344" y="3984233"/>
            <a:ext cx="8998132" cy="2585323"/>
          </a:xfrm>
          <a:prstGeom prst="rect">
            <a:avLst/>
          </a:prstGeom>
          <a:noFill/>
        </p:spPr>
        <p:txBody>
          <a:bodyPr wrap="square" rtlCol="0">
            <a:spAutoFit/>
          </a:bodyPr>
          <a:lstStyle/>
          <a:p>
            <a:pPr algn="ctr"/>
            <a:r>
              <a:rPr lang="en-US" b="1" u="sng" dirty="0"/>
              <a:t>OK:</a:t>
            </a:r>
          </a:p>
          <a:p>
            <a:pPr algn="ctr"/>
            <a:r>
              <a:rPr lang="en-US" sz="1600" dirty="0"/>
              <a:t>As close to the R.O.W. in this area is the preferred area for longitudinal utility installations.</a:t>
            </a:r>
          </a:p>
          <a:p>
            <a:pPr algn="ctr"/>
            <a:r>
              <a:rPr lang="en-US" sz="1600" dirty="0"/>
              <a:t>This area is past the need line and </a:t>
            </a:r>
            <a:r>
              <a:rPr lang="en-US" sz="1600" i="1" dirty="0"/>
              <a:t>should</a:t>
            </a:r>
            <a:r>
              <a:rPr lang="en-US" sz="1600" dirty="0"/>
              <a:t> not be affected by the project</a:t>
            </a:r>
          </a:p>
          <a:p>
            <a:pPr algn="ctr"/>
            <a:r>
              <a:rPr lang="en-US" sz="1200" dirty="0"/>
              <a:t>(with the possible exception of sign foundations, noise walls, etc.).</a:t>
            </a:r>
          </a:p>
          <a:p>
            <a:pPr algn="ctr"/>
            <a:r>
              <a:rPr lang="en-US" sz="1600" b="1" u="sng" dirty="0"/>
              <a:t>Maybe:</a:t>
            </a:r>
            <a:endParaRPr lang="en-US" sz="1600" u="sng" dirty="0"/>
          </a:p>
          <a:p>
            <a:pPr algn="ctr"/>
            <a:r>
              <a:rPr lang="en-US" sz="1600" dirty="0"/>
              <a:t>This area is generally not allowed, but if an existing installation is located in this area</a:t>
            </a:r>
          </a:p>
          <a:p>
            <a:pPr algn="ctr"/>
            <a:r>
              <a:rPr lang="en-US" sz="1600" dirty="0"/>
              <a:t> the DOT may allow it to remain depending upon depth.</a:t>
            </a:r>
          </a:p>
          <a:p>
            <a:pPr algn="ctr"/>
            <a:r>
              <a:rPr lang="en-US" sz="1600" b="1" u="sng" dirty="0"/>
              <a:t>NO-GO Zone:</a:t>
            </a:r>
          </a:p>
          <a:p>
            <a:pPr algn="ctr"/>
            <a:r>
              <a:rPr lang="en-US" sz="1600" dirty="0"/>
              <a:t>Longitudinal utility installations are NOT allowed in this area,</a:t>
            </a:r>
          </a:p>
          <a:p>
            <a:pPr algn="ctr"/>
            <a:r>
              <a:rPr lang="en-US" sz="1600" dirty="0"/>
              <a:t>except in extremely rare circumstances.</a:t>
            </a:r>
            <a:endParaRPr lang="en-US" sz="1600" b="1" dirty="0"/>
          </a:p>
        </p:txBody>
      </p:sp>
    </p:spTree>
    <p:extLst>
      <p:ext uri="{BB962C8B-B14F-4D97-AF65-F5344CB8AC3E}">
        <p14:creationId xmlns:p14="http://schemas.microsoft.com/office/powerpoint/2010/main" val="2982665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Electronic Plans</a:t>
            </a:r>
            <a:endParaRPr lang="en-US" sz="4000" dirty="0">
              <a:solidFill>
                <a:schemeClr val="bg1"/>
              </a:solidFill>
            </a:endParaRPr>
          </a:p>
        </p:txBody>
      </p:sp>
      <p:sp>
        <p:nvSpPr>
          <p:cNvPr id="34" name="Text Box 12"/>
          <p:cNvSpPr txBox="1">
            <a:spLocks noChangeArrowheads="1"/>
          </p:cNvSpPr>
          <p:nvPr/>
        </p:nvSpPr>
        <p:spPr bwMode="auto">
          <a:xfrm>
            <a:off x="990600" y="1001338"/>
            <a:ext cx="7315200" cy="524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70000" lnSpcReduction="20000"/>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lnSpc>
                <a:spcPct val="120000"/>
              </a:lnSpc>
              <a:buFontTx/>
              <a:buChar char="•"/>
            </a:pPr>
            <a:r>
              <a:rPr lang="en-US" altLang="en-US" sz="3200" dirty="0"/>
              <a:t>PDF plans posted to Utilities FTP site for all projects</a:t>
            </a:r>
          </a:p>
          <a:p>
            <a:pPr algn="l">
              <a:lnSpc>
                <a:spcPct val="120000"/>
              </a:lnSpc>
              <a:buFontTx/>
              <a:buChar char="•"/>
            </a:pPr>
            <a:endParaRPr lang="en-US" altLang="en-US" sz="1700" dirty="0"/>
          </a:p>
          <a:p>
            <a:pPr lvl="1">
              <a:lnSpc>
                <a:spcPct val="120000"/>
              </a:lnSpc>
              <a:buFontTx/>
              <a:buChar char="•"/>
            </a:pPr>
            <a:r>
              <a:rPr lang="en-US" altLang="en-US" sz="3200" dirty="0"/>
              <a:t>Link to FTP site sent with project notifications (U02, U03, U04)</a:t>
            </a:r>
          </a:p>
          <a:p>
            <a:pPr lvl="1">
              <a:lnSpc>
                <a:spcPct val="120000"/>
              </a:lnSpc>
              <a:buFontTx/>
              <a:buChar char="•"/>
            </a:pPr>
            <a:endParaRPr lang="en-US" altLang="en-US" sz="1700" dirty="0"/>
          </a:p>
          <a:p>
            <a:pPr algn="l">
              <a:lnSpc>
                <a:spcPct val="120000"/>
              </a:lnSpc>
              <a:buFontTx/>
              <a:buChar char="•"/>
            </a:pPr>
            <a:r>
              <a:rPr lang="en-US" altLang="en-US" sz="3200" dirty="0"/>
              <a:t>Microstation design files (.</a:t>
            </a:r>
            <a:r>
              <a:rPr lang="en-US" altLang="en-US" sz="3200" dirty="0" err="1"/>
              <a:t>dgn</a:t>
            </a:r>
            <a:r>
              <a:rPr lang="en-US" altLang="en-US" sz="3200" dirty="0"/>
              <a:t>) are available upon request</a:t>
            </a:r>
          </a:p>
          <a:p>
            <a:pPr algn="l">
              <a:lnSpc>
                <a:spcPct val="120000"/>
              </a:lnSpc>
              <a:buFontTx/>
              <a:buChar char="•"/>
            </a:pPr>
            <a:endParaRPr lang="en-US" altLang="en-US" sz="1700" dirty="0"/>
          </a:p>
          <a:p>
            <a:pPr lvl="1">
              <a:lnSpc>
                <a:spcPct val="120000"/>
              </a:lnSpc>
              <a:buFontTx/>
              <a:buChar char="•"/>
            </a:pPr>
            <a:r>
              <a:rPr lang="en-US" altLang="en-US" sz="3200" dirty="0"/>
              <a:t>Contact the District Utility Coordinator to request these files</a:t>
            </a:r>
          </a:p>
          <a:p>
            <a:pPr lvl="1">
              <a:lnSpc>
                <a:spcPct val="120000"/>
              </a:lnSpc>
              <a:buFontTx/>
              <a:buChar char="•"/>
            </a:pPr>
            <a:endParaRPr lang="en-US" altLang="en-US" sz="1700" dirty="0"/>
          </a:p>
          <a:p>
            <a:pPr lvl="1">
              <a:lnSpc>
                <a:spcPct val="120000"/>
              </a:lnSpc>
              <a:buFontTx/>
              <a:buChar char="•"/>
            </a:pPr>
            <a:r>
              <a:rPr lang="en-US" altLang="en-US" sz="3200" dirty="0"/>
              <a:t>The Iowa DOT does not provide AutoCAD files (.</a:t>
            </a:r>
            <a:r>
              <a:rPr lang="en-US" altLang="en-US" sz="3200" dirty="0" err="1"/>
              <a:t>dwg</a:t>
            </a:r>
            <a:r>
              <a:rPr lang="en-US" altLang="en-US" sz="3200" dirty="0"/>
              <a:t>) but Microstation files can often be converted to AutoCAD (.</a:t>
            </a:r>
            <a:r>
              <a:rPr lang="en-US" altLang="en-US" sz="3200" dirty="0" err="1"/>
              <a:t>dwg</a:t>
            </a:r>
            <a:r>
              <a:rPr lang="en-US" altLang="en-US" sz="3200" dirty="0"/>
              <a:t>) by others.</a:t>
            </a:r>
          </a:p>
        </p:txBody>
      </p:sp>
    </p:spTree>
    <p:extLst>
      <p:ext uri="{BB962C8B-B14F-4D97-AF65-F5344CB8AC3E}">
        <p14:creationId xmlns:p14="http://schemas.microsoft.com/office/powerpoint/2010/main" val="4083993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a:solidFill>
                  <a:schemeClr val="bg1"/>
                </a:solidFill>
              </a:rPr>
              <a:t>Review</a:t>
            </a:r>
            <a:endParaRPr lang="en-US" sz="4000" dirty="0">
              <a:solidFill>
                <a:schemeClr val="bg1"/>
              </a:solidFill>
            </a:endParaRPr>
          </a:p>
        </p:txBody>
      </p:sp>
      <p:sp>
        <p:nvSpPr>
          <p:cNvPr id="34" name="Text Box 12"/>
          <p:cNvSpPr txBox="1">
            <a:spLocks noChangeArrowheads="1"/>
          </p:cNvSpPr>
          <p:nvPr/>
        </p:nvSpPr>
        <p:spPr bwMode="auto">
          <a:xfrm>
            <a:off x="381000" y="685800"/>
            <a:ext cx="838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514350" indent="-514350" algn="l">
              <a:lnSpc>
                <a:spcPct val="120000"/>
              </a:lnSpc>
              <a:buFont typeface="+mj-lt"/>
              <a:buAutoNum type="arabicPeriod"/>
            </a:pPr>
            <a:r>
              <a:rPr lang="en-US" altLang="en-US" sz="2000" dirty="0"/>
              <a:t>Look at title sheet (A.1) to determine project scope.</a:t>
            </a:r>
          </a:p>
          <a:p>
            <a:pPr marL="514350" indent="-514350" algn="l">
              <a:lnSpc>
                <a:spcPct val="120000"/>
              </a:lnSpc>
              <a:buFont typeface="+mj-lt"/>
              <a:buAutoNum type="arabicPeriod"/>
            </a:pPr>
            <a:r>
              <a:rPr lang="en-US" altLang="en-US" sz="2000" dirty="0"/>
              <a:t>Look at map sheet (A.2) to determine project location.</a:t>
            </a:r>
          </a:p>
          <a:p>
            <a:pPr marL="514350" indent="-514350" algn="l">
              <a:lnSpc>
                <a:spcPct val="120000"/>
              </a:lnSpc>
              <a:buFont typeface="+mj-lt"/>
              <a:buAutoNum type="arabicPeriod"/>
            </a:pPr>
            <a:r>
              <a:rPr lang="en-US" altLang="en-US" sz="2000" dirty="0"/>
              <a:t>If your installation may be impacted, go to the Plan and Profile sheets (D sheets) to find your utility installation on the plan sheets.</a:t>
            </a:r>
          </a:p>
          <a:p>
            <a:pPr marL="1257300" lvl="1" indent="-514350">
              <a:lnSpc>
                <a:spcPct val="120000"/>
              </a:lnSpc>
              <a:buFont typeface="+mj-lt"/>
              <a:buAutoNum type="alphaLcPeriod"/>
            </a:pPr>
            <a:r>
              <a:rPr lang="en-US" altLang="en-US" sz="1600" dirty="0"/>
              <a:t>Check to see if your facilities are inside the “need line.”</a:t>
            </a:r>
          </a:p>
          <a:p>
            <a:pPr marL="1257300" lvl="1" indent="-514350">
              <a:lnSpc>
                <a:spcPct val="120000"/>
              </a:lnSpc>
              <a:buFont typeface="+mj-lt"/>
              <a:buAutoNum type="alphaLcPeriod"/>
            </a:pPr>
            <a:r>
              <a:rPr lang="en-US" altLang="en-US" sz="1600" dirty="0"/>
              <a:t>Check to see if the R.O.W. is changing in the area where your facility is located.</a:t>
            </a:r>
          </a:p>
          <a:p>
            <a:pPr marL="514350" lvl="1" indent="-514350">
              <a:lnSpc>
                <a:spcPct val="120000"/>
              </a:lnSpc>
              <a:buFont typeface="+mj-lt"/>
              <a:buAutoNum type="arabicPeriod" startAt="4"/>
            </a:pPr>
            <a:r>
              <a:rPr lang="en-US" altLang="en-US" sz="2000" dirty="0"/>
              <a:t>If it appears your facilities may be impacted, go to the impacted locations in the cross sections to see extent of grading work.</a:t>
            </a:r>
          </a:p>
          <a:p>
            <a:pPr marL="514350" lvl="1" indent="-514350">
              <a:lnSpc>
                <a:spcPct val="120000"/>
              </a:lnSpc>
              <a:buFont typeface="+mj-lt"/>
              <a:buAutoNum type="arabicPeriod" startAt="4"/>
            </a:pPr>
            <a:r>
              <a:rPr lang="en-US" altLang="en-US" sz="2000" dirty="0"/>
              <a:t>If no “D sheets” in plan, check “B sheet” typical sections for extent of work.</a:t>
            </a:r>
          </a:p>
          <a:p>
            <a:pPr marL="1255713" lvl="2" indent="-514350">
              <a:lnSpc>
                <a:spcPct val="120000"/>
              </a:lnSpc>
              <a:buFont typeface="+mj-lt"/>
              <a:buAutoNum type="alphaLcPeriod"/>
            </a:pPr>
            <a:r>
              <a:rPr lang="en-US" altLang="en-US" sz="1600" dirty="0"/>
              <a:t>Typically this occurs on jobs with minimal or no grading work.</a:t>
            </a:r>
          </a:p>
          <a:p>
            <a:pPr marL="1255713" lvl="2" indent="-514350">
              <a:lnSpc>
                <a:spcPct val="120000"/>
              </a:lnSpc>
              <a:buFont typeface="+mj-lt"/>
              <a:buAutoNum type="alphaLcPeriod"/>
            </a:pPr>
            <a:r>
              <a:rPr lang="en-US" altLang="en-US" sz="1600" dirty="0"/>
              <a:t>If it is an urban job, check for “S sheets” to determine any sidewalk upgrades which would impact above-ground facilities (poles, pedestals, handholds, etc.).</a:t>
            </a:r>
          </a:p>
          <a:p>
            <a:pPr marL="514350" indent="-514350">
              <a:lnSpc>
                <a:spcPct val="120000"/>
              </a:lnSpc>
              <a:buFont typeface="+mj-lt"/>
              <a:buAutoNum type="arabicPeriod"/>
            </a:pPr>
            <a:endParaRPr lang="en-US" altLang="en-US" sz="2000" dirty="0"/>
          </a:p>
        </p:txBody>
      </p:sp>
    </p:spTree>
    <p:extLst>
      <p:ext uri="{BB962C8B-B14F-4D97-AF65-F5344CB8AC3E}">
        <p14:creationId xmlns:p14="http://schemas.microsoft.com/office/powerpoint/2010/main" val="1249309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a:t>Questions?</a:t>
            </a:r>
          </a:p>
        </p:txBody>
      </p:sp>
    </p:spTree>
    <p:extLst>
      <p:ext uri="{BB962C8B-B14F-4D97-AF65-F5344CB8AC3E}">
        <p14:creationId xmlns:p14="http://schemas.microsoft.com/office/powerpoint/2010/main" val="1449523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a:t>Knowledge Check</a:t>
            </a:r>
          </a:p>
        </p:txBody>
      </p:sp>
    </p:spTree>
    <p:extLst>
      <p:ext uri="{BB962C8B-B14F-4D97-AF65-F5344CB8AC3E}">
        <p14:creationId xmlns:p14="http://schemas.microsoft.com/office/powerpoint/2010/main" val="2210747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grpSp>
        <p:nvGrpSpPr>
          <p:cNvPr id="73" name="Group 586"/>
          <p:cNvGrpSpPr>
            <a:grpSpLocks/>
          </p:cNvGrpSpPr>
          <p:nvPr/>
        </p:nvGrpSpPr>
        <p:grpSpPr bwMode="auto">
          <a:xfrm>
            <a:off x="1622425" y="1600200"/>
            <a:ext cx="6750050" cy="2127250"/>
            <a:chOff x="1250" y="924"/>
            <a:chExt cx="4252" cy="1340"/>
          </a:xfrm>
        </p:grpSpPr>
        <p:grpSp>
          <p:nvGrpSpPr>
            <p:cNvPr id="87" name="Group 585"/>
            <p:cNvGrpSpPr>
              <a:grpSpLocks/>
            </p:cNvGrpSpPr>
            <p:nvPr/>
          </p:nvGrpSpPr>
          <p:grpSpPr bwMode="auto">
            <a:xfrm>
              <a:off x="1250" y="924"/>
              <a:ext cx="4252" cy="1340"/>
              <a:chOff x="1250" y="924"/>
              <a:chExt cx="4252" cy="1340"/>
            </a:xfrm>
          </p:grpSpPr>
          <p:grpSp>
            <p:nvGrpSpPr>
              <p:cNvPr id="90" name="Group 577"/>
              <p:cNvGrpSpPr>
                <a:grpSpLocks/>
              </p:cNvGrpSpPr>
              <p:nvPr/>
            </p:nvGrpSpPr>
            <p:grpSpPr bwMode="auto">
              <a:xfrm>
                <a:off x="2109" y="924"/>
                <a:ext cx="3393" cy="1340"/>
                <a:chOff x="1305" y="1404"/>
                <a:chExt cx="3393" cy="1340"/>
              </a:xfrm>
            </p:grpSpPr>
            <p:sp>
              <p:nvSpPr>
                <p:cNvPr id="95" name="Line 571"/>
                <p:cNvSpPr>
                  <a:spLocks noChangeShapeType="1"/>
                </p:cNvSpPr>
                <p:nvPr/>
              </p:nvSpPr>
              <p:spPr bwMode="auto">
                <a:xfrm flipV="1">
                  <a:off x="1316" y="2200"/>
                  <a:ext cx="122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572"/>
                <p:cNvSpPr>
                  <a:spLocks noChangeShapeType="1"/>
                </p:cNvSpPr>
                <p:nvPr/>
              </p:nvSpPr>
              <p:spPr bwMode="auto">
                <a:xfrm flipV="1">
                  <a:off x="2538" y="2130"/>
                  <a:ext cx="2160" cy="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573"/>
                <p:cNvSpPr>
                  <a:spLocks noChangeShapeType="1"/>
                </p:cNvSpPr>
                <p:nvPr/>
              </p:nvSpPr>
              <p:spPr bwMode="auto">
                <a:xfrm flipV="1">
                  <a:off x="1305" y="1662"/>
                  <a:ext cx="0" cy="9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574"/>
                <p:cNvSpPr>
                  <a:spLocks noChangeShapeType="1"/>
                </p:cNvSpPr>
                <p:nvPr/>
              </p:nvSpPr>
              <p:spPr bwMode="auto">
                <a:xfrm flipV="1">
                  <a:off x="2541" y="1671"/>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575"/>
                <p:cNvSpPr>
                  <a:spLocks noChangeShapeType="1"/>
                </p:cNvSpPr>
                <p:nvPr/>
              </p:nvSpPr>
              <p:spPr bwMode="auto">
                <a:xfrm>
                  <a:off x="1305" y="1692"/>
                  <a:ext cx="123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Text Box 576"/>
                <p:cNvSpPr txBox="1">
                  <a:spLocks noChangeArrowheads="1"/>
                </p:cNvSpPr>
                <p:nvPr/>
              </p:nvSpPr>
              <p:spPr bwMode="auto">
                <a:xfrm>
                  <a:off x="1735" y="1404"/>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12’</a:t>
                  </a:r>
                </a:p>
              </p:txBody>
            </p:sp>
          </p:grpSp>
          <p:sp>
            <p:nvSpPr>
              <p:cNvPr id="91" name="Line 578"/>
              <p:cNvSpPr>
                <a:spLocks noChangeShapeType="1"/>
              </p:cNvSpPr>
              <p:nvPr/>
            </p:nvSpPr>
            <p:spPr bwMode="auto">
              <a:xfrm flipH="1">
                <a:off x="1476" y="1704"/>
                <a:ext cx="17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579"/>
              <p:cNvSpPr>
                <a:spLocks noChangeShapeType="1"/>
              </p:cNvSpPr>
              <p:nvPr/>
            </p:nvSpPr>
            <p:spPr bwMode="auto">
              <a:xfrm flipH="1">
                <a:off x="1476" y="2264"/>
                <a:ext cx="5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581"/>
              <p:cNvSpPr>
                <a:spLocks noChangeShapeType="1"/>
              </p:cNvSpPr>
              <p:nvPr/>
            </p:nvSpPr>
            <p:spPr bwMode="auto">
              <a:xfrm flipV="1">
                <a:off x="1544" y="1708"/>
                <a:ext cx="0" cy="55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582"/>
              <p:cNvSpPr txBox="1">
                <a:spLocks noChangeArrowheads="1"/>
              </p:cNvSpPr>
              <p:nvPr/>
            </p:nvSpPr>
            <p:spPr bwMode="auto">
              <a:xfrm>
                <a:off x="1250" y="1833"/>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a:t>
                </a:r>
              </a:p>
            </p:txBody>
          </p:sp>
        </p:grpSp>
        <p:sp>
          <p:nvSpPr>
            <p:cNvPr id="89" name="Text Box 583"/>
            <p:cNvSpPr txBox="1">
              <a:spLocks noChangeArrowheads="1"/>
            </p:cNvSpPr>
            <p:nvPr/>
          </p:nvSpPr>
          <p:spPr bwMode="auto">
            <a:xfrm rot="-1450466">
              <a:off x="2363" y="1780"/>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4:1</a:t>
              </a:r>
            </a:p>
          </p:txBody>
        </p:sp>
      </p:grpSp>
      <p:sp>
        <p:nvSpPr>
          <p:cNvPr id="108" name="Text Box 584"/>
          <p:cNvSpPr txBox="1">
            <a:spLocks noChangeArrowheads="1"/>
          </p:cNvSpPr>
          <p:nvPr/>
        </p:nvSpPr>
        <p:spPr bwMode="auto">
          <a:xfrm>
            <a:off x="547688" y="4306888"/>
            <a:ext cx="6396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What is the vertical distance on a 4:1 slope</a:t>
            </a:r>
          </a:p>
          <a:p>
            <a:pPr algn="l"/>
            <a:r>
              <a:rPr lang="en-US" altLang="en-US" sz="2400"/>
              <a:t>with a horizontal distance of 12’ ?</a:t>
            </a:r>
          </a:p>
        </p:txBody>
      </p:sp>
      <p:grpSp>
        <p:nvGrpSpPr>
          <p:cNvPr id="109" name="Group 589"/>
          <p:cNvGrpSpPr>
            <a:grpSpLocks/>
          </p:cNvGrpSpPr>
          <p:nvPr/>
        </p:nvGrpSpPr>
        <p:grpSpPr bwMode="auto">
          <a:xfrm>
            <a:off x="1554163" y="3036888"/>
            <a:ext cx="438150" cy="457200"/>
            <a:chOff x="734" y="1913"/>
            <a:chExt cx="261" cy="288"/>
          </a:xfrm>
        </p:grpSpPr>
        <p:sp>
          <p:nvSpPr>
            <p:cNvPr id="110" name="Rectangle 588"/>
            <p:cNvSpPr>
              <a:spLocks noChangeArrowheads="1"/>
            </p:cNvSpPr>
            <p:nvPr/>
          </p:nvSpPr>
          <p:spPr bwMode="auto">
            <a:xfrm>
              <a:off x="752" y="1952"/>
              <a:ext cx="200" cy="20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115" name="Text Box 587"/>
            <p:cNvSpPr txBox="1">
              <a:spLocks noChangeArrowheads="1"/>
            </p:cNvSpPr>
            <p:nvPr/>
          </p:nvSpPr>
          <p:spPr bwMode="auto">
            <a:xfrm>
              <a:off x="734" y="1913"/>
              <a:ext cx="2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3’</a:t>
              </a:r>
            </a:p>
          </p:txBody>
        </p:sp>
      </p:grpSp>
    </p:spTree>
    <p:extLst>
      <p:ext uri="{BB962C8B-B14F-4D97-AF65-F5344CB8AC3E}">
        <p14:creationId xmlns:p14="http://schemas.microsoft.com/office/powerpoint/2010/main" val="31174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Title Sheet: Project Number</a:t>
            </a: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158" t="46888" r="18160" b="40902"/>
          <a:stretch/>
        </p:blipFill>
        <p:spPr bwMode="auto">
          <a:xfrm>
            <a:off x="1376680" y="3356071"/>
            <a:ext cx="6400800" cy="84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2875160">
            <a:off x="-177471" y="1904168"/>
            <a:ext cx="2775788" cy="75529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2852765">
            <a:off x="-174945" y="2023399"/>
            <a:ext cx="2610693" cy="369332"/>
          </a:xfrm>
          <a:prstGeom prst="rect">
            <a:avLst/>
          </a:prstGeom>
          <a:noFill/>
        </p:spPr>
        <p:txBody>
          <a:bodyPr wrap="square" rtlCol="0">
            <a:spAutoFit/>
          </a:bodyPr>
          <a:lstStyle/>
          <a:p>
            <a:r>
              <a:rPr lang="en-US" dirty="0"/>
              <a:t>System Prefix Letter Code</a:t>
            </a:r>
          </a:p>
        </p:txBody>
      </p:sp>
      <p:sp>
        <p:nvSpPr>
          <p:cNvPr id="14" name="Right Arrow 13"/>
          <p:cNvSpPr/>
          <p:nvPr/>
        </p:nvSpPr>
        <p:spPr>
          <a:xfrm rot="2875160">
            <a:off x="1783952" y="2251129"/>
            <a:ext cx="1796204"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2931399">
            <a:off x="1822331" y="2395039"/>
            <a:ext cx="1573272" cy="369332"/>
          </a:xfrm>
          <a:prstGeom prst="rect">
            <a:avLst/>
          </a:prstGeom>
          <a:noFill/>
        </p:spPr>
        <p:txBody>
          <a:bodyPr wrap="square" rtlCol="0">
            <a:spAutoFit/>
          </a:bodyPr>
          <a:lstStyle/>
          <a:p>
            <a:r>
              <a:rPr lang="en-US" dirty="0"/>
              <a:t>Route Number</a:t>
            </a:r>
          </a:p>
        </p:txBody>
      </p:sp>
      <p:sp>
        <p:nvSpPr>
          <p:cNvPr id="16" name="Right Arrow 15"/>
          <p:cNvSpPr/>
          <p:nvPr/>
        </p:nvSpPr>
        <p:spPr>
          <a:xfrm rot="2875160">
            <a:off x="3603126" y="2244748"/>
            <a:ext cx="1746602"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931399">
            <a:off x="3635693" y="2393228"/>
            <a:ext cx="1552396" cy="381000"/>
          </a:xfrm>
          <a:prstGeom prst="rect">
            <a:avLst/>
          </a:prstGeom>
          <a:noFill/>
        </p:spPr>
        <p:txBody>
          <a:bodyPr wrap="square" rtlCol="0">
            <a:spAutoFit/>
          </a:bodyPr>
          <a:lstStyle/>
          <a:p>
            <a:r>
              <a:rPr lang="en-US" dirty="0" err="1"/>
              <a:t>Paren</a:t>
            </a:r>
            <a:r>
              <a:rPr lang="en-US" dirty="0"/>
              <a:t> Number</a:t>
            </a:r>
          </a:p>
        </p:txBody>
      </p:sp>
      <p:sp>
        <p:nvSpPr>
          <p:cNvPr id="18" name="Right Arrow 17"/>
          <p:cNvSpPr/>
          <p:nvPr/>
        </p:nvSpPr>
        <p:spPr>
          <a:xfrm rot="2875160">
            <a:off x="3641394" y="1846314"/>
            <a:ext cx="2913247"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2931399">
            <a:off x="3629090" y="2023399"/>
            <a:ext cx="2873915" cy="369332"/>
          </a:xfrm>
          <a:prstGeom prst="rect">
            <a:avLst/>
          </a:prstGeom>
          <a:noFill/>
        </p:spPr>
        <p:txBody>
          <a:bodyPr wrap="square" rtlCol="0">
            <a:spAutoFit/>
          </a:bodyPr>
          <a:lstStyle/>
          <a:p>
            <a:r>
              <a:rPr lang="en-US" dirty="0"/>
              <a:t>Alpha-numeric System Prefix</a:t>
            </a:r>
          </a:p>
        </p:txBody>
      </p:sp>
      <p:sp>
        <p:nvSpPr>
          <p:cNvPr id="20" name="Right Arrow 19"/>
          <p:cNvSpPr/>
          <p:nvPr/>
        </p:nvSpPr>
        <p:spPr>
          <a:xfrm rot="2875160">
            <a:off x="5488645" y="2164636"/>
            <a:ext cx="1918286"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2931399">
            <a:off x="5524075" y="2315515"/>
            <a:ext cx="1716084" cy="369332"/>
          </a:xfrm>
          <a:prstGeom prst="rect">
            <a:avLst/>
          </a:prstGeom>
          <a:noFill/>
        </p:spPr>
        <p:txBody>
          <a:bodyPr wrap="square" rtlCol="0">
            <a:spAutoFit/>
          </a:bodyPr>
          <a:lstStyle/>
          <a:p>
            <a:r>
              <a:rPr lang="en-US" dirty="0"/>
              <a:t>County Number</a:t>
            </a:r>
          </a:p>
        </p:txBody>
      </p:sp>
      <p:sp>
        <p:nvSpPr>
          <p:cNvPr id="22" name="Right Arrow 21"/>
          <p:cNvSpPr/>
          <p:nvPr/>
        </p:nvSpPr>
        <p:spPr>
          <a:xfrm rot="19227808">
            <a:off x="1645696" y="4761751"/>
            <a:ext cx="2900061"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212471">
            <a:off x="1658760" y="5022301"/>
            <a:ext cx="2802759" cy="369332"/>
          </a:xfrm>
          <a:prstGeom prst="rect">
            <a:avLst/>
          </a:prstGeom>
          <a:noFill/>
        </p:spPr>
        <p:txBody>
          <a:bodyPr wrap="square" rtlCol="0">
            <a:spAutoFit/>
          </a:bodyPr>
          <a:lstStyle/>
          <a:p>
            <a:r>
              <a:rPr lang="en-US" dirty="0"/>
              <a:t>Federal Control Section No.</a:t>
            </a:r>
          </a:p>
        </p:txBody>
      </p:sp>
    </p:spTree>
    <p:extLst>
      <p:ext uri="{BB962C8B-B14F-4D97-AF65-F5344CB8AC3E}">
        <p14:creationId xmlns:p14="http://schemas.microsoft.com/office/powerpoint/2010/main" val="1515082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sp>
        <p:nvSpPr>
          <p:cNvPr id="20" name="Text Box 19"/>
          <p:cNvSpPr txBox="1">
            <a:spLocks noChangeArrowheads="1"/>
          </p:cNvSpPr>
          <p:nvPr/>
        </p:nvSpPr>
        <p:spPr bwMode="auto">
          <a:xfrm>
            <a:off x="395287" y="914400"/>
            <a:ext cx="5402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t>What drawing is being shown?</a:t>
            </a:r>
          </a:p>
        </p:txBody>
      </p:sp>
      <p:sp>
        <p:nvSpPr>
          <p:cNvPr id="21" name="Text Box 21"/>
          <p:cNvSpPr txBox="1">
            <a:spLocks noChangeArrowheads="1"/>
          </p:cNvSpPr>
          <p:nvPr/>
        </p:nvSpPr>
        <p:spPr bwMode="auto">
          <a:xfrm>
            <a:off x="5748337" y="914400"/>
            <a:ext cx="2795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i="1" dirty="0">
                <a:solidFill>
                  <a:schemeClr val="accent2">
                    <a:lumMod val="75000"/>
                  </a:schemeClr>
                </a:solidFill>
              </a:rPr>
              <a:t>Typical Section</a:t>
            </a:r>
          </a:p>
        </p:txBody>
      </p:sp>
      <p:sp>
        <p:nvSpPr>
          <p:cNvPr id="23" name="Text Box 22"/>
          <p:cNvSpPr txBox="1">
            <a:spLocks noChangeArrowheads="1"/>
          </p:cNvSpPr>
          <p:nvPr/>
        </p:nvSpPr>
        <p:spPr bwMode="auto">
          <a:xfrm>
            <a:off x="395287" y="1428750"/>
            <a:ext cx="5051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t>The </a:t>
            </a:r>
            <a:r>
              <a:rPr lang="en-US" altLang="en-US" sz="2800" dirty="0" err="1"/>
              <a:t>backslope</a:t>
            </a:r>
            <a:r>
              <a:rPr lang="en-US" altLang="en-US" sz="2800" dirty="0"/>
              <a:t> is what ratio?</a:t>
            </a:r>
          </a:p>
          <a:p>
            <a:pPr algn="l"/>
            <a:r>
              <a:rPr lang="en-US" altLang="en-US" sz="2800" dirty="0"/>
              <a:t>A – 6:1    B – 3:1    C – 3.5:1</a:t>
            </a:r>
          </a:p>
        </p:txBody>
      </p:sp>
      <p:sp>
        <p:nvSpPr>
          <p:cNvPr id="24" name="TextBox 23"/>
          <p:cNvSpPr txBox="1"/>
          <p:nvPr/>
        </p:nvSpPr>
        <p:spPr>
          <a:xfrm>
            <a:off x="340102" y="2393950"/>
            <a:ext cx="5375189" cy="523220"/>
          </a:xfrm>
          <a:prstGeom prst="rect">
            <a:avLst/>
          </a:prstGeom>
          <a:noFill/>
        </p:spPr>
        <p:txBody>
          <a:bodyPr wrap="none" rtlCol="0">
            <a:spAutoFit/>
          </a:bodyPr>
          <a:lstStyle/>
          <a:p>
            <a:r>
              <a:rPr lang="en-US" sz="2800" dirty="0"/>
              <a:t>How wide is the ditch bottom?</a:t>
            </a:r>
          </a:p>
        </p:txBody>
      </p:sp>
      <p:sp>
        <p:nvSpPr>
          <p:cNvPr id="25" name="TextBox 24"/>
          <p:cNvSpPr txBox="1"/>
          <p:nvPr/>
        </p:nvSpPr>
        <p:spPr>
          <a:xfrm>
            <a:off x="5584824" y="2399973"/>
            <a:ext cx="639919" cy="523220"/>
          </a:xfrm>
          <a:prstGeom prst="rect">
            <a:avLst/>
          </a:prstGeom>
          <a:noFill/>
        </p:spPr>
        <p:txBody>
          <a:bodyPr wrap="none" rtlCol="0">
            <a:spAutoFit/>
          </a:bodyPr>
          <a:lstStyle/>
          <a:p>
            <a:r>
              <a:rPr lang="en-US" sz="2800" b="1" i="1" dirty="0">
                <a:solidFill>
                  <a:schemeClr val="accent2">
                    <a:lumMod val="75000"/>
                  </a:schemeClr>
                </a:solidFill>
              </a:rPr>
              <a:t>10’</a:t>
            </a:r>
          </a:p>
        </p:txBody>
      </p:sp>
      <p:pic>
        <p:nvPicPr>
          <p:cNvPr id="1843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972925" y="2920810"/>
            <a:ext cx="7198151" cy="35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90725" y="1828473"/>
            <a:ext cx="1447800" cy="584775"/>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en-US" altLang="en-US" sz="3200" b="1" dirty="0">
                <a:ln>
                  <a:solidFill>
                    <a:schemeClr val="bg1"/>
                  </a:solidFill>
                </a:ln>
                <a:solidFill>
                  <a:schemeClr val="bg1"/>
                </a:solidFill>
              </a:rPr>
              <a:t>B – 3:1</a:t>
            </a:r>
            <a:endParaRPr lang="en-US" sz="3200" b="1" dirty="0">
              <a:ln>
                <a:solidFill>
                  <a:schemeClr val="bg1"/>
                </a:solidFill>
              </a:ln>
              <a:solidFill>
                <a:schemeClr val="bg1"/>
              </a:solidFill>
            </a:endParaRPr>
          </a:p>
        </p:txBody>
      </p:sp>
    </p:spTree>
    <p:extLst>
      <p:ext uri="{BB962C8B-B14F-4D97-AF65-F5344CB8AC3E}">
        <p14:creationId xmlns:p14="http://schemas.microsoft.com/office/powerpoint/2010/main" val="3012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5"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sp>
        <p:nvSpPr>
          <p:cNvPr id="23" name="Text Box 9"/>
          <p:cNvSpPr txBox="1">
            <a:spLocks noChangeArrowheads="1"/>
          </p:cNvSpPr>
          <p:nvPr/>
        </p:nvSpPr>
        <p:spPr bwMode="auto">
          <a:xfrm>
            <a:off x="895039" y="914400"/>
            <a:ext cx="64011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t>What side of centerline is power pole line?</a:t>
            </a:r>
          </a:p>
        </p:txBody>
      </p:sp>
      <p:pic>
        <p:nvPicPr>
          <p:cNvPr id="1843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66800" y="1369972"/>
            <a:ext cx="7010401" cy="510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D.8</a:t>
            </a:r>
          </a:p>
        </p:txBody>
      </p:sp>
      <p:sp>
        <p:nvSpPr>
          <p:cNvPr id="3" name="TextBox 2"/>
          <p:cNvSpPr txBox="1"/>
          <p:nvPr/>
        </p:nvSpPr>
        <p:spPr>
          <a:xfrm>
            <a:off x="7352989" y="914400"/>
            <a:ext cx="1028700" cy="461665"/>
          </a:xfrm>
          <a:prstGeom prst="rect">
            <a:avLst/>
          </a:prstGeom>
          <a:solidFill>
            <a:srgbClr val="FFFF00"/>
          </a:solidFill>
        </p:spPr>
        <p:txBody>
          <a:bodyPr wrap="square" rtlCol="0">
            <a:spAutoFit/>
          </a:bodyPr>
          <a:lstStyle/>
          <a:p>
            <a:pPr algn="ctr"/>
            <a:r>
              <a:rPr lang="en-US" sz="2400" b="1" i="1" dirty="0"/>
              <a:t>Right</a:t>
            </a:r>
          </a:p>
        </p:txBody>
      </p:sp>
      <p:sp>
        <p:nvSpPr>
          <p:cNvPr id="4" name="Oval 3"/>
          <p:cNvSpPr/>
          <p:nvPr/>
        </p:nvSpPr>
        <p:spPr>
          <a:xfrm>
            <a:off x="1066800" y="4038600"/>
            <a:ext cx="7239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5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1500"/>
                                  </p:stCondLst>
                                  <p:childTnLst>
                                    <p:animClr clrSpc="rgb" dir="cw">
                                      <p:cBhvr>
                                        <p:cTn id="6" dur="3000" fill="hold"/>
                                        <p:tgtEl>
                                          <p:spTgt spid="4"/>
                                        </p:tgtEl>
                                        <p:attrNameLst>
                                          <p:attrName>stroke.color</p:attrName>
                                        </p:attrNameLst>
                                      </p:cBhvr>
                                      <p:to>
                                        <a:srgbClr val="FFFF00"/>
                                      </p:to>
                                    </p:animClr>
                                    <p:set>
                                      <p:cBhvr>
                                        <p:cTn id="7" dur="3000" fill="hold"/>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sp>
        <p:nvSpPr>
          <p:cNvPr id="23" name="Text Box 9"/>
          <p:cNvSpPr txBox="1">
            <a:spLocks noChangeArrowheads="1"/>
          </p:cNvSpPr>
          <p:nvPr/>
        </p:nvSpPr>
        <p:spPr bwMode="auto">
          <a:xfrm>
            <a:off x="156429" y="923925"/>
            <a:ext cx="70785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Will the utilities on the left side be impacted in this area?</a:t>
            </a:r>
          </a:p>
        </p:txBody>
      </p:sp>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6800" y="2038350"/>
            <a:ext cx="7010401" cy="44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D.8</a:t>
            </a:r>
          </a:p>
        </p:txBody>
      </p:sp>
      <p:sp>
        <p:nvSpPr>
          <p:cNvPr id="3" name="TextBox 2"/>
          <p:cNvSpPr txBox="1"/>
          <p:nvPr/>
        </p:nvSpPr>
        <p:spPr>
          <a:xfrm>
            <a:off x="7244495" y="923925"/>
            <a:ext cx="1752600" cy="400110"/>
          </a:xfrm>
          <a:prstGeom prst="rect">
            <a:avLst/>
          </a:prstGeom>
          <a:solidFill>
            <a:srgbClr val="FFFF00"/>
          </a:solidFill>
        </p:spPr>
        <p:txBody>
          <a:bodyPr wrap="square" rtlCol="0">
            <a:spAutoFit/>
          </a:bodyPr>
          <a:lstStyle/>
          <a:p>
            <a:pPr algn="ctr"/>
            <a:r>
              <a:rPr lang="en-US" sz="2000" b="1" i="1" dirty="0"/>
              <a:t>Most likely!</a:t>
            </a:r>
          </a:p>
        </p:txBody>
      </p:sp>
      <p:sp>
        <p:nvSpPr>
          <p:cNvPr id="8" name="Text Box 9"/>
          <p:cNvSpPr txBox="1">
            <a:spLocks noChangeArrowheads="1"/>
          </p:cNvSpPr>
          <p:nvPr/>
        </p:nvSpPr>
        <p:spPr bwMode="auto">
          <a:xfrm>
            <a:off x="165954" y="1276410"/>
            <a:ext cx="25218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How do you know?</a:t>
            </a:r>
          </a:p>
        </p:txBody>
      </p:sp>
      <p:sp>
        <p:nvSpPr>
          <p:cNvPr id="9" name="TextBox 8"/>
          <p:cNvSpPr txBox="1"/>
          <p:nvPr/>
        </p:nvSpPr>
        <p:spPr>
          <a:xfrm>
            <a:off x="4962525" y="1276410"/>
            <a:ext cx="4044095" cy="400110"/>
          </a:xfrm>
          <a:prstGeom prst="rect">
            <a:avLst/>
          </a:prstGeom>
          <a:solidFill>
            <a:srgbClr val="FFFF00"/>
          </a:solidFill>
        </p:spPr>
        <p:txBody>
          <a:bodyPr wrap="square" rtlCol="0">
            <a:spAutoFit/>
          </a:bodyPr>
          <a:lstStyle/>
          <a:p>
            <a:pPr algn="ctr"/>
            <a:r>
              <a:rPr lang="en-US" sz="2000" b="1" i="1" dirty="0"/>
              <a:t>They are in side the “need line!”</a:t>
            </a:r>
          </a:p>
        </p:txBody>
      </p:sp>
      <p:sp>
        <p:nvSpPr>
          <p:cNvPr id="10" name="Text Box 9"/>
          <p:cNvSpPr txBox="1">
            <a:spLocks noChangeArrowheads="1"/>
          </p:cNvSpPr>
          <p:nvPr/>
        </p:nvSpPr>
        <p:spPr bwMode="auto">
          <a:xfrm>
            <a:off x="165954" y="1647885"/>
            <a:ext cx="525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a:t>Where should you look to know for sure?</a:t>
            </a:r>
          </a:p>
        </p:txBody>
      </p:sp>
      <p:sp>
        <p:nvSpPr>
          <p:cNvPr id="11" name="TextBox 10"/>
          <p:cNvSpPr txBox="1"/>
          <p:nvPr/>
        </p:nvSpPr>
        <p:spPr>
          <a:xfrm>
            <a:off x="5423754" y="1628865"/>
            <a:ext cx="3582866" cy="400110"/>
          </a:xfrm>
          <a:prstGeom prst="rect">
            <a:avLst/>
          </a:prstGeom>
          <a:solidFill>
            <a:srgbClr val="FFFF00"/>
          </a:solidFill>
        </p:spPr>
        <p:txBody>
          <a:bodyPr wrap="square" rtlCol="0">
            <a:spAutoFit/>
          </a:bodyPr>
          <a:lstStyle/>
          <a:p>
            <a:pPr algn="ctr"/>
            <a:r>
              <a:rPr lang="en-US" sz="2000" b="1" i="1" dirty="0"/>
              <a:t>Cross sections!</a:t>
            </a:r>
          </a:p>
        </p:txBody>
      </p:sp>
    </p:spTree>
    <p:extLst>
      <p:ext uri="{BB962C8B-B14F-4D97-AF65-F5344CB8AC3E}">
        <p14:creationId xmlns:p14="http://schemas.microsoft.com/office/powerpoint/2010/main" val="37112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Knowledge Check</a:t>
            </a:r>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4659" y="1346970"/>
            <a:ext cx="7314682" cy="490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12" y="5520049"/>
            <a:ext cx="1347787" cy="73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4600" y="6498193"/>
            <a:ext cx="5257800" cy="369332"/>
          </a:xfrm>
          <a:prstGeom prst="rect">
            <a:avLst/>
          </a:prstGeom>
          <a:noFill/>
        </p:spPr>
        <p:txBody>
          <a:bodyPr wrap="square" lIns="0" tIns="0" rIns="0" bIns="0" rtlCol="0">
            <a:spAutoFit/>
          </a:bodyPr>
          <a:lstStyle/>
          <a:p>
            <a:pPr algn="ctr"/>
            <a:r>
              <a:rPr lang="en-US" sz="2400" dirty="0">
                <a:solidFill>
                  <a:schemeClr val="bg1"/>
                </a:solidFill>
              </a:rPr>
              <a:t>1.25” </a:t>
            </a:r>
            <a:r>
              <a:rPr lang="en-US" dirty="0">
                <a:solidFill>
                  <a:schemeClr val="bg1"/>
                </a:solidFill>
              </a:rPr>
              <a:t>(Ruler Measure)</a:t>
            </a:r>
            <a:r>
              <a:rPr lang="en-US" sz="2400" dirty="0">
                <a:solidFill>
                  <a:schemeClr val="bg1"/>
                </a:solidFill>
              </a:rPr>
              <a:t> = 25’ </a:t>
            </a:r>
            <a:r>
              <a:rPr lang="en-US" dirty="0">
                <a:solidFill>
                  <a:schemeClr val="bg1"/>
                </a:solidFill>
              </a:rPr>
              <a:t>(Plan Dimension)</a:t>
            </a:r>
            <a:endParaRPr lang="en-US" sz="2400" dirty="0">
              <a:solidFill>
                <a:schemeClr val="bg1"/>
              </a:solidFill>
            </a:endParaRPr>
          </a:p>
        </p:txBody>
      </p:sp>
      <p:pic>
        <p:nvPicPr>
          <p:cNvPr id="9" name="Picture 2" descr="http://etc.usf.edu/clipart/41600/41625/ruler_quarter_41625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25" y="4114800"/>
            <a:ext cx="3429000" cy="378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etc.usf.edu/clipart/41600/41625/ruler_quarter_41625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8575" y="6098132"/>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38575" y="4512718"/>
            <a:ext cx="3409950" cy="369332"/>
          </a:xfrm>
          <a:prstGeom prst="rect">
            <a:avLst/>
          </a:prstGeom>
          <a:solidFill>
            <a:schemeClr val="bg1"/>
          </a:solidFill>
        </p:spPr>
        <p:txBody>
          <a:bodyPr wrap="square" lIns="0" tIns="0" rIns="0" bIns="0" rtlCol="0">
            <a:spAutoFit/>
          </a:bodyPr>
          <a:lstStyle/>
          <a:p>
            <a:pPr algn="ctr"/>
            <a:r>
              <a:rPr lang="en-US" sz="2000" dirty="0"/>
              <a:t>0.25”</a:t>
            </a:r>
            <a:r>
              <a:rPr lang="en-US" sz="2400" dirty="0"/>
              <a:t> </a:t>
            </a:r>
            <a:r>
              <a:rPr lang="en-US" dirty="0"/>
              <a:t>(Ruler Measure)</a:t>
            </a:r>
            <a:endParaRPr lang="en-US" sz="2400" dirty="0"/>
          </a:p>
        </p:txBody>
      </p:sp>
      <mc:AlternateContent xmlns:mc="http://schemas.openxmlformats.org/markup-compatibility/2006" xmlns:a14="http://schemas.microsoft.com/office/drawing/2010/main">
        <mc:Choice Requires="a14">
          <p:sp>
            <p:nvSpPr>
              <p:cNvPr id="12" name="TextBox 11"/>
              <p:cNvSpPr txBox="1"/>
              <p:nvPr/>
            </p:nvSpPr>
            <p:spPr>
              <a:xfrm>
                <a:off x="3829050" y="4901675"/>
                <a:ext cx="3448050" cy="61837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0.25"</m:t>
                          </m:r>
                        </m:num>
                        <m:den>
                          <m:r>
                            <a:rPr lang="en-US" b="0" i="1" smtClean="0">
                              <a:latin typeface="Cambria Math"/>
                            </a:rPr>
                            <m:t>𝑋</m:t>
                          </m:r>
                          <m:r>
                            <a:rPr lang="en-US" b="0" i="1" smtClean="0">
                              <a:latin typeface="Cambria Math"/>
                            </a:rPr>
                            <m:t>′</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1.25"</m:t>
                          </m:r>
                        </m:num>
                        <m:den>
                          <m:r>
                            <a:rPr lang="en-US" b="0" i="1" smtClean="0">
                              <a:latin typeface="Cambria Math"/>
                            </a:rPr>
                            <m:t>25′</m:t>
                          </m:r>
                        </m:den>
                      </m:f>
                      <m:r>
                        <a:rPr lang="en-US" b="0" i="1" smtClean="0">
                          <a:latin typeface="Cambria Math"/>
                        </a:rPr>
                        <m:t> →</m:t>
                      </m:r>
                      <m:r>
                        <a:rPr lang="en-US" b="0" i="1" smtClean="0">
                          <a:latin typeface="Cambria Math"/>
                        </a:rPr>
                        <m:t>𝑋</m:t>
                      </m:r>
                      <m:r>
                        <a:rPr lang="en-US" b="0" i="1" smtClean="0">
                          <a:latin typeface="Cambria Math"/>
                        </a:rPr>
                        <m:t>=5.0′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829050" y="4901675"/>
                <a:ext cx="3448050" cy="618374"/>
              </a:xfrm>
              <a:prstGeom prst="rect">
                <a:avLst/>
              </a:prstGeom>
              <a:blipFill rotWithShape="1">
                <a:blip r:embed="rId7"/>
                <a:stretch>
                  <a:fillRect/>
                </a:stretch>
              </a:blipFill>
            </p:spPr>
            <p:txBody>
              <a:bodyPr/>
              <a:lstStyle/>
              <a:p>
                <a:r>
                  <a:rPr lang="en-US">
                    <a:noFill/>
                  </a:rPr>
                  <a:t> </a:t>
                </a:r>
              </a:p>
            </p:txBody>
          </p:sp>
        </mc:Fallback>
      </mc:AlternateContent>
      <p:sp>
        <p:nvSpPr>
          <p:cNvPr id="13" name="Oval 12"/>
          <p:cNvSpPr/>
          <p:nvPr/>
        </p:nvSpPr>
        <p:spPr>
          <a:xfrm>
            <a:off x="4867274" y="2819400"/>
            <a:ext cx="457200" cy="1877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76799" y="5520049"/>
            <a:ext cx="2057401" cy="369332"/>
          </a:xfrm>
          <a:prstGeom prst="rect">
            <a:avLst/>
          </a:prstGeom>
          <a:solidFill>
            <a:schemeClr val="bg1"/>
          </a:solidFill>
        </p:spPr>
        <p:txBody>
          <a:bodyPr wrap="square" rtlCol="0">
            <a:spAutoFit/>
          </a:bodyPr>
          <a:lstStyle/>
          <a:p>
            <a:r>
              <a:rPr lang="en-US" dirty="0"/>
              <a:t>STA. 458+00 – 5.0’ =</a:t>
            </a:r>
            <a:endParaRPr lang="en-US" b="1" u="sng" dirty="0"/>
          </a:p>
        </p:txBody>
      </p:sp>
      <p:sp>
        <p:nvSpPr>
          <p:cNvPr id="16" name="TextBox 15"/>
          <p:cNvSpPr txBox="1"/>
          <p:nvPr/>
        </p:nvSpPr>
        <p:spPr>
          <a:xfrm>
            <a:off x="304800" y="946860"/>
            <a:ext cx="8534400" cy="461665"/>
          </a:xfrm>
          <a:prstGeom prst="rect">
            <a:avLst/>
          </a:prstGeom>
          <a:noFill/>
        </p:spPr>
        <p:txBody>
          <a:bodyPr wrap="square" rtlCol="0">
            <a:spAutoFit/>
          </a:bodyPr>
          <a:lstStyle/>
          <a:p>
            <a:pPr algn="ctr"/>
            <a:r>
              <a:rPr lang="en-US" sz="2400" b="1" dirty="0"/>
              <a:t>At what station does the gas line cross the proposed centerline?</a:t>
            </a:r>
          </a:p>
        </p:txBody>
      </p:sp>
      <p:sp>
        <p:nvSpPr>
          <p:cNvPr id="20" name="TextBox 19"/>
          <p:cNvSpPr txBox="1"/>
          <p:nvPr/>
        </p:nvSpPr>
        <p:spPr>
          <a:xfrm>
            <a:off x="6715125" y="5476593"/>
            <a:ext cx="1523741" cy="400110"/>
          </a:xfrm>
          <a:prstGeom prst="rect">
            <a:avLst/>
          </a:prstGeom>
          <a:solidFill>
            <a:schemeClr val="bg1"/>
          </a:solidFill>
        </p:spPr>
        <p:txBody>
          <a:bodyPr wrap="square" rtlCol="0">
            <a:spAutoFit/>
          </a:bodyPr>
          <a:lstStyle/>
          <a:p>
            <a:r>
              <a:rPr lang="en-US" sz="2000" b="1" u="sng"/>
              <a:t>STA 457+95</a:t>
            </a:r>
            <a:endParaRPr lang="en-US" sz="2000" b="1" u="sng" dirty="0"/>
          </a:p>
        </p:txBody>
      </p:sp>
      <p:sp>
        <p:nvSpPr>
          <p:cNvPr id="23" name="TextBox 22"/>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D.28</a:t>
            </a:r>
          </a:p>
        </p:txBody>
      </p:sp>
    </p:spTree>
    <p:extLst>
      <p:ext uri="{BB962C8B-B14F-4D97-AF65-F5344CB8AC3E}">
        <p14:creationId xmlns:p14="http://schemas.microsoft.com/office/powerpoint/2010/main" val="211271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4"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a:t>Thank you!</a:t>
            </a:r>
          </a:p>
        </p:txBody>
      </p:sp>
      <p:sp>
        <p:nvSpPr>
          <p:cNvPr id="6" name="TextBox 5">
            <a:extLst>
              <a:ext uri="{FF2B5EF4-FFF2-40B4-BE49-F238E27FC236}">
                <a16:creationId xmlns:a16="http://schemas.microsoft.com/office/drawing/2014/main" id="{7D8F2E35-ED5F-494C-B1BE-2FA5D7BD749F}"/>
              </a:ext>
            </a:extLst>
          </p:cNvPr>
          <p:cNvSpPr txBox="1"/>
          <p:nvPr/>
        </p:nvSpPr>
        <p:spPr>
          <a:xfrm>
            <a:off x="762000" y="2828836"/>
            <a:ext cx="7543800" cy="1200329"/>
          </a:xfrm>
          <a:prstGeom prst="rect">
            <a:avLst/>
          </a:prstGeom>
          <a:noFill/>
        </p:spPr>
        <p:txBody>
          <a:bodyPr wrap="square" rtlCol="0">
            <a:spAutoFit/>
          </a:bodyPr>
          <a:lstStyle/>
          <a:p>
            <a:r>
              <a:rPr lang="en-US" sz="2400" b="1" i="1" dirty="0">
                <a:effectLst>
                  <a:outerShdw blurRad="38100" dist="38100" dir="2700000" algn="tl">
                    <a:srgbClr val="000000">
                      <a:alpha val="43137"/>
                    </a:srgbClr>
                  </a:outerShdw>
                </a:effectLst>
              </a:rPr>
              <a:t>Deanne Popp		State Utility Program Administrator</a:t>
            </a:r>
          </a:p>
          <a:p>
            <a:r>
              <a:rPr lang="en-US" sz="2400" b="1" i="1" dirty="0">
                <a:effectLst>
                  <a:outerShdw blurRad="38100" dist="38100" dir="2700000" algn="tl">
                    <a:srgbClr val="000000">
                      <a:alpha val="43137"/>
                    </a:srgbClr>
                  </a:outerShdw>
                </a:effectLst>
              </a:rPr>
              <a:t>800 Lincoln Way	515.239.1014</a:t>
            </a:r>
          </a:p>
          <a:p>
            <a:r>
              <a:rPr lang="en-US" sz="2400" b="1" i="1" dirty="0">
                <a:effectLst>
                  <a:outerShdw blurRad="38100" dist="38100" dir="2700000" algn="tl">
                    <a:srgbClr val="000000">
                      <a:alpha val="43137"/>
                    </a:srgbClr>
                  </a:outerShdw>
                </a:effectLst>
              </a:rPr>
              <a:t>Ames, Iowa 50100	deanne.popp@iowadot.us</a:t>
            </a:r>
          </a:p>
        </p:txBody>
      </p:sp>
    </p:spTree>
    <p:extLst>
      <p:ext uri="{BB962C8B-B14F-4D97-AF65-F5344CB8AC3E}">
        <p14:creationId xmlns:p14="http://schemas.microsoft.com/office/powerpoint/2010/main" val="4164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Title Sheet: Project Description</a:t>
            </a:r>
          </a:p>
        </p:txBody>
      </p:sp>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45521" y="1070345"/>
            <a:ext cx="7852958" cy="472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242279">
            <a:off x="441384" y="4599096"/>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6927"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Tree>
    <p:extLst>
      <p:ext uri="{BB962C8B-B14F-4D97-AF65-F5344CB8AC3E}">
        <p14:creationId xmlns:p14="http://schemas.microsoft.com/office/powerpoint/2010/main" val="18452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t>Title Sheet: Letting Date</a:t>
            </a:r>
          </a:p>
        </p:txBody>
      </p:sp>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98859" y="914399"/>
            <a:ext cx="5746282" cy="447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796044">
            <a:off x="1150186" y="906691"/>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
        <p:nvSpPr>
          <p:cNvPr id="4" name="TextBox 3"/>
          <p:cNvSpPr txBox="1"/>
          <p:nvPr/>
        </p:nvSpPr>
        <p:spPr>
          <a:xfrm>
            <a:off x="381000" y="5390147"/>
            <a:ext cx="8382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typical project development life cycle is 5-6 years.</a:t>
            </a:r>
          </a:p>
          <a:p>
            <a:pPr marL="285750" indent="-285750">
              <a:buFont typeface="Arial" panose="020B0604020202020204" pitchFamily="34" charset="0"/>
              <a:buChar char="•"/>
            </a:pPr>
            <a:r>
              <a:rPr lang="en-US" dirty="0"/>
              <a:t>Watching letting dates will let you how soon construction is slated to begin.</a:t>
            </a:r>
          </a:p>
          <a:p>
            <a:pPr marL="285750" indent="-285750">
              <a:buFont typeface="Arial" panose="020B0604020202020204" pitchFamily="34" charset="0"/>
              <a:buChar char="•"/>
            </a:pPr>
            <a:r>
              <a:rPr lang="en-US" dirty="0"/>
              <a:t>Target: relocation work complete 3 to 6 months prior to the letting date.</a:t>
            </a:r>
          </a:p>
        </p:txBody>
      </p:sp>
    </p:spTree>
    <p:extLst>
      <p:ext uri="{BB962C8B-B14F-4D97-AF65-F5344CB8AC3E}">
        <p14:creationId xmlns:p14="http://schemas.microsoft.com/office/powerpoint/2010/main" val="30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381000" y="762000"/>
            <a:ext cx="8389814" cy="541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normAutofit fontScale="90000"/>
          </a:bodyPr>
          <a:lstStyle/>
          <a:p>
            <a:r>
              <a:rPr lang="en-US" u="sng" dirty="0"/>
              <a:t>Title Sheet: Sheet Numbers &amp; Index</a:t>
            </a: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a:solidFill>
                  <a:schemeClr val="bg1"/>
                </a:solidFill>
              </a:rPr>
              <a:t>Sheet A.1</a:t>
            </a:r>
          </a:p>
        </p:txBody>
      </p:sp>
      <p:sp>
        <p:nvSpPr>
          <p:cNvPr id="6" name="Rectangle 5"/>
          <p:cNvSpPr/>
          <p:nvPr/>
        </p:nvSpPr>
        <p:spPr>
          <a:xfrm>
            <a:off x="1066800" y="914398"/>
            <a:ext cx="1872213" cy="4343402"/>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87529" y="1801797"/>
            <a:ext cx="1970671" cy="2877437"/>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288519">
            <a:off x="5906584" y="4874892"/>
            <a:ext cx="1540956" cy="906376"/>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ight Arrow 10"/>
          <p:cNvSpPr/>
          <p:nvPr/>
        </p:nvSpPr>
        <p:spPr>
          <a:xfrm rot="13372715">
            <a:off x="2312297" y="1317575"/>
            <a:ext cx="1540956" cy="906376"/>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loud 2"/>
          <p:cNvSpPr/>
          <p:nvPr/>
        </p:nvSpPr>
        <p:spPr>
          <a:xfrm rot="537678">
            <a:off x="3074049" y="2491026"/>
            <a:ext cx="3605712" cy="2016362"/>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52800" y="2971800"/>
            <a:ext cx="3047999" cy="830997"/>
          </a:xfrm>
          <a:prstGeom prst="rect">
            <a:avLst/>
          </a:prstGeom>
          <a:noFill/>
        </p:spPr>
        <p:txBody>
          <a:bodyPr wrap="square" rtlCol="0">
            <a:spAutoFit/>
          </a:bodyPr>
          <a:lstStyle/>
          <a:p>
            <a:pPr algn="ctr"/>
            <a:r>
              <a:rPr lang="en-US" sz="2400" b="1" dirty="0">
                <a:solidFill>
                  <a:schemeClr val="accent2">
                    <a:lumMod val="75000"/>
                  </a:schemeClr>
                </a:solidFill>
              </a:rPr>
              <a:t>Approx. 4 mile project and 656 sheets!</a:t>
            </a:r>
          </a:p>
        </p:txBody>
      </p:sp>
    </p:spTree>
    <p:extLst>
      <p:ext uri="{BB962C8B-B14F-4D97-AF65-F5344CB8AC3E}">
        <p14:creationId xmlns:p14="http://schemas.microsoft.com/office/powerpoint/2010/main" val="207479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animBg="1"/>
      <p:bldP spid="11"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u="sng" dirty="0"/>
              <a:t>Title Sheet: Index of Sheets</a:t>
            </a:r>
          </a:p>
        </p:txBody>
      </p:sp>
      <p:sp>
        <p:nvSpPr>
          <p:cNvPr id="3" name="Content Placeholder 2"/>
          <p:cNvSpPr>
            <a:spLocks noGrp="1"/>
          </p:cNvSpPr>
          <p:nvPr>
            <p:ph idx="1"/>
          </p:nvPr>
        </p:nvSpPr>
        <p:spPr>
          <a:xfrm>
            <a:off x="152400" y="914400"/>
            <a:ext cx="4572000" cy="5364163"/>
          </a:xfrm>
        </p:spPr>
        <p:txBody>
          <a:bodyPr>
            <a:normAutofit fontScale="85000" lnSpcReduction="10000"/>
          </a:bodyPr>
          <a:lstStyle/>
          <a:p>
            <a:r>
              <a:rPr lang="en-US" sz="2100" b="1" dirty="0"/>
              <a:t>A sheets: Title/Map sheets</a:t>
            </a:r>
          </a:p>
          <a:p>
            <a:r>
              <a:rPr lang="en-US" sz="2100" b="1" dirty="0"/>
              <a:t>B sheets: Typical Cross Sections and Details</a:t>
            </a:r>
          </a:p>
          <a:p>
            <a:r>
              <a:rPr lang="en-US" sz="2100" dirty="0"/>
              <a:t>C sheets: Quantities and General Information</a:t>
            </a:r>
          </a:p>
          <a:p>
            <a:r>
              <a:rPr lang="en-US" sz="2100" dirty="0"/>
              <a:t>CH sheets: Hydraulics Information</a:t>
            </a:r>
          </a:p>
          <a:p>
            <a:r>
              <a:rPr lang="en-US" sz="2100" dirty="0"/>
              <a:t>CS sheets: Soils Information</a:t>
            </a:r>
          </a:p>
          <a:p>
            <a:r>
              <a:rPr lang="en-US" sz="2100" b="1" dirty="0"/>
              <a:t>D sheets: Mainline Plan and Profile sheets</a:t>
            </a:r>
          </a:p>
          <a:p>
            <a:r>
              <a:rPr lang="en-US" sz="2100" b="1" dirty="0"/>
              <a:t>E sheets: Side Road Plan and Profile sheets</a:t>
            </a:r>
          </a:p>
          <a:p>
            <a:r>
              <a:rPr lang="en-US" sz="2100" dirty="0"/>
              <a:t>F sheets: Detour or Temporary Pavement sheets</a:t>
            </a:r>
          </a:p>
          <a:p>
            <a:r>
              <a:rPr lang="en-US" sz="2100" dirty="0"/>
              <a:t>G sheets: Survey sheets</a:t>
            </a:r>
          </a:p>
          <a:p>
            <a:r>
              <a:rPr lang="en-US" sz="2100" b="1" dirty="0"/>
              <a:t>H sheets: Right-of-Way Mainline sheets</a:t>
            </a:r>
          </a:p>
          <a:p>
            <a:r>
              <a:rPr lang="en-US" sz="2100" b="1" dirty="0"/>
              <a:t>HE sheets: Right-of-Way Side Roads sheets</a:t>
            </a:r>
          </a:p>
          <a:p>
            <a:r>
              <a:rPr lang="en-US" sz="2100" dirty="0"/>
              <a:t>J sheets: Traffic Control and Staging sheets</a:t>
            </a:r>
          </a:p>
          <a:p>
            <a:r>
              <a:rPr lang="en-US" sz="2100" b="1" dirty="0"/>
              <a:t>K sheets: Interchange sheets</a:t>
            </a:r>
          </a:p>
          <a:p>
            <a:endParaRPr lang="en-US" sz="2000" dirty="0"/>
          </a:p>
        </p:txBody>
      </p:sp>
      <p:sp>
        <p:nvSpPr>
          <p:cNvPr id="4" name="Content Placeholder 2"/>
          <p:cNvSpPr txBox="1">
            <a:spLocks/>
          </p:cNvSpPr>
          <p:nvPr/>
        </p:nvSpPr>
        <p:spPr>
          <a:xfrm>
            <a:off x="4724400" y="914400"/>
            <a:ext cx="4191000" cy="5364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L sheets: Geometric, Staking &amp; Jointing sheets</a:t>
            </a:r>
          </a:p>
          <a:p>
            <a:r>
              <a:rPr lang="en-US" sz="1800" b="1" dirty="0"/>
              <a:t>M sheets: Storm Sewer sheets</a:t>
            </a:r>
          </a:p>
          <a:p>
            <a:r>
              <a:rPr lang="en-US" sz="1800" dirty="0"/>
              <a:t>N sheets: Traffic Signal sheets</a:t>
            </a:r>
          </a:p>
          <a:p>
            <a:r>
              <a:rPr lang="en-US" sz="1800" dirty="0"/>
              <a:t>P sheets: Lighting Layout sheets</a:t>
            </a:r>
          </a:p>
          <a:p>
            <a:r>
              <a:rPr lang="en-US" sz="1800" dirty="0"/>
              <a:t>Q sheets: Soils sheets</a:t>
            </a:r>
          </a:p>
          <a:p>
            <a:r>
              <a:rPr lang="en-US" sz="1800" dirty="0"/>
              <a:t>S sheets: Sidewalk sheets</a:t>
            </a:r>
          </a:p>
          <a:p>
            <a:r>
              <a:rPr lang="en-US" sz="1800" dirty="0"/>
              <a:t>T sheets: Earthwork Quantity sheets</a:t>
            </a:r>
          </a:p>
          <a:p>
            <a:r>
              <a:rPr lang="en-US" sz="1800" dirty="0"/>
              <a:t>U sheets: 500 Series, Mod. </a:t>
            </a:r>
            <a:r>
              <a:rPr lang="en-US" sz="1800" dirty="0" err="1"/>
              <a:t>Stds</a:t>
            </a:r>
            <a:r>
              <a:rPr lang="en-US" sz="1800" dirty="0"/>
              <a:t>. &amp; Detail sheets</a:t>
            </a:r>
          </a:p>
          <a:p>
            <a:r>
              <a:rPr lang="en-US" sz="1800" b="1" dirty="0"/>
              <a:t>V sheets: Bridge, Culvert &amp; Retaining Walls</a:t>
            </a:r>
          </a:p>
          <a:p>
            <a:r>
              <a:rPr lang="en-US" sz="1800" b="1" dirty="0"/>
              <a:t>W sheets: Mainline Cross Sections</a:t>
            </a:r>
          </a:p>
          <a:p>
            <a:r>
              <a:rPr lang="en-US" sz="1800" b="1" dirty="0"/>
              <a:t>X sheets: Side Road Cross Sections</a:t>
            </a:r>
          </a:p>
          <a:p>
            <a:r>
              <a:rPr lang="en-US" sz="1800" b="1" dirty="0"/>
              <a:t>Y sheets: Ramp Cross Sections</a:t>
            </a:r>
            <a:endParaRPr lang="en-US" sz="1800" dirty="0"/>
          </a:p>
          <a:p>
            <a:endParaRPr lang="en-US" sz="2000" dirty="0"/>
          </a:p>
        </p:txBody>
      </p:sp>
    </p:spTree>
    <p:extLst>
      <p:ext uri="{BB962C8B-B14F-4D97-AF65-F5344CB8AC3E}">
        <p14:creationId xmlns:p14="http://schemas.microsoft.com/office/powerpoint/2010/main" val="1200005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4542</TotalTime>
  <Words>4803</Words>
  <Application>Microsoft Office PowerPoint</Application>
  <PresentationFormat>On-screen Show (4:3)</PresentationFormat>
  <Paragraphs>649</Paragraphs>
  <Slides>54</Slides>
  <Notes>54</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2" baseType="lpstr">
      <vt:lpstr>Arial</vt:lpstr>
      <vt:lpstr>Arial Black</vt:lpstr>
      <vt:lpstr>Calibri</vt:lpstr>
      <vt:lpstr>Cambria Math</vt:lpstr>
      <vt:lpstr>Office Theme</vt:lpstr>
      <vt:lpstr>1_Office Theme</vt:lpstr>
      <vt:lpstr>2_Office Theme</vt:lpstr>
      <vt:lpstr>Clip</vt:lpstr>
      <vt:lpstr>PowerPoint Presentation</vt:lpstr>
      <vt:lpstr>Course Objectives</vt:lpstr>
      <vt:lpstr>Title Sheet</vt:lpstr>
      <vt:lpstr>Title Sheet: Project Number</vt:lpstr>
      <vt:lpstr>Title Sheet: Project Number</vt:lpstr>
      <vt:lpstr>Title Sheet: Project Description</vt:lpstr>
      <vt:lpstr>Title Sheet: Letting Date</vt:lpstr>
      <vt:lpstr>Title Sheet: Sheet Numbers &amp; Index</vt:lpstr>
      <vt:lpstr>Title Sheet: Index of Sheets</vt:lpstr>
      <vt:lpstr>Title Sheet: Index of Sheets</vt:lpstr>
      <vt:lpstr>Location Map Sheet</vt:lpstr>
      <vt:lpstr>Scales</vt:lpstr>
      <vt:lpstr>Scales</vt:lpstr>
      <vt:lpstr>Three Views</vt:lpstr>
      <vt:lpstr>Plan View</vt:lpstr>
      <vt:lpstr>Plan View</vt:lpstr>
      <vt:lpstr>Plan View</vt:lpstr>
      <vt:lpstr>Plan View</vt:lpstr>
      <vt:lpstr>Plan View (H-sheets)</vt:lpstr>
      <vt:lpstr>Plan View</vt:lpstr>
      <vt:lpstr>Plan View</vt:lpstr>
      <vt:lpstr>Plan View</vt:lpstr>
      <vt:lpstr>Centerline Stationing</vt:lpstr>
      <vt:lpstr>Centerline Stationing</vt:lpstr>
      <vt:lpstr>Where can I find Stationing for a Highway?</vt:lpstr>
      <vt:lpstr>How do I find stationing in the field?</vt:lpstr>
      <vt:lpstr>How do I find stationing in the field?</vt:lpstr>
      <vt:lpstr>Station Equations</vt:lpstr>
      <vt:lpstr>What Is A Milepost?</vt:lpstr>
      <vt:lpstr>Profile View</vt:lpstr>
      <vt:lpstr>Profile View</vt:lpstr>
      <vt:lpstr>Profile View</vt:lpstr>
      <vt:lpstr>Profile View</vt:lpstr>
      <vt:lpstr>Section Views</vt:lpstr>
      <vt:lpstr>Typical Sections</vt:lpstr>
      <vt:lpstr>Typical Sections</vt:lpstr>
      <vt:lpstr>Typical Sections</vt:lpstr>
      <vt:lpstr>Typical Sections</vt:lpstr>
      <vt:lpstr>Slope Ratio</vt:lpstr>
      <vt:lpstr>Section Views</vt:lpstr>
      <vt:lpstr>Cross Sections</vt:lpstr>
      <vt:lpstr>Cross Sections</vt:lpstr>
      <vt:lpstr>Cross Sections</vt:lpstr>
      <vt:lpstr>Cross Sections</vt:lpstr>
      <vt:lpstr>Electronic Plans</vt:lpstr>
      <vt:lpstr>Review</vt:lpstr>
      <vt:lpstr>Questions?</vt:lpstr>
      <vt:lpstr>Knowledge Check</vt:lpstr>
      <vt:lpstr>Knowledge Check</vt:lpstr>
      <vt:lpstr>Knowledge Check</vt:lpstr>
      <vt:lpstr>Knowledge Check</vt:lpstr>
      <vt:lpstr>Knowledge Check</vt:lpstr>
      <vt:lpstr>Knowledge Check</vt:lpstr>
      <vt:lpstr>Thank you!</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 Jari</dc:creator>
  <cp:lastModifiedBy>Popp, Deanne</cp:lastModifiedBy>
  <cp:revision>307</cp:revision>
  <cp:lastPrinted>2016-02-29T19:27:01Z</cp:lastPrinted>
  <dcterms:created xsi:type="dcterms:W3CDTF">2016-01-26T14:36:58Z</dcterms:created>
  <dcterms:modified xsi:type="dcterms:W3CDTF">2023-05-04T13:56:35Z</dcterms:modified>
</cp:coreProperties>
</file>