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40"/>
  </p:notesMasterIdLst>
  <p:sldIdLst>
    <p:sldId id="256" r:id="rId4"/>
    <p:sldId id="257" r:id="rId5"/>
    <p:sldId id="302" r:id="rId6"/>
    <p:sldId id="262" r:id="rId7"/>
    <p:sldId id="296" r:id="rId8"/>
    <p:sldId id="261" r:id="rId9"/>
    <p:sldId id="266" r:id="rId10"/>
    <p:sldId id="268" r:id="rId11"/>
    <p:sldId id="269" r:id="rId12"/>
    <p:sldId id="270" r:id="rId13"/>
    <p:sldId id="272" r:id="rId14"/>
    <p:sldId id="273" r:id="rId15"/>
    <p:sldId id="274" r:id="rId16"/>
    <p:sldId id="294" r:id="rId17"/>
    <p:sldId id="295" r:id="rId18"/>
    <p:sldId id="276" r:id="rId19"/>
    <p:sldId id="275" r:id="rId20"/>
    <p:sldId id="278" r:id="rId21"/>
    <p:sldId id="279" r:id="rId22"/>
    <p:sldId id="280" r:id="rId23"/>
    <p:sldId id="282" r:id="rId24"/>
    <p:sldId id="281" r:id="rId25"/>
    <p:sldId id="284" r:id="rId26"/>
    <p:sldId id="283" r:id="rId27"/>
    <p:sldId id="286" r:id="rId28"/>
    <p:sldId id="289" r:id="rId29"/>
    <p:sldId id="293" r:id="rId30"/>
    <p:sldId id="292" r:id="rId31"/>
    <p:sldId id="291" r:id="rId32"/>
    <p:sldId id="288" r:id="rId33"/>
    <p:sldId id="297" r:id="rId34"/>
    <p:sldId id="298" r:id="rId35"/>
    <p:sldId id="299" r:id="rId36"/>
    <p:sldId id="300" r:id="rId37"/>
    <p:sldId id="301" r:id="rId38"/>
    <p:sldId id="265"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36"/>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864D7A-19CA-43B5-ABBE-6151129BED1E}" type="datetimeFigureOut">
              <a:rPr lang="en-US" smtClean="0"/>
              <a:t>3/23/2016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73FFD8-1C9F-41AF-9791-0AFA15A40A11}" type="slidenum">
              <a:rPr lang="en-US" smtClean="0"/>
              <a:t>‹#›</a:t>
            </a:fld>
            <a:endParaRPr lang="en-US"/>
          </a:p>
        </p:txBody>
      </p:sp>
    </p:spTree>
    <p:extLst>
      <p:ext uri="{BB962C8B-B14F-4D97-AF65-F5344CB8AC3E}">
        <p14:creationId xmlns:p14="http://schemas.microsoft.com/office/powerpoint/2010/main" val="36530050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get to go first so you are still awake.</a:t>
            </a:r>
          </a:p>
          <a:p>
            <a:r>
              <a:rPr lang="en-US" dirty="0" smtClean="0"/>
              <a:t>Coffee</a:t>
            </a:r>
          </a:p>
          <a:p>
            <a:r>
              <a:rPr lang="en-US" dirty="0" smtClean="0"/>
              <a:t>Cookies</a:t>
            </a:r>
          </a:p>
          <a:p>
            <a:endParaRPr lang="en-US" dirty="0"/>
          </a:p>
        </p:txBody>
      </p:sp>
      <p:sp>
        <p:nvSpPr>
          <p:cNvPr id="4" name="Slide Number Placeholder 3"/>
          <p:cNvSpPr>
            <a:spLocks noGrp="1"/>
          </p:cNvSpPr>
          <p:nvPr>
            <p:ph type="sldNum" sz="quarter" idx="10"/>
          </p:nvPr>
        </p:nvSpPr>
        <p:spPr/>
        <p:txBody>
          <a:bodyPr/>
          <a:lstStyle/>
          <a:p>
            <a:fld id="{BD73FFD8-1C9F-41AF-9791-0AFA15A40A11}" type="slidenum">
              <a:rPr lang="en-US" smtClean="0"/>
              <a:t>1</a:t>
            </a:fld>
            <a:endParaRPr lang="en-US"/>
          </a:p>
        </p:txBody>
      </p:sp>
    </p:spTree>
    <p:extLst>
      <p:ext uri="{BB962C8B-B14F-4D97-AF65-F5344CB8AC3E}">
        <p14:creationId xmlns:p14="http://schemas.microsoft.com/office/powerpoint/2010/main" val="619910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 my time at </a:t>
            </a:r>
            <a:r>
              <a:rPr lang="en-US" smtClean="0"/>
              <a:t>the DOT</a:t>
            </a:r>
          </a:p>
          <a:p>
            <a:r>
              <a:rPr lang="en-US" smtClean="0"/>
              <a:t>Best </a:t>
            </a:r>
            <a:r>
              <a:rPr lang="en-US" dirty="0" smtClean="0"/>
              <a:t>and</a:t>
            </a:r>
            <a:r>
              <a:rPr lang="en-US" baseline="0" dirty="0" smtClean="0"/>
              <a:t> Brightest of both worlds</a:t>
            </a:r>
          </a:p>
          <a:p>
            <a:endParaRPr lang="en-US" dirty="0"/>
          </a:p>
        </p:txBody>
      </p:sp>
      <p:sp>
        <p:nvSpPr>
          <p:cNvPr id="4" name="Slide Number Placeholder 3"/>
          <p:cNvSpPr>
            <a:spLocks noGrp="1"/>
          </p:cNvSpPr>
          <p:nvPr>
            <p:ph type="sldNum" sz="quarter" idx="10"/>
          </p:nvPr>
        </p:nvSpPr>
        <p:spPr/>
        <p:txBody>
          <a:bodyPr/>
          <a:lstStyle/>
          <a:p>
            <a:fld id="{BD73FFD8-1C9F-41AF-9791-0AFA15A40A11}" type="slidenum">
              <a:rPr lang="en-US" smtClean="0"/>
              <a:t>2</a:t>
            </a:fld>
            <a:endParaRPr lang="en-US"/>
          </a:p>
        </p:txBody>
      </p:sp>
    </p:spTree>
    <p:extLst>
      <p:ext uri="{BB962C8B-B14F-4D97-AF65-F5344CB8AC3E}">
        <p14:creationId xmlns:p14="http://schemas.microsoft.com/office/powerpoint/2010/main" val="4247345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09012A9-E0C0-4379-90DE-F6D8DA688D07}" type="datetimeFigureOut">
              <a:rPr lang="en-US" smtClean="0"/>
              <a:t>3/23/2016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684791-EF41-4D8C-94AE-9A758FE34C24}" type="slidenum">
              <a:rPr lang="en-US" smtClean="0"/>
              <a:t>‹#›</a:t>
            </a:fld>
            <a:endParaRPr lang="en-US"/>
          </a:p>
        </p:txBody>
      </p:sp>
    </p:spTree>
    <p:extLst>
      <p:ext uri="{BB962C8B-B14F-4D97-AF65-F5344CB8AC3E}">
        <p14:creationId xmlns:p14="http://schemas.microsoft.com/office/powerpoint/2010/main" val="3726685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9012A9-E0C0-4379-90DE-F6D8DA688D07}" type="datetimeFigureOut">
              <a:rPr lang="en-US" smtClean="0"/>
              <a:t>3/23/2016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684791-EF41-4D8C-94AE-9A758FE34C24}" type="slidenum">
              <a:rPr lang="en-US" smtClean="0"/>
              <a:t>‹#›</a:t>
            </a:fld>
            <a:endParaRPr lang="en-US"/>
          </a:p>
        </p:txBody>
      </p:sp>
    </p:spTree>
    <p:extLst>
      <p:ext uri="{BB962C8B-B14F-4D97-AF65-F5344CB8AC3E}">
        <p14:creationId xmlns:p14="http://schemas.microsoft.com/office/powerpoint/2010/main" val="2045941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9012A9-E0C0-4379-90DE-F6D8DA688D07}" type="datetimeFigureOut">
              <a:rPr lang="en-US" smtClean="0"/>
              <a:t>3/23/2016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684791-EF41-4D8C-94AE-9A758FE34C24}" type="slidenum">
              <a:rPr lang="en-US" smtClean="0"/>
              <a:t>‹#›</a:t>
            </a:fld>
            <a:endParaRPr lang="en-US"/>
          </a:p>
        </p:txBody>
      </p:sp>
    </p:spTree>
    <p:extLst>
      <p:ext uri="{BB962C8B-B14F-4D97-AF65-F5344CB8AC3E}">
        <p14:creationId xmlns:p14="http://schemas.microsoft.com/office/powerpoint/2010/main" val="33117205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09012A9-E0C0-4379-90DE-F6D8DA688D07}" type="datetimeFigureOut">
              <a:rPr lang="en-US" smtClean="0">
                <a:solidFill>
                  <a:prstClr val="black">
                    <a:tint val="75000"/>
                  </a:prstClr>
                </a:solidFill>
              </a:rPr>
              <a:pPr/>
              <a:t>3/23/2016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6684791-EF41-4D8C-94AE-9A758FE34C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253050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9012A9-E0C0-4379-90DE-F6D8DA688D07}" type="datetimeFigureOut">
              <a:rPr lang="en-US" smtClean="0">
                <a:solidFill>
                  <a:prstClr val="black">
                    <a:tint val="75000"/>
                  </a:prstClr>
                </a:solidFill>
              </a:rPr>
              <a:pPr/>
              <a:t>3/23/2016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6684791-EF41-4D8C-94AE-9A758FE34C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55549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9012A9-E0C0-4379-90DE-F6D8DA688D07}" type="datetimeFigureOut">
              <a:rPr lang="en-US" smtClean="0">
                <a:solidFill>
                  <a:prstClr val="black">
                    <a:tint val="75000"/>
                  </a:prstClr>
                </a:solidFill>
              </a:rPr>
              <a:pPr/>
              <a:t>3/23/2016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6684791-EF41-4D8C-94AE-9A758FE34C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929712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09012A9-E0C0-4379-90DE-F6D8DA688D07}" type="datetimeFigureOut">
              <a:rPr lang="en-US" smtClean="0">
                <a:solidFill>
                  <a:prstClr val="black">
                    <a:tint val="75000"/>
                  </a:prstClr>
                </a:solidFill>
              </a:rPr>
              <a:pPr/>
              <a:t>3/23/2016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6684791-EF41-4D8C-94AE-9A758FE34C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396010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9012A9-E0C0-4379-90DE-F6D8DA688D07}" type="datetimeFigureOut">
              <a:rPr lang="en-US" smtClean="0">
                <a:solidFill>
                  <a:prstClr val="black">
                    <a:tint val="75000"/>
                  </a:prstClr>
                </a:solidFill>
              </a:rPr>
              <a:pPr/>
              <a:t>3/23/2016</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6684791-EF41-4D8C-94AE-9A758FE34C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79470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9012A9-E0C0-4379-90DE-F6D8DA688D07}" type="datetimeFigureOut">
              <a:rPr lang="en-US" smtClean="0">
                <a:solidFill>
                  <a:prstClr val="black">
                    <a:tint val="75000"/>
                  </a:prstClr>
                </a:solidFill>
              </a:rPr>
              <a:pPr/>
              <a:t>3/23/2016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6684791-EF41-4D8C-94AE-9A758FE34C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84233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9012A9-E0C0-4379-90DE-F6D8DA688D07}" type="datetimeFigureOut">
              <a:rPr lang="en-US" smtClean="0">
                <a:solidFill>
                  <a:prstClr val="black">
                    <a:tint val="75000"/>
                  </a:prstClr>
                </a:solidFill>
              </a:rPr>
              <a:pPr/>
              <a:t>3/23/2016</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6684791-EF41-4D8C-94AE-9A758FE34C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14383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9012A9-E0C0-4379-90DE-F6D8DA688D07}" type="datetimeFigureOut">
              <a:rPr lang="en-US" smtClean="0">
                <a:solidFill>
                  <a:prstClr val="black">
                    <a:tint val="75000"/>
                  </a:prstClr>
                </a:solidFill>
              </a:rPr>
              <a:pPr/>
              <a:t>3/23/2016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6684791-EF41-4D8C-94AE-9A758FE34C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51004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9012A9-E0C0-4379-90DE-F6D8DA688D07}" type="datetimeFigureOut">
              <a:rPr lang="en-US" smtClean="0"/>
              <a:t>3/23/2016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684791-EF41-4D8C-94AE-9A758FE34C24}" type="slidenum">
              <a:rPr lang="en-US" smtClean="0"/>
              <a:t>‹#›</a:t>
            </a:fld>
            <a:endParaRPr lang="en-US"/>
          </a:p>
        </p:txBody>
      </p:sp>
    </p:spTree>
    <p:extLst>
      <p:ext uri="{BB962C8B-B14F-4D97-AF65-F5344CB8AC3E}">
        <p14:creationId xmlns:p14="http://schemas.microsoft.com/office/powerpoint/2010/main" val="5120167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9012A9-E0C0-4379-90DE-F6D8DA688D07}" type="datetimeFigureOut">
              <a:rPr lang="en-US" smtClean="0">
                <a:solidFill>
                  <a:prstClr val="black">
                    <a:tint val="75000"/>
                  </a:prstClr>
                </a:solidFill>
              </a:rPr>
              <a:pPr/>
              <a:t>3/23/2016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6684791-EF41-4D8C-94AE-9A758FE34C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153708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9012A9-E0C0-4379-90DE-F6D8DA688D07}" type="datetimeFigureOut">
              <a:rPr lang="en-US" smtClean="0">
                <a:solidFill>
                  <a:prstClr val="black">
                    <a:tint val="75000"/>
                  </a:prstClr>
                </a:solidFill>
              </a:rPr>
              <a:pPr/>
              <a:t>3/23/2016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6684791-EF41-4D8C-94AE-9A758FE34C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84136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9012A9-E0C0-4379-90DE-F6D8DA688D07}" type="datetimeFigureOut">
              <a:rPr lang="en-US" smtClean="0">
                <a:solidFill>
                  <a:prstClr val="black">
                    <a:tint val="75000"/>
                  </a:prstClr>
                </a:solidFill>
              </a:rPr>
              <a:pPr/>
              <a:t>3/23/2016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6684791-EF41-4D8C-94AE-9A758FE34C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668722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09012A9-E0C0-4379-90DE-F6D8DA688D07}" type="datetimeFigureOut">
              <a:rPr lang="en-US" smtClean="0">
                <a:solidFill>
                  <a:prstClr val="black">
                    <a:tint val="75000"/>
                  </a:prstClr>
                </a:solidFill>
              </a:rPr>
              <a:pPr/>
              <a:t>3/23/2016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6684791-EF41-4D8C-94AE-9A758FE34C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9269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9012A9-E0C0-4379-90DE-F6D8DA688D07}" type="datetimeFigureOut">
              <a:rPr lang="en-US" smtClean="0">
                <a:solidFill>
                  <a:prstClr val="black">
                    <a:tint val="75000"/>
                  </a:prstClr>
                </a:solidFill>
              </a:rPr>
              <a:pPr/>
              <a:t>3/23/2016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6684791-EF41-4D8C-94AE-9A758FE34C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18114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9012A9-E0C0-4379-90DE-F6D8DA688D07}" type="datetimeFigureOut">
              <a:rPr lang="en-US" smtClean="0">
                <a:solidFill>
                  <a:prstClr val="black">
                    <a:tint val="75000"/>
                  </a:prstClr>
                </a:solidFill>
              </a:rPr>
              <a:pPr/>
              <a:t>3/23/2016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6684791-EF41-4D8C-94AE-9A758FE34C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02768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09012A9-E0C0-4379-90DE-F6D8DA688D07}" type="datetimeFigureOut">
              <a:rPr lang="en-US" smtClean="0">
                <a:solidFill>
                  <a:prstClr val="black">
                    <a:tint val="75000"/>
                  </a:prstClr>
                </a:solidFill>
              </a:rPr>
              <a:pPr/>
              <a:t>3/23/2016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6684791-EF41-4D8C-94AE-9A758FE34C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234254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9012A9-E0C0-4379-90DE-F6D8DA688D07}" type="datetimeFigureOut">
              <a:rPr lang="en-US" smtClean="0">
                <a:solidFill>
                  <a:prstClr val="black">
                    <a:tint val="75000"/>
                  </a:prstClr>
                </a:solidFill>
              </a:rPr>
              <a:pPr/>
              <a:t>3/23/2016</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6684791-EF41-4D8C-94AE-9A758FE34C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212668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9012A9-E0C0-4379-90DE-F6D8DA688D07}" type="datetimeFigureOut">
              <a:rPr lang="en-US" smtClean="0">
                <a:solidFill>
                  <a:prstClr val="black">
                    <a:tint val="75000"/>
                  </a:prstClr>
                </a:solidFill>
              </a:rPr>
              <a:pPr/>
              <a:t>3/23/2016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6684791-EF41-4D8C-94AE-9A758FE34C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5215825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9012A9-E0C0-4379-90DE-F6D8DA688D07}" type="datetimeFigureOut">
              <a:rPr lang="en-US" smtClean="0">
                <a:solidFill>
                  <a:prstClr val="black">
                    <a:tint val="75000"/>
                  </a:prstClr>
                </a:solidFill>
              </a:rPr>
              <a:pPr/>
              <a:t>3/23/2016</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6684791-EF41-4D8C-94AE-9A758FE34C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64751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9012A9-E0C0-4379-90DE-F6D8DA688D07}" type="datetimeFigureOut">
              <a:rPr lang="en-US" smtClean="0"/>
              <a:t>3/23/2016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684791-EF41-4D8C-94AE-9A758FE34C24}" type="slidenum">
              <a:rPr lang="en-US" smtClean="0"/>
              <a:t>‹#›</a:t>
            </a:fld>
            <a:endParaRPr lang="en-US"/>
          </a:p>
        </p:txBody>
      </p:sp>
    </p:spTree>
    <p:extLst>
      <p:ext uri="{BB962C8B-B14F-4D97-AF65-F5344CB8AC3E}">
        <p14:creationId xmlns:p14="http://schemas.microsoft.com/office/powerpoint/2010/main" val="36221779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9012A9-E0C0-4379-90DE-F6D8DA688D07}" type="datetimeFigureOut">
              <a:rPr lang="en-US" smtClean="0">
                <a:solidFill>
                  <a:prstClr val="black">
                    <a:tint val="75000"/>
                  </a:prstClr>
                </a:solidFill>
              </a:rPr>
              <a:pPr/>
              <a:t>3/23/2016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6684791-EF41-4D8C-94AE-9A758FE34C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3390843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9012A9-E0C0-4379-90DE-F6D8DA688D07}" type="datetimeFigureOut">
              <a:rPr lang="en-US" smtClean="0">
                <a:solidFill>
                  <a:prstClr val="black">
                    <a:tint val="75000"/>
                  </a:prstClr>
                </a:solidFill>
              </a:rPr>
              <a:pPr/>
              <a:t>3/23/2016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6684791-EF41-4D8C-94AE-9A758FE34C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9377014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9012A9-E0C0-4379-90DE-F6D8DA688D07}" type="datetimeFigureOut">
              <a:rPr lang="en-US" smtClean="0">
                <a:solidFill>
                  <a:prstClr val="black">
                    <a:tint val="75000"/>
                  </a:prstClr>
                </a:solidFill>
              </a:rPr>
              <a:pPr/>
              <a:t>3/23/2016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6684791-EF41-4D8C-94AE-9A758FE34C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4828436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9012A9-E0C0-4379-90DE-F6D8DA688D07}" type="datetimeFigureOut">
              <a:rPr lang="en-US" smtClean="0">
                <a:solidFill>
                  <a:prstClr val="black">
                    <a:tint val="75000"/>
                  </a:prstClr>
                </a:solidFill>
              </a:rPr>
              <a:pPr/>
              <a:t>3/23/2016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6684791-EF41-4D8C-94AE-9A758FE34C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56593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09012A9-E0C0-4379-90DE-F6D8DA688D07}" type="datetimeFigureOut">
              <a:rPr lang="en-US" smtClean="0"/>
              <a:t>3/23/2016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684791-EF41-4D8C-94AE-9A758FE34C24}" type="slidenum">
              <a:rPr lang="en-US" smtClean="0"/>
              <a:t>‹#›</a:t>
            </a:fld>
            <a:endParaRPr lang="en-US"/>
          </a:p>
        </p:txBody>
      </p:sp>
    </p:spTree>
    <p:extLst>
      <p:ext uri="{BB962C8B-B14F-4D97-AF65-F5344CB8AC3E}">
        <p14:creationId xmlns:p14="http://schemas.microsoft.com/office/powerpoint/2010/main" val="3797617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9012A9-E0C0-4379-90DE-F6D8DA688D07}" type="datetimeFigureOut">
              <a:rPr lang="en-US" smtClean="0"/>
              <a:t>3/23/2016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684791-EF41-4D8C-94AE-9A758FE34C24}" type="slidenum">
              <a:rPr lang="en-US" smtClean="0"/>
              <a:t>‹#›</a:t>
            </a:fld>
            <a:endParaRPr lang="en-US"/>
          </a:p>
        </p:txBody>
      </p:sp>
    </p:spTree>
    <p:extLst>
      <p:ext uri="{BB962C8B-B14F-4D97-AF65-F5344CB8AC3E}">
        <p14:creationId xmlns:p14="http://schemas.microsoft.com/office/powerpoint/2010/main" val="1564203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9012A9-E0C0-4379-90DE-F6D8DA688D07}" type="datetimeFigureOut">
              <a:rPr lang="en-US" smtClean="0"/>
              <a:t>3/23/2016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684791-EF41-4D8C-94AE-9A758FE34C24}" type="slidenum">
              <a:rPr lang="en-US" smtClean="0"/>
              <a:t>‹#›</a:t>
            </a:fld>
            <a:endParaRPr lang="en-US"/>
          </a:p>
        </p:txBody>
      </p:sp>
    </p:spTree>
    <p:extLst>
      <p:ext uri="{BB962C8B-B14F-4D97-AF65-F5344CB8AC3E}">
        <p14:creationId xmlns:p14="http://schemas.microsoft.com/office/powerpoint/2010/main" val="3569671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9012A9-E0C0-4379-90DE-F6D8DA688D07}" type="datetimeFigureOut">
              <a:rPr lang="en-US" smtClean="0"/>
              <a:t>3/23/2016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684791-EF41-4D8C-94AE-9A758FE34C24}" type="slidenum">
              <a:rPr lang="en-US" smtClean="0"/>
              <a:t>‹#›</a:t>
            </a:fld>
            <a:endParaRPr lang="en-US"/>
          </a:p>
        </p:txBody>
      </p:sp>
    </p:spTree>
    <p:extLst>
      <p:ext uri="{BB962C8B-B14F-4D97-AF65-F5344CB8AC3E}">
        <p14:creationId xmlns:p14="http://schemas.microsoft.com/office/powerpoint/2010/main" val="1319460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9012A9-E0C0-4379-90DE-F6D8DA688D07}" type="datetimeFigureOut">
              <a:rPr lang="en-US" smtClean="0"/>
              <a:t>3/23/2016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684791-EF41-4D8C-94AE-9A758FE34C24}" type="slidenum">
              <a:rPr lang="en-US" smtClean="0"/>
              <a:t>‹#›</a:t>
            </a:fld>
            <a:endParaRPr lang="en-US"/>
          </a:p>
        </p:txBody>
      </p:sp>
    </p:spTree>
    <p:extLst>
      <p:ext uri="{BB962C8B-B14F-4D97-AF65-F5344CB8AC3E}">
        <p14:creationId xmlns:p14="http://schemas.microsoft.com/office/powerpoint/2010/main" val="4031259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9012A9-E0C0-4379-90DE-F6D8DA688D07}" type="datetimeFigureOut">
              <a:rPr lang="en-US" smtClean="0"/>
              <a:t>3/23/2016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684791-EF41-4D8C-94AE-9A758FE34C24}" type="slidenum">
              <a:rPr lang="en-US" smtClean="0"/>
              <a:t>‹#›</a:t>
            </a:fld>
            <a:endParaRPr lang="en-US"/>
          </a:p>
        </p:txBody>
      </p:sp>
    </p:spTree>
    <p:extLst>
      <p:ext uri="{BB962C8B-B14F-4D97-AF65-F5344CB8AC3E}">
        <p14:creationId xmlns:p14="http://schemas.microsoft.com/office/powerpoint/2010/main" val="2623520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9012A9-E0C0-4379-90DE-F6D8DA688D07}" type="datetimeFigureOut">
              <a:rPr lang="en-US" smtClean="0"/>
              <a:t>3/23/2016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684791-EF41-4D8C-94AE-9A758FE34C24}" type="slidenum">
              <a:rPr lang="en-US" smtClean="0"/>
              <a:t>‹#›</a:t>
            </a:fld>
            <a:endParaRPr lang="en-US"/>
          </a:p>
        </p:txBody>
      </p:sp>
    </p:spTree>
    <p:extLst>
      <p:ext uri="{BB962C8B-B14F-4D97-AF65-F5344CB8AC3E}">
        <p14:creationId xmlns:p14="http://schemas.microsoft.com/office/powerpoint/2010/main" val="813266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9012A9-E0C0-4379-90DE-F6D8DA688D07}" type="datetimeFigureOut">
              <a:rPr lang="en-US" smtClean="0">
                <a:solidFill>
                  <a:prstClr val="black">
                    <a:tint val="75000"/>
                  </a:prstClr>
                </a:solidFill>
              </a:rPr>
              <a:pPr/>
              <a:t>3/23/2016</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684791-EF41-4D8C-94AE-9A758FE34C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353446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9012A9-E0C0-4379-90DE-F6D8DA688D07}" type="datetimeFigureOut">
              <a:rPr lang="en-US" smtClean="0">
                <a:solidFill>
                  <a:prstClr val="black">
                    <a:tint val="75000"/>
                  </a:prstClr>
                </a:solidFill>
              </a:rPr>
              <a:pPr/>
              <a:t>3/23/2016</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684791-EF41-4D8C-94AE-9A758FE34C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145369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g"/><Relationship Id="rId1" Type="http://schemas.openxmlformats.org/officeDocument/2006/relationships/slideLayout" Target="../slideLayouts/slideLayout24.xml"/><Relationship Id="rId4" Type="http://schemas.openxmlformats.org/officeDocument/2006/relationships/image" Target="../media/image6.png"/></Relationships>
</file>

<file path=ppt/slides/_rels/slide3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000" t="-5000" r="-1000" b="-1000"/>
          </a:stretch>
        </a:blipFill>
        <a:effectLst/>
      </p:bgPr>
    </p:bg>
    <p:spTree>
      <p:nvGrpSpPr>
        <p:cNvPr id="1" name=""/>
        <p:cNvGrpSpPr/>
        <p:nvPr/>
      </p:nvGrpSpPr>
      <p:grpSpPr>
        <a:xfrm>
          <a:off x="0" y="0"/>
          <a:ext cx="0" cy="0"/>
          <a:chOff x="0" y="0"/>
          <a:chExt cx="0" cy="0"/>
        </a:xfrm>
      </p:grpSpPr>
      <p:sp>
        <p:nvSpPr>
          <p:cNvPr id="6" name="TextBox 5"/>
          <p:cNvSpPr txBox="1"/>
          <p:nvPr/>
        </p:nvSpPr>
        <p:spPr>
          <a:xfrm>
            <a:off x="1325217" y="1524000"/>
            <a:ext cx="6096000" cy="1446550"/>
          </a:xfrm>
          <a:prstGeom prst="rect">
            <a:avLst/>
          </a:prstGeom>
          <a:noFill/>
        </p:spPr>
        <p:txBody>
          <a:bodyPr wrap="square" rtlCol="0">
            <a:spAutoFit/>
          </a:bodyPr>
          <a:lstStyle/>
          <a:p>
            <a:pPr algn="ctr"/>
            <a:r>
              <a:rPr lang="en-US" sz="4400" b="1" dirty="0" smtClean="0"/>
              <a:t>Point25 Process </a:t>
            </a:r>
            <a:r>
              <a:rPr lang="en-US" sz="4400" b="1" dirty="0" smtClean="0"/>
              <a:t>Who/Why/What/When</a:t>
            </a:r>
            <a:endParaRPr lang="en-US" sz="4400" b="1" dirty="0" smtClean="0"/>
          </a:p>
        </p:txBody>
      </p:sp>
      <p:sp>
        <p:nvSpPr>
          <p:cNvPr id="4" name="TextBox 3"/>
          <p:cNvSpPr txBox="1"/>
          <p:nvPr/>
        </p:nvSpPr>
        <p:spPr>
          <a:xfrm>
            <a:off x="1325217" y="5105400"/>
            <a:ext cx="3446808" cy="646331"/>
          </a:xfrm>
          <a:prstGeom prst="rect">
            <a:avLst/>
          </a:prstGeom>
          <a:noFill/>
        </p:spPr>
        <p:txBody>
          <a:bodyPr wrap="square" rtlCol="0">
            <a:spAutoFit/>
          </a:bodyPr>
          <a:lstStyle/>
          <a:p>
            <a:pPr>
              <a:tabLst>
                <a:tab pos="1371600" algn="l"/>
              </a:tabLst>
            </a:pPr>
            <a:r>
              <a:rPr lang="en-US" sz="1200" b="1" i="1" dirty="0" smtClean="0">
                <a:effectLst>
                  <a:outerShdw blurRad="38100" dist="38100" dir="2700000" algn="tl">
                    <a:srgbClr val="000000">
                      <a:alpha val="43137"/>
                    </a:srgbClr>
                  </a:outerShdw>
                </a:effectLst>
              </a:rPr>
              <a:t>Bryan Bradley, P.E.	State Utility Engineer</a:t>
            </a:r>
          </a:p>
          <a:p>
            <a:pPr>
              <a:tabLst>
                <a:tab pos="1371600" algn="l"/>
              </a:tabLst>
            </a:pPr>
            <a:r>
              <a:rPr lang="en-US" sz="1200" b="1" i="1" dirty="0" smtClean="0">
                <a:effectLst>
                  <a:outerShdw blurRad="38100" dist="38100" dir="2700000" algn="tl">
                    <a:srgbClr val="000000">
                      <a:alpha val="43137"/>
                    </a:srgbClr>
                  </a:outerShdw>
                </a:effectLst>
              </a:rPr>
              <a:t>800 Lincoln Way	515-239-1014</a:t>
            </a:r>
          </a:p>
          <a:p>
            <a:pPr>
              <a:tabLst>
                <a:tab pos="1371600" algn="l"/>
              </a:tabLst>
            </a:pPr>
            <a:r>
              <a:rPr lang="en-US" sz="1200" b="1" i="1" dirty="0" smtClean="0">
                <a:effectLst>
                  <a:outerShdw blurRad="38100" dist="38100" dir="2700000" algn="tl">
                    <a:srgbClr val="000000">
                      <a:alpha val="43137"/>
                    </a:srgbClr>
                  </a:outerShdw>
                </a:effectLst>
              </a:rPr>
              <a:t>Ames, Iowa 50100	bryan.bradley@dot.iowa.gov</a:t>
            </a:r>
          </a:p>
        </p:txBody>
      </p:sp>
      <p:sp>
        <p:nvSpPr>
          <p:cNvPr id="5" name="TextBox 4"/>
          <p:cNvSpPr txBox="1"/>
          <p:nvPr/>
        </p:nvSpPr>
        <p:spPr>
          <a:xfrm>
            <a:off x="1219200" y="4267200"/>
            <a:ext cx="7086600" cy="523220"/>
          </a:xfrm>
          <a:prstGeom prst="rect">
            <a:avLst/>
          </a:prstGeom>
          <a:noFill/>
        </p:spPr>
        <p:txBody>
          <a:bodyPr wrap="square" rtlCol="0">
            <a:spAutoFit/>
          </a:bodyPr>
          <a:lstStyle/>
          <a:p>
            <a:r>
              <a:rPr lang="en-US" sz="2800" b="1" i="1" dirty="0" smtClean="0">
                <a:effectLst>
                  <a:outerShdw blurRad="38100" dist="38100" dir="2700000" algn="tl">
                    <a:srgbClr val="000000">
                      <a:alpha val="43137"/>
                    </a:srgbClr>
                  </a:outerShdw>
                </a:effectLst>
              </a:rPr>
              <a:t>For Utility owners, designers, and contractors.</a:t>
            </a:r>
          </a:p>
        </p:txBody>
      </p:sp>
    </p:spTree>
    <p:extLst>
      <p:ext uri="{BB962C8B-B14F-4D97-AF65-F5344CB8AC3E}">
        <p14:creationId xmlns:p14="http://schemas.microsoft.com/office/powerpoint/2010/main" val="1065602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3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Point 26 (step1-3) – </a:t>
            </a:r>
            <a:r>
              <a:rPr lang="en-US" dirty="0" smtClean="0">
                <a:solidFill>
                  <a:srgbClr val="FF0000"/>
                </a:solidFill>
              </a:rPr>
              <a:t>U02</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pPr>
              <a:defRPr/>
            </a:pPr>
            <a:r>
              <a:rPr lang="en-US" dirty="0" smtClean="0"/>
              <a:t>716-115.26(306A) Notice of Project</a:t>
            </a:r>
          </a:p>
          <a:p>
            <a:pPr>
              <a:lnSpc>
                <a:spcPct val="110000"/>
              </a:lnSpc>
              <a:defRPr/>
            </a:pPr>
            <a:r>
              <a:rPr lang="en-US" altLang="en-US" dirty="0" smtClean="0"/>
              <a:t>Notice of Project is IADOT event U02</a:t>
            </a:r>
          </a:p>
          <a:p>
            <a:pPr lvl="1">
              <a:lnSpc>
                <a:spcPct val="110000"/>
              </a:lnSpc>
              <a:defRPr/>
            </a:pPr>
            <a:r>
              <a:rPr lang="en-US" altLang="en-US" dirty="0" smtClean="0"/>
              <a:t>Happens after the field exam</a:t>
            </a:r>
          </a:p>
          <a:p>
            <a:pPr lvl="1">
              <a:lnSpc>
                <a:spcPct val="110000"/>
              </a:lnSpc>
              <a:defRPr/>
            </a:pPr>
            <a:r>
              <a:rPr lang="en-US" altLang="en-US" dirty="0" smtClean="0"/>
              <a:t>Plans 30% complete</a:t>
            </a:r>
          </a:p>
          <a:p>
            <a:pPr lvl="1">
              <a:lnSpc>
                <a:spcPct val="110000"/>
              </a:lnSpc>
              <a:defRPr/>
            </a:pPr>
            <a:r>
              <a:rPr lang="en-US" altLang="en-US" dirty="0" smtClean="0"/>
              <a:t>Alignments chosen and difficult to change</a:t>
            </a:r>
          </a:p>
          <a:p>
            <a:pPr lvl="1">
              <a:lnSpc>
                <a:spcPct val="110000"/>
              </a:lnSpc>
              <a:defRPr/>
            </a:pPr>
            <a:r>
              <a:rPr lang="en-US" altLang="en-US" dirty="0" smtClean="0"/>
              <a:t>Typically more than 3 years before letting</a:t>
            </a:r>
          </a:p>
          <a:p>
            <a:pPr lvl="1">
              <a:lnSpc>
                <a:spcPct val="110000"/>
              </a:lnSpc>
              <a:defRPr/>
            </a:pPr>
            <a:endParaRPr lang="en-US" altLang="en-US" dirty="0"/>
          </a:p>
          <a:p>
            <a:pPr marL="0" indent="0">
              <a:buNone/>
              <a:defRPr/>
            </a:pPr>
            <a:r>
              <a:rPr lang="en-US" dirty="0" smtClean="0"/>
              <a:t>	</a:t>
            </a:r>
          </a:p>
          <a:p>
            <a:endParaRPr lang="en-US" dirty="0"/>
          </a:p>
        </p:txBody>
      </p:sp>
    </p:spTree>
    <p:extLst>
      <p:ext uri="{BB962C8B-B14F-4D97-AF65-F5344CB8AC3E}">
        <p14:creationId xmlns:p14="http://schemas.microsoft.com/office/powerpoint/2010/main" val="1938101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Point 27 (step1)</a:t>
            </a:r>
            <a:endParaRPr lang="en-US" dirty="0"/>
          </a:p>
        </p:txBody>
      </p:sp>
      <p:sp>
        <p:nvSpPr>
          <p:cNvPr id="3" name="Content Placeholder 2"/>
          <p:cNvSpPr>
            <a:spLocks noGrp="1"/>
          </p:cNvSpPr>
          <p:nvPr>
            <p:ph idx="1"/>
          </p:nvPr>
        </p:nvSpPr>
        <p:spPr/>
        <p:txBody>
          <a:bodyPr>
            <a:normAutofit fontScale="85000" lnSpcReduction="10000"/>
          </a:bodyPr>
          <a:lstStyle/>
          <a:p>
            <a:pPr>
              <a:lnSpc>
                <a:spcPct val="120000"/>
              </a:lnSpc>
              <a:defRPr/>
            </a:pPr>
            <a:r>
              <a:rPr lang="en-US" altLang="en-US" dirty="0"/>
              <a:t>761—</a:t>
            </a:r>
            <a:r>
              <a:rPr lang="en-US" altLang="en-US" b="1" dirty="0"/>
              <a:t>115.27</a:t>
            </a:r>
            <a:r>
              <a:rPr lang="en-US" altLang="en-US" dirty="0"/>
              <a:t>(306A) </a:t>
            </a:r>
            <a:r>
              <a:rPr lang="en-US" altLang="en-US" b="1" dirty="0">
                <a:solidFill>
                  <a:srgbClr val="FF0000"/>
                </a:solidFill>
              </a:rPr>
              <a:t>First plan submission</a:t>
            </a:r>
            <a:r>
              <a:rPr lang="en-US" altLang="en-US" dirty="0"/>
              <a:t>, preliminary work plan and agreement.</a:t>
            </a:r>
          </a:p>
          <a:p>
            <a:pPr>
              <a:lnSpc>
                <a:spcPct val="120000"/>
              </a:lnSpc>
              <a:defRPr/>
            </a:pPr>
            <a:r>
              <a:rPr lang="en-US" altLang="en-US" dirty="0"/>
              <a:t>115.27(1) First plan.  </a:t>
            </a:r>
            <a:r>
              <a:rPr lang="en-US" altLang="en-US" dirty="0">
                <a:solidFill>
                  <a:srgbClr val="FF0000"/>
                </a:solidFill>
              </a:rPr>
              <a:t>The department shall submit its first plan</a:t>
            </a:r>
            <a:r>
              <a:rPr lang="en-US" altLang="en-US" dirty="0"/>
              <a:t> to the owner of each known utility facility within the project limits.  The first plan shall contain information the </a:t>
            </a:r>
            <a:r>
              <a:rPr lang="en-US" altLang="en-US" u="sng" dirty="0">
                <a:uFill>
                  <a:solidFill>
                    <a:srgbClr val="FF0000"/>
                  </a:solidFill>
                </a:uFill>
              </a:rPr>
              <a:t>owner needs in order to design and lay out the adjustment of its utility facilities,</a:t>
            </a:r>
            <a:r>
              <a:rPr lang="en-US" altLang="en-US" dirty="0"/>
              <a:t> including the placement of adjusted or additional facilities, within the project limits</a:t>
            </a:r>
            <a:r>
              <a:rPr lang="en-US" altLang="en-US" dirty="0" smtClean="0"/>
              <a:t>.</a:t>
            </a:r>
            <a:r>
              <a:rPr lang="en-US" dirty="0" smtClean="0"/>
              <a:t>	</a:t>
            </a:r>
          </a:p>
          <a:p>
            <a:endParaRPr lang="en-US" dirty="0"/>
          </a:p>
        </p:txBody>
      </p:sp>
    </p:spTree>
    <p:extLst>
      <p:ext uri="{BB962C8B-B14F-4D97-AF65-F5344CB8AC3E}">
        <p14:creationId xmlns:p14="http://schemas.microsoft.com/office/powerpoint/2010/main" val="1386894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Point 27 (step2)</a:t>
            </a:r>
            <a:endParaRPr lang="en-US" dirty="0"/>
          </a:p>
        </p:txBody>
      </p:sp>
      <p:sp>
        <p:nvSpPr>
          <p:cNvPr id="3" name="Content Placeholder 2"/>
          <p:cNvSpPr>
            <a:spLocks noGrp="1"/>
          </p:cNvSpPr>
          <p:nvPr>
            <p:ph idx="1"/>
          </p:nvPr>
        </p:nvSpPr>
        <p:spPr/>
        <p:txBody>
          <a:bodyPr>
            <a:normAutofit fontScale="47500" lnSpcReduction="20000"/>
          </a:bodyPr>
          <a:lstStyle/>
          <a:p>
            <a:pPr>
              <a:lnSpc>
                <a:spcPct val="120000"/>
              </a:lnSpc>
              <a:defRPr/>
            </a:pPr>
            <a:r>
              <a:rPr lang="en-US" altLang="en-US" sz="5100" dirty="0"/>
              <a:t>761—</a:t>
            </a:r>
            <a:r>
              <a:rPr lang="en-US" altLang="en-US" sz="5100" b="1" dirty="0"/>
              <a:t>115.27</a:t>
            </a:r>
            <a:r>
              <a:rPr lang="en-US" altLang="en-US" sz="5100" dirty="0"/>
              <a:t>(306A) </a:t>
            </a:r>
            <a:r>
              <a:rPr lang="en-US" altLang="en-US" sz="5100" b="1" dirty="0" smtClean="0">
                <a:solidFill>
                  <a:srgbClr val="002060"/>
                </a:solidFill>
              </a:rPr>
              <a:t>preliminary </a:t>
            </a:r>
            <a:r>
              <a:rPr lang="en-US" altLang="en-US" sz="5100" b="1" dirty="0">
                <a:solidFill>
                  <a:srgbClr val="002060"/>
                </a:solidFill>
              </a:rPr>
              <a:t>work plan </a:t>
            </a:r>
            <a:endParaRPr lang="en-US" altLang="en-US" sz="5100" b="1" dirty="0" smtClean="0">
              <a:solidFill>
                <a:srgbClr val="002060"/>
              </a:solidFill>
            </a:endParaRPr>
          </a:p>
          <a:p>
            <a:pPr>
              <a:lnSpc>
                <a:spcPct val="120000"/>
              </a:lnSpc>
              <a:defRPr/>
            </a:pPr>
            <a:endParaRPr lang="en-US" altLang="en-US" b="1" dirty="0" smtClean="0">
              <a:solidFill>
                <a:srgbClr val="002060"/>
              </a:solidFill>
            </a:endParaRPr>
          </a:p>
          <a:p>
            <a:pPr>
              <a:lnSpc>
                <a:spcPct val="120000"/>
              </a:lnSpc>
              <a:defRPr/>
            </a:pPr>
            <a:r>
              <a:rPr lang="en-US" altLang="en-US" dirty="0" smtClean="0"/>
              <a:t>115.27(2</a:t>
            </a:r>
            <a:r>
              <a:rPr lang="en-US" altLang="en-US" dirty="0"/>
              <a:t>) Preliminary work plan. </a:t>
            </a:r>
            <a:r>
              <a:rPr lang="en-US" altLang="en-US" b="1" dirty="0"/>
              <a:t> </a:t>
            </a:r>
            <a:r>
              <a:rPr lang="en-US" altLang="en-US" b="1" u="sng" dirty="0">
                <a:uFill>
                  <a:solidFill>
                    <a:srgbClr val="0000FF"/>
                  </a:solidFill>
                </a:uFill>
              </a:rPr>
              <a:t>Within 90 calendar </a:t>
            </a:r>
            <a:r>
              <a:rPr lang="en-US" altLang="en-US" b="1" dirty="0"/>
              <a:t>days after the date the department submits its first plan, the </a:t>
            </a:r>
            <a:r>
              <a:rPr lang="en-US" altLang="en-US" b="1" u="sng" dirty="0">
                <a:uFill>
                  <a:solidFill>
                    <a:srgbClr val="0000FF"/>
                  </a:solidFill>
                </a:uFill>
              </a:rPr>
              <a:t>utility owner shall provide</a:t>
            </a:r>
            <a:r>
              <a:rPr lang="en-US" altLang="en-US" b="1" dirty="0">
                <a:uFill>
                  <a:solidFill>
                    <a:srgbClr val="0000FF"/>
                  </a:solidFill>
                </a:uFill>
              </a:rPr>
              <a:t> </a:t>
            </a:r>
            <a:r>
              <a:rPr lang="en-US" altLang="en-US" b="1" dirty="0"/>
              <a:t>to the department a preliminary work plan</a:t>
            </a:r>
            <a:r>
              <a:rPr lang="en-US" altLang="en-US" dirty="0"/>
              <a:t>.</a:t>
            </a:r>
          </a:p>
          <a:p>
            <a:pPr>
              <a:lnSpc>
                <a:spcPct val="120000"/>
              </a:lnSpc>
              <a:defRPr/>
            </a:pPr>
            <a:r>
              <a:rPr lang="en-US" altLang="en-US" dirty="0"/>
              <a:t>a.	  The preliminary work plan shall include the following:</a:t>
            </a:r>
          </a:p>
          <a:p>
            <a:pPr>
              <a:lnSpc>
                <a:spcPct val="120000"/>
              </a:lnSpc>
              <a:defRPr/>
            </a:pPr>
            <a:r>
              <a:rPr lang="en-US" altLang="en-US" dirty="0"/>
              <a:t>(1)	  A narrative description of what work the utility owner will do.</a:t>
            </a:r>
          </a:p>
          <a:p>
            <a:pPr>
              <a:lnSpc>
                <a:spcPct val="120000"/>
              </a:lnSpc>
              <a:defRPr/>
            </a:pPr>
            <a:r>
              <a:rPr lang="en-US" altLang="en-US" dirty="0"/>
              <a:t>(2)	  A drawing showing the present and proposed locations of the utility owner’s facilities in relation to the highway plan.</a:t>
            </a:r>
          </a:p>
          <a:p>
            <a:pPr>
              <a:lnSpc>
                <a:spcPct val="120000"/>
              </a:lnSpc>
              <a:defRPr/>
            </a:pPr>
            <a:r>
              <a:rPr lang="en-US" altLang="en-US" dirty="0"/>
              <a:t>(3)	  Whether the work is dependent on work by another utility owner.</a:t>
            </a:r>
          </a:p>
          <a:p>
            <a:pPr>
              <a:lnSpc>
                <a:spcPct val="120000"/>
              </a:lnSpc>
              <a:defRPr/>
            </a:pPr>
            <a:r>
              <a:rPr lang="en-US" altLang="en-US" dirty="0"/>
              <a:t>(4)	  Whether the work can be done prior to highway construction or must be coordinated with the highway contractor.</a:t>
            </a:r>
          </a:p>
          <a:p>
            <a:pPr>
              <a:lnSpc>
                <a:spcPct val="120000"/>
              </a:lnSpc>
              <a:defRPr/>
            </a:pPr>
            <a:r>
              <a:rPr lang="en-US" altLang="en-US" dirty="0"/>
              <a:t>(5)	  The number of working days required to complete the work.</a:t>
            </a:r>
          </a:p>
          <a:p>
            <a:pPr>
              <a:lnSpc>
                <a:spcPct val="120000"/>
              </a:lnSpc>
              <a:defRPr/>
            </a:pPr>
            <a:r>
              <a:rPr lang="en-US" altLang="en-US" dirty="0"/>
              <a:t>(6)	  A list of permits and approvals the utility owner is required to obtain from governmental agencies and railroad companies for the work, and the expected time schedule to obtain them</a:t>
            </a:r>
            <a:r>
              <a:rPr lang="en-US" altLang="en-US" dirty="0" smtClean="0"/>
              <a:t>.</a:t>
            </a:r>
            <a:endParaRPr lang="en-US" dirty="0"/>
          </a:p>
        </p:txBody>
      </p:sp>
    </p:spTree>
    <p:extLst>
      <p:ext uri="{BB962C8B-B14F-4D97-AF65-F5344CB8AC3E}">
        <p14:creationId xmlns:p14="http://schemas.microsoft.com/office/powerpoint/2010/main" val="31465330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Point 27 (steps 3-4)</a:t>
            </a:r>
            <a:endParaRPr lang="en-US" dirty="0"/>
          </a:p>
        </p:txBody>
      </p:sp>
      <p:sp>
        <p:nvSpPr>
          <p:cNvPr id="3" name="Content Placeholder 2"/>
          <p:cNvSpPr>
            <a:spLocks noGrp="1"/>
          </p:cNvSpPr>
          <p:nvPr>
            <p:ph idx="1"/>
          </p:nvPr>
        </p:nvSpPr>
        <p:spPr/>
        <p:txBody>
          <a:bodyPr>
            <a:normAutofit fontScale="62500" lnSpcReduction="20000"/>
          </a:bodyPr>
          <a:lstStyle/>
          <a:p>
            <a:pPr lvl="0" fontAlgn="base">
              <a:lnSpc>
                <a:spcPct val="120000"/>
              </a:lnSpc>
              <a:spcAft>
                <a:spcPct val="0"/>
              </a:spcAft>
              <a:buFontTx/>
              <a:buChar char="•"/>
              <a:defRPr/>
            </a:pPr>
            <a:r>
              <a:rPr lang="en-US" altLang="en-US" sz="3400" kern="0" dirty="0">
                <a:solidFill>
                  <a:srgbClr val="000000"/>
                </a:solidFill>
                <a:latin typeface="Arial"/>
                <a:cs typeface="Arial"/>
              </a:rPr>
              <a:t>115.27(3) </a:t>
            </a:r>
            <a:r>
              <a:rPr lang="en-US" altLang="en-US" sz="3400" b="1" kern="0" dirty="0">
                <a:solidFill>
                  <a:srgbClr val="FF0000"/>
                </a:solidFill>
                <a:latin typeface="Arial"/>
                <a:cs typeface="Arial"/>
              </a:rPr>
              <a:t>Department review of preliminary work plan</a:t>
            </a:r>
            <a:r>
              <a:rPr lang="en-US" altLang="en-US" sz="3400" kern="0" dirty="0">
                <a:solidFill>
                  <a:srgbClr val="000000"/>
                </a:solidFill>
                <a:latin typeface="Arial"/>
                <a:cs typeface="Arial"/>
              </a:rPr>
              <a:t>.  The department shall review each utility owner’s preliminary work plan to ensure compatibility with utility accommodation permit requirements, the plans for the highway improvement project, and the construction schedule.</a:t>
            </a:r>
          </a:p>
          <a:p>
            <a:pPr lvl="0" fontAlgn="base">
              <a:lnSpc>
                <a:spcPct val="120000"/>
              </a:lnSpc>
              <a:spcAft>
                <a:spcPct val="0"/>
              </a:spcAft>
              <a:buFontTx/>
              <a:buChar char="•"/>
              <a:defRPr/>
            </a:pPr>
            <a:r>
              <a:rPr lang="en-US" altLang="en-US" sz="3400" kern="0" dirty="0">
                <a:solidFill>
                  <a:srgbClr val="000000"/>
                </a:solidFill>
                <a:latin typeface="Arial"/>
                <a:cs typeface="Arial"/>
              </a:rPr>
              <a:t>115.27(4) Conflict between preliminary work plans.  When requested by the utility owners or when the department determines there is potential for conflict between preliminary work plans, the department shall schedule a coordination meeting.  All affected utility owners </a:t>
            </a:r>
            <a:r>
              <a:rPr lang="en-US" altLang="en-US" sz="3400" b="1" kern="0" dirty="0">
                <a:solidFill>
                  <a:srgbClr val="000000"/>
                </a:solidFill>
                <a:latin typeface="Arial"/>
                <a:cs typeface="Arial"/>
              </a:rPr>
              <a:t>shall attend </a:t>
            </a:r>
            <a:r>
              <a:rPr lang="en-US" altLang="en-US" sz="3400" kern="0" dirty="0">
                <a:solidFill>
                  <a:srgbClr val="000000"/>
                </a:solidFill>
                <a:latin typeface="Arial"/>
                <a:cs typeface="Arial"/>
              </a:rPr>
              <a:t>the meeting to coordinate their work plans.  The department may allow a utility owner </a:t>
            </a:r>
            <a:r>
              <a:rPr lang="en-US" altLang="en-US" sz="3400" b="1" kern="0" dirty="0">
                <a:solidFill>
                  <a:srgbClr val="000000"/>
                </a:solidFill>
                <a:latin typeface="Arial"/>
                <a:cs typeface="Arial"/>
              </a:rPr>
              <a:t>an additional 30 calendar days</a:t>
            </a:r>
            <a:r>
              <a:rPr lang="en-US" altLang="en-US" sz="3400" kern="0" dirty="0">
                <a:solidFill>
                  <a:srgbClr val="000000"/>
                </a:solidFill>
                <a:latin typeface="Arial"/>
                <a:cs typeface="Arial"/>
              </a:rPr>
              <a:t> to submit its preliminary work plan if coordination is required with other utility owners.</a:t>
            </a:r>
          </a:p>
          <a:p>
            <a:endParaRPr lang="en-US" dirty="0"/>
          </a:p>
        </p:txBody>
      </p:sp>
    </p:spTree>
    <p:extLst>
      <p:ext uri="{BB962C8B-B14F-4D97-AF65-F5344CB8AC3E}">
        <p14:creationId xmlns:p14="http://schemas.microsoft.com/office/powerpoint/2010/main" val="6204304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Point 27 (step 5)</a:t>
            </a:r>
            <a:endParaRPr lang="en-US" dirty="0"/>
          </a:p>
        </p:txBody>
      </p:sp>
      <p:sp>
        <p:nvSpPr>
          <p:cNvPr id="3" name="Content Placeholder 2"/>
          <p:cNvSpPr>
            <a:spLocks noGrp="1"/>
          </p:cNvSpPr>
          <p:nvPr>
            <p:ph idx="1"/>
          </p:nvPr>
        </p:nvSpPr>
        <p:spPr/>
        <p:txBody>
          <a:bodyPr>
            <a:normAutofit fontScale="25000" lnSpcReduction="20000"/>
          </a:bodyPr>
          <a:lstStyle/>
          <a:p>
            <a:pPr lvl="0" fontAlgn="base">
              <a:lnSpc>
                <a:spcPct val="120000"/>
              </a:lnSpc>
              <a:spcBef>
                <a:spcPts val="0"/>
              </a:spcBef>
              <a:spcAft>
                <a:spcPct val="0"/>
              </a:spcAft>
              <a:buFontTx/>
              <a:buChar char="•"/>
              <a:defRPr/>
            </a:pPr>
            <a:r>
              <a:rPr lang="en-US" altLang="en-US" sz="8000" kern="0" dirty="0" smtClean="0">
                <a:solidFill>
                  <a:srgbClr val="000000"/>
                </a:solidFill>
                <a:latin typeface="Arial"/>
                <a:cs typeface="Arial"/>
              </a:rPr>
              <a:t>115.27(5</a:t>
            </a:r>
            <a:r>
              <a:rPr lang="en-US" altLang="en-US" sz="8000" kern="0" dirty="0">
                <a:solidFill>
                  <a:srgbClr val="000000"/>
                </a:solidFill>
                <a:latin typeface="Arial"/>
                <a:cs typeface="Arial"/>
              </a:rPr>
              <a:t>) Acceptance of preliminary work plan.  The </a:t>
            </a:r>
            <a:r>
              <a:rPr lang="en-US" altLang="en-US" sz="8000" b="1" kern="0" dirty="0">
                <a:solidFill>
                  <a:srgbClr val="000000"/>
                </a:solidFill>
                <a:latin typeface="Arial"/>
                <a:cs typeface="Arial"/>
              </a:rPr>
              <a:t>department shall notify the utility owner </a:t>
            </a:r>
            <a:r>
              <a:rPr lang="en-US" altLang="en-US" sz="8000" kern="0" dirty="0">
                <a:solidFill>
                  <a:srgbClr val="000000"/>
                </a:solidFill>
                <a:latin typeface="Arial"/>
                <a:cs typeface="Arial"/>
              </a:rPr>
              <a:t>of the department’s acceptance of the utility owner’s preliminary work plan.</a:t>
            </a:r>
          </a:p>
          <a:p>
            <a:pPr lvl="0" fontAlgn="base">
              <a:lnSpc>
                <a:spcPct val="120000"/>
              </a:lnSpc>
              <a:spcBef>
                <a:spcPts val="0"/>
              </a:spcBef>
              <a:spcAft>
                <a:spcPct val="0"/>
              </a:spcAft>
              <a:buFontTx/>
              <a:buChar char="•"/>
              <a:defRPr/>
            </a:pPr>
            <a:r>
              <a:rPr lang="en-US" altLang="en-US" sz="8000" kern="0" dirty="0">
                <a:solidFill>
                  <a:srgbClr val="000000"/>
                </a:solidFill>
                <a:latin typeface="Arial"/>
                <a:cs typeface="Arial"/>
              </a:rPr>
              <a:t>A.  If the preliminary work plan is not acceptable to the department, the department shall notify the utility owner that the plan is not acceptable and provide a detailed explanation of the problem.</a:t>
            </a:r>
          </a:p>
          <a:p>
            <a:pPr lvl="0" fontAlgn="base">
              <a:lnSpc>
                <a:spcPct val="120000"/>
              </a:lnSpc>
              <a:spcBef>
                <a:spcPts val="0"/>
              </a:spcBef>
              <a:spcAft>
                <a:spcPct val="0"/>
              </a:spcAft>
              <a:buFontTx/>
              <a:buChar char="•"/>
              <a:defRPr/>
            </a:pPr>
            <a:r>
              <a:rPr lang="en-US" altLang="en-US" sz="8000" kern="0" dirty="0" err="1">
                <a:solidFill>
                  <a:srgbClr val="000000"/>
                </a:solidFill>
                <a:latin typeface="Arial"/>
                <a:cs typeface="Arial"/>
              </a:rPr>
              <a:t>B.The</a:t>
            </a:r>
            <a:r>
              <a:rPr lang="en-US" altLang="en-US" sz="8000" kern="0" dirty="0">
                <a:solidFill>
                  <a:srgbClr val="000000"/>
                </a:solidFill>
                <a:latin typeface="Arial"/>
                <a:cs typeface="Arial"/>
              </a:rPr>
              <a:t> utility owner shall submit a revised preliminary work plan to the department within 30 calendar days after its receipt of notice from the department that the plan was not acceptable.</a:t>
            </a:r>
          </a:p>
          <a:p>
            <a:pPr lvl="0" fontAlgn="base">
              <a:lnSpc>
                <a:spcPct val="120000"/>
              </a:lnSpc>
              <a:spcBef>
                <a:spcPts val="0"/>
              </a:spcBef>
              <a:spcAft>
                <a:spcPct val="0"/>
              </a:spcAft>
              <a:buFontTx/>
              <a:buChar char="•"/>
              <a:defRPr/>
            </a:pPr>
            <a:r>
              <a:rPr lang="en-US" altLang="en-US" sz="8000" kern="0" dirty="0" err="1">
                <a:solidFill>
                  <a:srgbClr val="000000"/>
                </a:solidFill>
                <a:latin typeface="Arial"/>
                <a:cs typeface="Arial"/>
              </a:rPr>
              <a:t>C.The</a:t>
            </a:r>
            <a:r>
              <a:rPr lang="en-US" altLang="en-US" sz="8000" kern="0" dirty="0">
                <a:solidFill>
                  <a:srgbClr val="000000"/>
                </a:solidFill>
                <a:latin typeface="Arial"/>
                <a:cs typeface="Arial"/>
              </a:rPr>
              <a:t> department shall review the revised preliminary work plan.  If the work plan is acceptable, the department shall notify the utility owner of the department’s acceptance of the plan.</a:t>
            </a:r>
          </a:p>
          <a:p>
            <a:pPr>
              <a:lnSpc>
                <a:spcPct val="120000"/>
              </a:lnSpc>
              <a:spcBef>
                <a:spcPts val="0"/>
              </a:spcBef>
            </a:pPr>
            <a:r>
              <a:rPr lang="en-US" altLang="en-US" sz="8000" kern="0" dirty="0" err="1">
                <a:solidFill>
                  <a:srgbClr val="000000"/>
                </a:solidFill>
                <a:latin typeface="Arial"/>
                <a:cs typeface="Arial"/>
              </a:rPr>
              <a:t>D.If</a:t>
            </a:r>
            <a:r>
              <a:rPr lang="en-US" altLang="en-US" sz="8000" kern="0" dirty="0">
                <a:solidFill>
                  <a:srgbClr val="000000"/>
                </a:solidFill>
                <a:latin typeface="Arial"/>
                <a:cs typeface="Arial"/>
              </a:rPr>
              <a:t> the work plan is still not acceptable, the process set out in 115.27(5)“a” to “c” shall be repeated</a:t>
            </a:r>
            <a:r>
              <a:rPr lang="en-US" altLang="en-US" sz="8000" kern="0" dirty="0" smtClean="0">
                <a:solidFill>
                  <a:srgbClr val="000000"/>
                </a:solidFill>
                <a:latin typeface="Arial"/>
                <a:cs typeface="Arial"/>
              </a:rPr>
              <a:t>.</a:t>
            </a:r>
            <a:r>
              <a:rPr lang="en-US" altLang="en-US" sz="8000" dirty="0"/>
              <a:t> </a:t>
            </a:r>
            <a:endParaRPr lang="en-US" altLang="en-US" sz="8000" dirty="0" smtClean="0"/>
          </a:p>
        </p:txBody>
      </p:sp>
    </p:spTree>
    <p:extLst>
      <p:ext uri="{BB962C8B-B14F-4D97-AF65-F5344CB8AC3E}">
        <p14:creationId xmlns:p14="http://schemas.microsoft.com/office/powerpoint/2010/main" val="7470664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Point 27 (step 6)</a:t>
            </a:r>
            <a:endParaRPr lang="en-US" dirty="0"/>
          </a:p>
        </p:txBody>
      </p:sp>
      <p:sp>
        <p:nvSpPr>
          <p:cNvPr id="3" name="Content Placeholder 2"/>
          <p:cNvSpPr>
            <a:spLocks noGrp="1"/>
          </p:cNvSpPr>
          <p:nvPr>
            <p:ph idx="1"/>
          </p:nvPr>
        </p:nvSpPr>
        <p:spPr/>
        <p:txBody>
          <a:bodyPr>
            <a:normAutofit fontScale="32500" lnSpcReduction="20000"/>
          </a:bodyPr>
          <a:lstStyle/>
          <a:p>
            <a:pPr lvl="0" fontAlgn="base">
              <a:lnSpc>
                <a:spcPct val="120000"/>
              </a:lnSpc>
              <a:spcBef>
                <a:spcPts val="0"/>
              </a:spcBef>
              <a:spcAft>
                <a:spcPct val="0"/>
              </a:spcAft>
              <a:buFontTx/>
              <a:buChar char="•"/>
              <a:defRPr/>
            </a:pPr>
            <a:r>
              <a:rPr lang="en-US" altLang="en-US" sz="8000" dirty="0" smtClean="0"/>
              <a:t>115.27(6</a:t>
            </a:r>
            <a:r>
              <a:rPr lang="en-US" altLang="en-US" sz="8000" dirty="0"/>
              <a:t>) Agreement.</a:t>
            </a:r>
          </a:p>
          <a:p>
            <a:pPr>
              <a:lnSpc>
                <a:spcPct val="120000"/>
              </a:lnSpc>
              <a:spcBef>
                <a:spcPts val="0"/>
              </a:spcBef>
            </a:pPr>
            <a:r>
              <a:rPr lang="en-US" altLang="en-US" sz="8000" dirty="0" smtClean="0"/>
              <a:t>a.  The </a:t>
            </a:r>
            <a:r>
              <a:rPr lang="en-US" altLang="en-US" sz="8000" dirty="0"/>
              <a:t>department shall enter into an agreement with the utility owner if the adjustment is eligible for reimbursement.</a:t>
            </a:r>
          </a:p>
          <a:p>
            <a:pPr>
              <a:lnSpc>
                <a:spcPct val="120000"/>
              </a:lnSpc>
              <a:spcBef>
                <a:spcPts val="0"/>
              </a:spcBef>
            </a:pPr>
            <a:r>
              <a:rPr lang="en-US" altLang="en-US" sz="8000" dirty="0" smtClean="0"/>
              <a:t>b.  The </a:t>
            </a:r>
            <a:r>
              <a:rPr lang="en-US" altLang="en-US" sz="8000" dirty="0"/>
              <a:t>agreement by itself does not constitute a permit nor does it grant permission to occupy the primary highway right-of-way.  The utility owner is responsible for obtaining a utility accommodation permit prior to commencing work within the right-of-way.  The agreement will then be attached to and become part of the permit.</a:t>
            </a:r>
          </a:p>
          <a:p>
            <a:pPr lvl="0" fontAlgn="base">
              <a:lnSpc>
                <a:spcPct val="120000"/>
              </a:lnSpc>
              <a:spcAft>
                <a:spcPct val="0"/>
              </a:spcAft>
              <a:buFontTx/>
              <a:buChar char="•"/>
              <a:defRPr/>
            </a:pPr>
            <a:endParaRPr lang="en-US" altLang="en-US" sz="3400" kern="0" dirty="0">
              <a:solidFill>
                <a:srgbClr val="000000"/>
              </a:solidFill>
              <a:latin typeface="Arial"/>
              <a:cs typeface="Arial"/>
            </a:endParaRPr>
          </a:p>
          <a:p>
            <a:endParaRPr lang="en-US" dirty="0"/>
          </a:p>
        </p:txBody>
      </p:sp>
    </p:spTree>
    <p:extLst>
      <p:ext uri="{BB962C8B-B14F-4D97-AF65-F5344CB8AC3E}">
        <p14:creationId xmlns:p14="http://schemas.microsoft.com/office/powerpoint/2010/main" val="37264685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Point 27 (steps 1-6) - </a:t>
            </a:r>
            <a:r>
              <a:rPr lang="en-US" dirty="0" smtClean="0">
                <a:solidFill>
                  <a:srgbClr val="FF0000"/>
                </a:solidFill>
              </a:rPr>
              <a:t>U03</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pPr>
              <a:lnSpc>
                <a:spcPct val="120000"/>
              </a:lnSpc>
              <a:defRPr/>
            </a:pPr>
            <a:r>
              <a:rPr lang="en-US" altLang="en-US" dirty="0"/>
              <a:t>761—</a:t>
            </a:r>
            <a:r>
              <a:rPr lang="en-US" altLang="en-US" b="1" dirty="0"/>
              <a:t>115.27</a:t>
            </a:r>
            <a:r>
              <a:rPr lang="en-US" altLang="en-US" dirty="0"/>
              <a:t>(306A) </a:t>
            </a:r>
            <a:r>
              <a:rPr lang="en-US" altLang="en-US" b="1" dirty="0"/>
              <a:t>First plan submission</a:t>
            </a:r>
            <a:r>
              <a:rPr lang="en-US" altLang="en-US" dirty="0"/>
              <a:t>, preliminary work plan and agreement</a:t>
            </a:r>
            <a:r>
              <a:rPr lang="en-US" altLang="en-US" dirty="0" smtClean="0"/>
              <a:t>.</a:t>
            </a:r>
          </a:p>
          <a:p>
            <a:pPr>
              <a:lnSpc>
                <a:spcPct val="110000"/>
              </a:lnSpc>
              <a:defRPr/>
            </a:pPr>
            <a:r>
              <a:rPr lang="en-US" altLang="en-US" dirty="0" smtClean="0"/>
              <a:t>First Plan submission is </a:t>
            </a:r>
            <a:r>
              <a:rPr lang="en-US" altLang="en-US" dirty="0"/>
              <a:t>IADOT event </a:t>
            </a:r>
            <a:r>
              <a:rPr lang="en-US" altLang="en-US" dirty="0" smtClean="0"/>
              <a:t>U03</a:t>
            </a:r>
            <a:endParaRPr lang="en-US" altLang="en-US" dirty="0"/>
          </a:p>
          <a:p>
            <a:pPr lvl="1">
              <a:lnSpc>
                <a:spcPct val="110000"/>
              </a:lnSpc>
              <a:defRPr/>
            </a:pPr>
            <a:r>
              <a:rPr lang="en-US" altLang="en-US" dirty="0"/>
              <a:t>Happens after the </a:t>
            </a:r>
            <a:r>
              <a:rPr lang="en-US" altLang="en-US" dirty="0" smtClean="0"/>
              <a:t>ROW plans complete</a:t>
            </a:r>
            <a:endParaRPr lang="en-US" altLang="en-US" dirty="0"/>
          </a:p>
          <a:p>
            <a:pPr lvl="1">
              <a:lnSpc>
                <a:spcPct val="110000"/>
              </a:lnSpc>
              <a:defRPr/>
            </a:pPr>
            <a:r>
              <a:rPr lang="en-US" altLang="en-US" dirty="0"/>
              <a:t>Plans </a:t>
            </a:r>
            <a:r>
              <a:rPr lang="en-US" altLang="en-US" dirty="0" smtClean="0"/>
              <a:t>60</a:t>
            </a:r>
            <a:r>
              <a:rPr lang="en-US" altLang="en-US" dirty="0"/>
              <a:t>% complete</a:t>
            </a:r>
          </a:p>
          <a:p>
            <a:pPr lvl="1">
              <a:lnSpc>
                <a:spcPct val="110000"/>
              </a:lnSpc>
              <a:defRPr/>
            </a:pPr>
            <a:r>
              <a:rPr lang="en-US" altLang="en-US" dirty="0" smtClean="0"/>
              <a:t>Alignments/ Need Line/ Cross Sections/  ROW design done</a:t>
            </a:r>
            <a:endParaRPr lang="en-US" altLang="en-US" dirty="0"/>
          </a:p>
          <a:p>
            <a:pPr lvl="1">
              <a:lnSpc>
                <a:spcPct val="110000"/>
              </a:lnSpc>
              <a:defRPr/>
            </a:pPr>
            <a:r>
              <a:rPr lang="en-US" altLang="en-US" dirty="0"/>
              <a:t>Typically more than </a:t>
            </a:r>
            <a:r>
              <a:rPr lang="en-US" altLang="en-US" dirty="0" smtClean="0"/>
              <a:t>2 </a:t>
            </a:r>
            <a:r>
              <a:rPr lang="en-US" altLang="en-US" dirty="0"/>
              <a:t>years before letting</a:t>
            </a:r>
          </a:p>
          <a:p>
            <a:pPr>
              <a:lnSpc>
                <a:spcPct val="120000"/>
              </a:lnSpc>
              <a:defRPr/>
            </a:pPr>
            <a:endParaRPr lang="en-US" altLang="en-US" dirty="0"/>
          </a:p>
        </p:txBody>
      </p:sp>
    </p:spTree>
    <p:extLst>
      <p:ext uri="{BB962C8B-B14F-4D97-AF65-F5344CB8AC3E}">
        <p14:creationId xmlns:p14="http://schemas.microsoft.com/office/powerpoint/2010/main" val="17826319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Point 28 (step 1)</a:t>
            </a:r>
            <a:endParaRPr lang="en-US" dirty="0"/>
          </a:p>
        </p:txBody>
      </p:sp>
      <p:sp>
        <p:nvSpPr>
          <p:cNvPr id="3" name="Content Placeholder 2"/>
          <p:cNvSpPr>
            <a:spLocks noGrp="1"/>
          </p:cNvSpPr>
          <p:nvPr>
            <p:ph idx="1"/>
          </p:nvPr>
        </p:nvSpPr>
        <p:spPr/>
        <p:txBody>
          <a:bodyPr>
            <a:noAutofit/>
          </a:bodyPr>
          <a:lstStyle/>
          <a:p>
            <a:pPr>
              <a:lnSpc>
                <a:spcPct val="120000"/>
              </a:lnSpc>
              <a:defRPr/>
            </a:pPr>
            <a:r>
              <a:rPr lang="en-US" altLang="en-US" sz="2400" dirty="0"/>
              <a:t>761—</a:t>
            </a:r>
            <a:r>
              <a:rPr lang="en-US" altLang="en-US" sz="2400" b="1" dirty="0"/>
              <a:t>115.28</a:t>
            </a:r>
            <a:r>
              <a:rPr lang="en-US" altLang="en-US" sz="2400" dirty="0"/>
              <a:t>(306A) </a:t>
            </a:r>
            <a:r>
              <a:rPr lang="en-US" altLang="en-US" sz="2400" b="1" dirty="0">
                <a:solidFill>
                  <a:srgbClr val="FF0000"/>
                </a:solidFill>
              </a:rPr>
              <a:t>Second plan submission</a:t>
            </a:r>
            <a:r>
              <a:rPr lang="en-US" altLang="en-US" sz="2400" dirty="0"/>
              <a:t>, </a:t>
            </a:r>
            <a:r>
              <a:rPr lang="en-US" altLang="en-US" sz="2400" u="sng" dirty="0">
                <a:solidFill>
                  <a:srgbClr val="002060"/>
                </a:solidFill>
                <a:uFill>
                  <a:solidFill>
                    <a:srgbClr val="FF0000"/>
                  </a:solidFill>
                </a:uFill>
              </a:rPr>
              <a:t>final work plan and permit application.</a:t>
            </a:r>
          </a:p>
          <a:p>
            <a:pPr>
              <a:lnSpc>
                <a:spcPct val="120000"/>
              </a:lnSpc>
              <a:defRPr/>
            </a:pPr>
            <a:r>
              <a:rPr lang="en-US" altLang="en-US" sz="2400" dirty="0"/>
              <a:t>115.28(1) Second plan.  After the final public information meeting, the </a:t>
            </a:r>
            <a:r>
              <a:rPr lang="en-US" altLang="en-US" sz="2400" dirty="0">
                <a:solidFill>
                  <a:srgbClr val="FF0000"/>
                </a:solidFill>
              </a:rPr>
              <a:t>department shall submit its second plan </a:t>
            </a:r>
            <a:r>
              <a:rPr lang="en-US" altLang="en-US" sz="2400" dirty="0"/>
              <a:t>to the owner of each known utility facility within the project limits.  The second plan shall show any additional plan information or design changes the owner needs in order to complete its design and layout for the adjustment.  The </a:t>
            </a:r>
            <a:r>
              <a:rPr lang="en-US" altLang="en-US" sz="2400" u="sng" dirty="0">
                <a:uFill>
                  <a:solidFill>
                    <a:srgbClr val="FF0000"/>
                  </a:solidFill>
                </a:uFill>
              </a:rPr>
              <a:t>department shall clearly identify to the utility owner the differences between the first and second </a:t>
            </a:r>
            <a:r>
              <a:rPr lang="en-US" altLang="en-US" sz="2400" u="sng" dirty="0" smtClean="0">
                <a:uFill>
                  <a:solidFill>
                    <a:srgbClr val="FF0000"/>
                  </a:solidFill>
                </a:uFill>
              </a:rPr>
              <a:t>plans</a:t>
            </a:r>
            <a:r>
              <a:rPr lang="en-US" altLang="en-US" sz="2400" u="sng" dirty="0">
                <a:uFill>
                  <a:solidFill>
                    <a:srgbClr val="FF0000"/>
                  </a:solidFill>
                </a:uFill>
              </a:rPr>
              <a:t>.</a:t>
            </a:r>
          </a:p>
        </p:txBody>
      </p:sp>
    </p:spTree>
    <p:extLst>
      <p:ext uri="{BB962C8B-B14F-4D97-AF65-F5344CB8AC3E}">
        <p14:creationId xmlns:p14="http://schemas.microsoft.com/office/powerpoint/2010/main" val="24036403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Point 28 (step 2)</a:t>
            </a:r>
            <a:endParaRPr lang="en-US" dirty="0"/>
          </a:p>
        </p:txBody>
      </p:sp>
      <p:sp>
        <p:nvSpPr>
          <p:cNvPr id="3" name="Content Placeholder 2"/>
          <p:cNvSpPr>
            <a:spLocks noGrp="1"/>
          </p:cNvSpPr>
          <p:nvPr>
            <p:ph idx="1"/>
          </p:nvPr>
        </p:nvSpPr>
        <p:spPr/>
        <p:txBody>
          <a:bodyPr>
            <a:noAutofit/>
          </a:bodyPr>
          <a:lstStyle/>
          <a:p>
            <a:pPr>
              <a:lnSpc>
                <a:spcPct val="120000"/>
              </a:lnSpc>
              <a:defRPr/>
            </a:pPr>
            <a:r>
              <a:rPr lang="en-US" altLang="en-US" sz="1800" dirty="0"/>
              <a:t>115.28(2) </a:t>
            </a:r>
            <a:r>
              <a:rPr lang="en-US" altLang="en-US" sz="1800" dirty="0">
                <a:solidFill>
                  <a:srgbClr val="002060"/>
                </a:solidFill>
              </a:rPr>
              <a:t>Final work </a:t>
            </a:r>
            <a:r>
              <a:rPr lang="en-US" altLang="en-US" sz="1800" dirty="0" smtClean="0">
                <a:solidFill>
                  <a:srgbClr val="002060"/>
                </a:solidFill>
              </a:rPr>
              <a:t>plan</a:t>
            </a:r>
            <a:r>
              <a:rPr lang="en-US" altLang="en-US" sz="1800" dirty="0">
                <a:solidFill>
                  <a:srgbClr val="002060"/>
                </a:solidFill>
                <a:uFill>
                  <a:solidFill>
                    <a:srgbClr val="FF0000"/>
                  </a:solidFill>
                </a:uFill>
              </a:rPr>
              <a:t> and permit application</a:t>
            </a:r>
            <a:r>
              <a:rPr lang="en-US" altLang="en-US" sz="1800" b="1" dirty="0" smtClean="0"/>
              <a:t>.</a:t>
            </a:r>
            <a:r>
              <a:rPr lang="en-US" altLang="en-US" sz="1800" b="1" dirty="0"/>
              <a:t>  </a:t>
            </a:r>
            <a:r>
              <a:rPr lang="en-US" altLang="en-US" sz="1800" b="1" u="sng" dirty="0">
                <a:uFill>
                  <a:solidFill>
                    <a:srgbClr val="0000FF"/>
                  </a:solidFill>
                </a:uFill>
              </a:rPr>
              <a:t>Within 60 calendar days </a:t>
            </a:r>
            <a:r>
              <a:rPr lang="en-US" altLang="en-US" sz="1800" b="1" dirty="0"/>
              <a:t>after the date the department submits the second plan</a:t>
            </a:r>
            <a:r>
              <a:rPr lang="en-US" altLang="en-US" sz="1800" dirty="0"/>
              <a:t>, the utility owner shall provide to the department a final work plan.</a:t>
            </a:r>
          </a:p>
          <a:p>
            <a:pPr>
              <a:lnSpc>
                <a:spcPct val="120000"/>
              </a:lnSpc>
              <a:defRPr/>
            </a:pPr>
            <a:r>
              <a:rPr lang="en-US" altLang="en-US" sz="1800" dirty="0"/>
              <a:t>a. The final work </a:t>
            </a:r>
            <a:r>
              <a:rPr lang="en-US" altLang="en-US" sz="1800" u="sng" dirty="0">
                <a:uFill>
                  <a:solidFill>
                    <a:srgbClr val="0000FF"/>
                  </a:solidFill>
                </a:uFill>
              </a:rPr>
              <a:t>plan shall include the anticipated starting </a:t>
            </a:r>
            <a:r>
              <a:rPr lang="en-US" altLang="en-US" sz="1800" dirty="0"/>
              <a:t>date for the utility owner’s work within the primary highway right-of-way.</a:t>
            </a:r>
          </a:p>
          <a:p>
            <a:pPr>
              <a:lnSpc>
                <a:spcPct val="120000"/>
              </a:lnSpc>
              <a:defRPr/>
            </a:pPr>
            <a:r>
              <a:rPr lang="en-US" altLang="en-US" sz="1800" dirty="0"/>
              <a:t>B.  A </a:t>
            </a:r>
            <a:r>
              <a:rPr lang="en-US" altLang="en-US" sz="1800" u="sng" dirty="0">
                <a:uFill>
                  <a:solidFill>
                    <a:srgbClr val="0000FF"/>
                  </a:solidFill>
                </a:uFill>
              </a:rPr>
              <a:t>completed application for a utility accommodation permit must accompany the final work </a:t>
            </a:r>
            <a:r>
              <a:rPr lang="en-US" altLang="en-US" sz="1800" dirty="0"/>
              <a:t>plan for work within the primary highway right-of-way.  The work plan by itself does not constitute a permit nor does it grant permission to occupy the primary highway right-of-way.</a:t>
            </a:r>
          </a:p>
          <a:p>
            <a:pPr>
              <a:lnSpc>
                <a:spcPct val="120000"/>
              </a:lnSpc>
              <a:defRPr/>
            </a:pPr>
            <a:r>
              <a:rPr lang="en-US" altLang="en-US" sz="1800" dirty="0"/>
              <a:t>c. When requested by the utility owner, the department may allow additional time to complete the final work plan if the second plan requires extensive modifications to the preliminary work plan.</a:t>
            </a:r>
          </a:p>
          <a:p>
            <a:pPr>
              <a:lnSpc>
                <a:spcPct val="120000"/>
              </a:lnSpc>
              <a:defRPr/>
            </a:pPr>
            <a:r>
              <a:rPr lang="en-US" altLang="en-US" sz="1800" dirty="0"/>
              <a:t>d. If there are no changes to the preliminary work plan, the utility owner need only notify the department that the preliminary work plan is now the final work plan.</a:t>
            </a:r>
          </a:p>
        </p:txBody>
      </p:sp>
    </p:spTree>
    <p:extLst>
      <p:ext uri="{BB962C8B-B14F-4D97-AF65-F5344CB8AC3E}">
        <p14:creationId xmlns:p14="http://schemas.microsoft.com/office/powerpoint/2010/main" val="2418415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Point 28 (steps 3-4)</a:t>
            </a:r>
            <a:endParaRPr lang="en-US" dirty="0"/>
          </a:p>
        </p:txBody>
      </p:sp>
      <p:sp>
        <p:nvSpPr>
          <p:cNvPr id="3" name="Content Placeholder 2"/>
          <p:cNvSpPr>
            <a:spLocks noGrp="1"/>
          </p:cNvSpPr>
          <p:nvPr>
            <p:ph idx="1"/>
          </p:nvPr>
        </p:nvSpPr>
        <p:spPr/>
        <p:txBody>
          <a:bodyPr>
            <a:noAutofit/>
          </a:bodyPr>
          <a:lstStyle/>
          <a:p>
            <a:pPr>
              <a:lnSpc>
                <a:spcPct val="120000"/>
              </a:lnSpc>
              <a:defRPr/>
            </a:pPr>
            <a:r>
              <a:rPr lang="en-US" altLang="en-US" sz="1800" dirty="0"/>
              <a:t>115.28(3) </a:t>
            </a:r>
            <a:r>
              <a:rPr lang="en-US" altLang="en-US" sz="1800" dirty="0">
                <a:solidFill>
                  <a:srgbClr val="FF0000"/>
                </a:solidFill>
              </a:rPr>
              <a:t>Department review of final work plan</a:t>
            </a:r>
            <a:r>
              <a:rPr lang="en-US" altLang="en-US" sz="1800" dirty="0"/>
              <a:t>.  The </a:t>
            </a:r>
            <a:r>
              <a:rPr lang="en-US" altLang="en-US" sz="1800" u="sng" dirty="0">
                <a:uFill>
                  <a:solidFill>
                    <a:srgbClr val="FF0000"/>
                  </a:solidFill>
                </a:uFill>
              </a:rPr>
              <a:t>department shall review </a:t>
            </a:r>
            <a:r>
              <a:rPr lang="en-US" altLang="en-US" sz="1800" dirty="0"/>
              <a:t>each utility owner’s final work plan to ensure compatibility with utility accommodation permit requirements, the plans for the highway improvement project, and the construction schedule</a:t>
            </a:r>
            <a:r>
              <a:rPr lang="en-US" altLang="en-US" sz="1800" dirty="0" smtClean="0"/>
              <a:t>.</a:t>
            </a:r>
          </a:p>
          <a:p>
            <a:pPr>
              <a:lnSpc>
                <a:spcPct val="120000"/>
              </a:lnSpc>
              <a:defRPr/>
            </a:pPr>
            <a:endParaRPr lang="en-US" altLang="en-US" sz="1800" dirty="0"/>
          </a:p>
          <a:p>
            <a:pPr>
              <a:lnSpc>
                <a:spcPct val="120000"/>
              </a:lnSpc>
              <a:defRPr/>
            </a:pPr>
            <a:r>
              <a:rPr lang="en-US" altLang="en-US" sz="1800" dirty="0"/>
              <a:t>115.28(4) Acceptance of final work plan.  The department shall notify the utility owner of the department’s acceptance of the utility owner’s final work plan</a:t>
            </a:r>
            <a:r>
              <a:rPr lang="en-US" altLang="en-US" sz="1800" dirty="0" smtClean="0"/>
              <a:t>.</a:t>
            </a:r>
          </a:p>
          <a:p>
            <a:pPr>
              <a:lnSpc>
                <a:spcPct val="120000"/>
              </a:lnSpc>
              <a:defRPr/>
            </a:pPr>
            <a:endParaRPr lang="en-US" altLang="en-US" sz="1800" dirty="0"/>
          </a:p>
        </p:txBody>
      </p:sp>
    </p:spTree>
    <p:extLst>
      <p:ext uri="{BB962C8B-B14F-4D97-AF65-F5344CB8AC3E}">
        <p14:creationId xmlns:p14="http://schemas.microsoft.com/office/powerpoint/2010/main" val="7692013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Point25 – </a:t>
            </a:r>
            <a:r>
              <a:rPr lang="en-US" dirty="0" smtClean="0"/>
              <a:t>WHY?</a:t>
            </a:r>
            <a:endParaRPr lang="en-US" dirty="0"/>
          </a:p>
        </p:txBody>
      </p:sp>
      <p:sp>
        <p:nvSpPr>
          <p:cNvPr id="3" name="Content Placeholder 2"/>
          <p:cNvSpPr>
            <a:spLocks noGrp="1"/>
          </p:cNvSpPr>
          <p:nvPr>
            <p:ph idx="1"/>
          </p:nvPr>
        </p:nvSpPr>
        <p:spPr/>
        <p:txBody>
          <a:bodyPr>
            <a:normAutofit/>
          </a:bodyPr>
          <a:lstStyle/>
          <a:p>
            <a:pPr>
              <a:defRPr/>
            </a:pPr>
            <a:r>
              <a:rPr lang="en-US" dirty="0" smtClean="0"/>
              <a:t>Trouble right here in River City 19</a:t>
            </a:r>
            <a:r>
              <a:rPr lang="en-US" baseline="30000" dirty="0" smtClean="0"/>
              <a:t>th</a:t>
            </a:r>
            <a:r>
              <a:rPr lang="en-US" dirty="0" smtClean="0"/>
              <a:t> century</a:t>
            </a:r>
          </a:p>
          <a:p>
            <a:pPr>
              <a:defRPr/>
            </a:pPr>
            <a:r>
              <a:rPr lang="en-US" dirty="0" smtClean="0"/>
              <a:t>Late 19</a:t>
            </a:r>
            <a:r>
              <a:rPr lang="en-US" baseline="30000" dirty="0" smtClean="0"/>
              <a:t>th</a:t>
            </a:r>
            <a:r>
              <a:rPr lang="en-US" dirty="0" smtClean="0"/>
              <a:t> century - Early 21</a:t>
            </a:r>
            <a:r>
              <a:rPr lang="en-US" baseline="30000" dirty="0" smtClean="0"/>
              <a:t>st</a:t>
            </a:r>
            <a:r>
              <a:rPr lang="en-US" dirty="0" smtClean="0"/>
              <a:t> century</a:t>
            </a:r>
          </a:p>
          <a:p>
            <a:pPr>
              <a:defRPr/>
            </a:pPr>
            <a:r>
              <a:rPr lang="en-US" dirty="0" smtClean="0"/>
              <a:t>Utilities and DOT got together</a:t>
            </a:r>
          </a:p>
          <a:p>
            <a:pPr>
              <a:defRPr/>
            </a:pPr>
            <a:r>
              <a:rPr lang="en-US" dirty="0" smtClean="0"/>
              <a:t>Frustrations</a:t>
            </a:r>
            <a:endParaRPr lang="en-US" dirty="0" smtClean="0"/>
          </a:p>
          <a:p>
            <a:pPr lvl="3"/>
            <a:endParaRPr lang="en-US" dirty="0"/>
          </a:p>
          <a:p>
            <a:endParaRPr lang="en-US" dirty="0"/>
          </a:p>
        </p:txBody>
      </p:sp>
    </p:spTree>
    <p:extLst>
      <p:ext uri="{BB962C8B-B14F-4D97-AF65-F5344CB8AC3E}">
        <p14:creationId xmlns:p14="http://schemas.microsoft.com/office/powerpoint/2010/main" val="10970148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Point 28 (step3 3-4)</a:t>
            </a:r>
            <a:endParaRPr lang="en-US" dirty="0"/>
          </a:p>
        </p:txBody>
      </p:sp>
      <p:sp>
        <p:nvSpPr>
          <p:cNvPr id="3" name="Content Placeholder 2"/>
          <p:cNvSpPr>
            <a:spLocks noGrp="1"/>
          </p:cNvSpPr>
          <p:nvPr>
            <p:ph idx="1"/>
          </p:nvPr>
        </p:nvSpPr>
        <p:spPr/>
        <p:txBody>
          <a:bodyPr>
            <a:noAutofit/>
          </a:bodyPr>
          <a:lstStyle/>
          <a:p>
            <a:pPr>
              <a:lnSpc>
                <a:spcPct val="120000"/>
              </a:lnSpc>
              <a:defRPr/>
            </a:pPr>
            <a:r>
              <a:rPr lang="en-US" altLang="en-US" sz="1800" dirty="0" smtClean="0"/>
              <a:t>115.28(4</a:t>
            </a:r>
            <a:r>
              <a:rPr lang="en-US" altLang="en-US" sz="1800" dirty="0"/>
              <a:t>) </a:t>
            </a:r>
            <a:r>
              <a:rPr lang="en-US" altLang="en-US" sz="1800" dirty="0" smtClean="0"/>
              <a:t> (continued)</a:t>
            </a:r>
          </a:p>
          <a:p>
            <a:pPr>
              <a:lnSpc>
                <a:spcPct val="120000"/>
              </a:lnSpc>
              <a:defRPr/>
            </a:pPr>
            <a:r>
              <a:rPr lang="en-US" altLang="en-US" sz="1800" dirty="0" smtClean="0"/>
              <a:t>a</a:t>
            </a:r>
            <a:r>
              <a:rPr lang="en-US" altLang="en-US" sz="1800" dirty="0"/>
              <a:t>. If the final work plan is not acceptable to the department, the department shall notify the utility owner that the plan is not acceptable and provide a detailed explanation of the problem.</a:t>
            </a:r>
          </a:p>
          <a:p>
            <a:pPr>
              <a:lnSpc>
                <a:spcPct val="120000"/>
              </a:lnSpc>
              <a:defRPr/>
            </a:pPr>
            <a:r>
              <a:rPr lang="en-US" altLang="en-US" sz="1800" dirty="0"/>
              <a:t>b. The </a:t>
            </a:r>
            <a:r>
              <a:rPr lang="en-US" altLang="en-US" sz="1800" b="1" dirty="0"/>
              <a:t>utility owner shall submit a revised final work plan to the department within 30 calendar days</a:t>
            </a:r>
            <a:r>
              <a:rPr lang="en-US" altLang="en-US" sz="1800" dirty="0"/>
              <a:t> after its receipt of notice from the department that the plan was not acceptable.</a:t>
            </a:r>
          </a:p>
          <a:p>
            <a:pPr>
              <a:lnSpc>
                <a:spcPct val="120000"/>
              </a:lnSpc>
              <a:defRPr/>
            </a:pPr>
            <a:r>
              <a:rPr lang="en-US" altLang="en-US" sz="1800" dirty="0" smtClean="0"/>
              <a:t>c. </a:t>
            </a:r>
            <a:r>
              <a:rPr lang="en-US" altLang="en-US" sz="1800" dirty="0"/>
              <a:t>The department shall review the revised final work plan.  If the work plan is acceptable, the department shall notify the utility owner of the department’s acceptance of the plan.</a:t>
            </a:r>
          </a:p>
          <a:p>
            <a:pPr>
              <a:lnSpc>
                <a:spcPct val="120000"/>
              </a:lnSpc>
              <a:defRPr/>
            </a:pPr>
            <a:r>
              <a:rPr lang="en-US" altLang="en-US" sz="1800" dirty="0"/>
              <a:t>d. If the work plan is still not acceptable, the process set out in 115.28(4)“a” to “c” shall be repeated.</a:t>
            </a:r>
          </a:p>
        </p:txBody>
      </p:sp>
    </p:spTree>
    <p:extLst>
      <p:ext uri="{BB962C8B-B14F-4D97-AF65-F5344CB8AC3E}">
        <p14:creationId xmlns:p14="http://schemas.microsoft.com/office/powerpoint/2010/main" val="8290265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Point 28 (steps 1-4) – </a:t>
            </a:r>
            <a:r>
              <a:rPr lang="en-US" dirty="0" smtClean="0">
                <a:solidFill>
                  <a:srgbClr val="FF0000"/>
                </a:solidFill>
              </a:rPr>
              <a:t>U04</a:t>
            </a:r>
            <a:endParaRPr lang="en-US" dirty="0">
              <a:solidFill>
                <a:srgbClr val="FF0000"/>
              </a:solidFill>
            </a:endParaRPr>
          </a:p>
        </p:txBody>
      </p:sp>
      <p:sp>
        <p:nvSpPr>
          <p:cNvPr id="3" name="Content Placeholder 2"/>
          <p:cNvSpPr>
            <a:spLocks noGrp="1"/>
          </p:cNvSpPr>
          <p:nvPr>
            <p:ph idx="1"/>
          </p:nvPr>
        </p:nvSpPr>
        <p:spPr/>
        <p:txBody>
          <a:bodyPr>
            <a:normAutofit/>
          </a:bodyPr>
          <a:lstStyle/>
          <a:p>
            <a:pPr>
              <a:lnSpc>
                <a:spcPct val="120000"/>
              </a:lnSpc>
              <a:defRPr/>
            </a:pPr>
            <a:r>
              <a:rPr lang="en-US" altLang="en-US" dirty="0"/>
              <a:t>761—</a:t>
            </a:r>
            <a:r>
              <a:rPr lang="en-US" altLang="en-US" b="1" dirty="0"/>
              <a:t>115.28</a:t>
            </a:r>
            <a:r>
              <a:rPr lang="en-US" altLang="en-US" dirty="0"/>
              <a:t>(306A) </a:t>
            </a:r>
            <a:r>
              <a:rPr lang="en-US" altLang="en-US" b="1" dirty="0">
                <a:solidFill>
                  <a:srgbClr val="FF0000"/>
                </a:solidFill>
              </a:rPr>
              <a:t>Second plan submission</a:t>
            </a:r>
            <a:r>
              <a:rPr lang="en-US" altLang="en-US" dirty="0"/>
              <a:t>, </a:t>
            </a:r>
            <a:r>
              <a:rPr lang="en-US" altLang="en-US" u="sng" dirty="0">
                <a:solidFill>
                  <a:srgbClr val="002060"/>
                </a:solidFill>
                <a:uFill>
                  <a:solidFill>
                    <a:srgbClr val="FF0000"/>
                  </a:solidFill>
                </a:uFill>
              </a:rPr>
              <a:t>final work plan and permit application</a:t>
            </a:r>
            <a:r>
              <a:rPr lang="en-US" altLang="en-US" u="sng" dirty="0" smtClean="0">
                <a:solidFill>
                  <a:srgbClr val="002060"/>
                </a:solidFill>
                <a:uFill>
                  <a:solidFill>
                    <a:srgbClr val="FF0000"/>
                  </a:solidFill>
                </a:uFill>
              </a:rPr>
              <a:t>.</a:t>
            </a:r>
            <a:endParaRPr lang="en-US" altLang="en-US" dirty="0" smtClean="0"/>
          </a:p>
          <a:p>
            <a:pPr>
              <a:lnSpc>
                <a:spcPct val="110000"/>
              </a:lnSpc>
              <a:defRPr/>
            </a:pPr>
            <a:r>
              <a:rPr lang="en-US" altLang="en-US" dirty="0" smtClean="0"/>
              <a:t>Second Plan submission is </a:t>
            </a:r>
            <a:r>
              <a:rPr lang="en-US" altLang="en-US" dirty="0"/>
              <a:t>IADOT </a:t>
            </a:r>
            <a:r>
              <a:rPr lang="en-US" altLang="en-US" b="1" dirty="0"/>
              <a:t>event </a:t>
            </a:r>
            <a:r>
              <a:rPr lang="en-US" altLang="en-US" b="1" dirty="0" smtClean="0"/>
              <a:t>U04</a:t>
            </a:r>
            <a:endParaRPr lang="en-US" altLang="en-US" b="1" dirty="0"/>
          </a:p>
          <a:p>
            <a:pPr lvl="1">
              <a:lnSpc>
                <a:spcPct val="110000"/>
              </a:lnSpc>
              <a:defRPr/>
            </a:pPr>
            <a:r>
              <a:rPr lang="en-US" altLang="en-US" dirty="0"/>
              <a:t>Happens after the </a:t>
            </a:r>
            <a:r>
              <a:rPr lang="en-US" altLang="en-US" dirty="0" smtClean="0"/>
              <a:t>review of utility plans DOT plans are now 90</a:t>
            </a:r>
            <a:r>
              <a:rPr lang="en-US" altLang="en-US" dirty="0"/>
              <a:t>% complete</a:t>
            </a:r>
          </a:p>
          <a:p>
            <a:pPr lvl="1">
              <a:lnSpc>
                <a:spcPct val="110000"/>
              </a:lnSpc>
              <a:defRPr/>
            </a:pPr>
            <a:r>
              <a:rPr lang="en-US" altLang="en-US" dirty="0" smtClean="0"/>
              <a:t>Any Modifications to the Alignments/ Need Line/ Cross Sections/  ROW design done </a:t>
            </a:r>
            <a:endParaRPr lang="en-US" altLang="en-US" dirty="0"/>
          </a:p>
          <a:p>
            <a:pPr lvl="1">
              <a:lnSpc>
                <a:spcPct val="110000"/>
              </a:lnSpc>
              <a:defRPr/>
            </a:pPr>
            <a:r>
              <a:rPr lang="en-US" altLang="en-US" dirty="0"/>
              <a:t>Typically </a:t>
            </a:r>
            <a:r>
              <a:rPr lang="en-US" altLang="en-US" dirty="0" smtClean="0"/>
              <a:t>start 8 months before </a:t>
            </a:r>
            <a:r>
              <a:rPr lang="en-US" altLang="en-US" dirty="0"/>
              <a:t>letting</a:t>
            </a:r>
          </a:p>
          <a:p>
            <a:pPr>
              <a:lnSpc>
                <a:spcPct val="120000"/>
              </a:lnSpc>
              <a:defRPr/>
            </a:pPr>
            <a:endParaRPr lang="en-US" altLang="en-US" dirty="0"/>
          </a:p>
        </p:txBody>
      </p:sp>
    </p:spTree>
    <p:extLst>
      <p:ext uri="{BB962C8B-B14F-4D97-AF65-F5344CB8AC3E}">
        <p14:creationId xmlns:p14="http://schemas.microsoft.com/office/powerpoint/2010/main" val="29598718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Point 29 (step 1)</a:t>
            </a:r>
            <a:endParaRPr lang="en-US" dirty="0"/>
          </a:p>
        </p:txBody>
      </p:sp>
      <p:sp>
        <p:nvSpPr>
          <p:cNvPr id="3" name="Content Placeholder 2"/>
          <p:cNvSpPr>
            <a:spLocks noGrp="1"/>
          </p:cNvSpPr>
          <p:nvPr>
            <p:ph idx="1"/>
          </p:nvPr>
        </p:nvSpPr>
        <p:spPr/>
        <p:txBody>
          <a:bodyPr>
            <a:noAutofit/>
          </a:bodyPr>
          <a:lstStyle/>
          <a:p>
            <a:pPr>
              <a:lnSpc>
                <a:spcPct val="120000"/>
              </a:lnSpc>
              <a:defRPr/>
            </a:pPr>
            <a:r>
              <a:rPr lang="en-US" altLang="en-US" sz="2800" dirty="0"/>
              <a:t>761—115.29(306A) </a:t>
            </a:r>
            <a:r>
              <a:rPr lang="en-US" altLang="en-US" sz="2800" dirty="0">
                <a:solidFill>
                  <a:srgbClr val="002060"/>
                </a:solidFill>
              </a:rPr>
              <a:t>Notice of work</a:t>
            </a:r>
            <a:r>
              <a:rPr lang="en-US" altLang="en-US" sz="2800" dirty="0"/>
              <a:t>.</a:t>
            </a:r>
          </a:p>
          <a:p>
            <a:pPr>
              <a:lnSpc>
                <a:spcPct val="120000"/>
              </a:lnSpc>
              <a:defRPr/>
            </a:pPr>
            <a:r>
              <a:rPr lang="en-US" altLang="en-US" sz="2800" dirty="0"/>
              <a:t>115.29(1) Notice of receipt of permits and approvals.  The utility owner shall notify the department within 14 calendar days after the utility owner has received all required permits and approvals from government agencies and railroad companies</a:t>
            </a:r>
            <a:r>
              <a:rPr lang="en-US" altLang="en-US" sz="2800" dirty="0" smtClean="0"/>
              <a:t>.</a:t>
            </a:r>
            <a:endParaRPr lang="en-US" altLang="en-US" sz="2800" dirty="0"/>
          </a:p>
        </p:txBody>
      </p:sp>
    </p:spTree>
    <p:extLst>
      <p:ext uri="{BB962C8B-B14F-4D97-AF65-F5344CB8AC3E}">
        <p14:creationId xmlns:p14="http://schemas.microsoft.com/office/powerpoint/2010/main" val="18118123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Point 29 (step 2)</a:t>
            </a:r>
            <a:endParaRPr lang="en-US" dirty="0"/>
          </a:p>
        </p:txBody>
      </p:sp>
      <p:sp>
        <p:nvSpPr>
          <p:cNvPr id="3" name="Content Placeholder 2"/>
          <p:cNvSpPr>
            <a:spLocks noGrp="1"/>
          </p:cNvSpPr>
          <p:nvPr>
            <p:ph idx="1"/>
          </p:nvPr>
        </p:nvSpPr>
        <p:spPr/>
        <p:txBody>
          <a:bodyPr>
            <a:noAutofit/>
          </a:bodyPr>
          <a:lstStyle/>
          <a:p>
            <a:pPr>
              <a:lnSpc>
                <a:spcPct val="120000"/>
              </a:lnSpc>
              <a:defRPr/>
            </a:pPr>
            <a:r>
              <a:rPr lang="en-US" altLang="en-US" sz="2800" dirty="0"/>
              <a:t>761—115.29(306A) Notice of work.</a:t>
            </a:r>
          </a:p>
          <a:p>
            <a:pPr>
              <a:lnSpc>
                <a:spcPct val="120000"/>
              </a:lnSpc>
              <a:defRPr/>
            </a:pPr>
            <a:r>
              <a:rPr lang="en-US" altLang="en-US" sz="1800" dirty="0" smtClean="0"/>
              <a:t>115.29(2</a:t>
            </a:r>
            <a:r>
              <a:rPr lang="en-US" altLang="en-US" sz="1800" dirty="0"/>
              <a:t>) </a:t>
            </a:r>
            <a:r>
              <a:rPr lang="en-US" altLang="en-US" sz="1800" b="1" dirty="0">
                <a:solidFill>
                  <a:srgbClr val="FF0000"/>
                </a:solidFill>
              </a:rPr>
              <a:t>Notice to utility owner to begin work</a:t>
            </a:r>
            <a:r>
              <a:rPr lang="en-US" altLang="en-US" sz="1800" dirty="0"/>
              <a:t>.</a:t>
            </a:r>
          </a:p>
          <a:p>
            <a:pPr>
              <a:lnSpc>
                <a:spcPct val="120000"/>
              </a:lnSpc>
              <a:defRPr/>
            </a:pPr>
            <a:r>
              <a:rPr lang="en-US" altLang="en-US" sz="1800" dirty="0"/>
              <a:t>a. The department </a:t>
            </a:r>
            <a:r>
              <a:rPr lang="en-US" altLang="en-US" sz="1800" u="sng" dirty="0">
                <a:uFill>
                  <a:solidFill>
                    <a:srgbClr val="FF0000"/>
                  </a:solidFill>
                </a:uFill>
              </a:rPr>
              <a:t>shall send a notice to proceed to the utility owner not less than 30 calendar days before the utility owner is required to begin the work </a:t>
            </a:r>
            <a:r>
              <a:rPr lang="en-US" altLang="en-US" sz="1800" dirty="0"/>
              <a:t>provided for in its work plan.</a:t>
            </a:r>
          </a:p>
          <a:p>
            <a:pPr>
              <a:lnSpc>
                <a:spcPct val="120000"/>
              </a:lnSpc>
              <a:defRPr/>
            </a:pPr>
            <a:r>
              <a:rPr lang="en-US" altLang="en-US" sz="1800" dirty="0"/>
              <a:t>b. </a:t>
            </a:r>
            <a:r>
              <a:rPr lang="en-US" altLang="en-US" sz="1800" b="1" dirty="0"/>
              <a:t>If the utility owner’s work plan is dependent upon work by the highway contractor</a:t>
            </a:r>
            <a:r>
              <a:rPr lang="en-US" altLang="en-US" sz="1800" dirty="0"/>
              <a:t>, the contractor shall provide the department and the utility owner a good faith notice 14 calendar days before the contractor’s work is expected to be complete and ready for the utility owner to begin its work.  The highway contractor shall follow up with a confirmation notice to the department and the utility owner not less than three working days before the contractor’s work will be complete and ready for the utility owner to begin its work</a:t>
            </a:r>
            <a:r>
              <a:rPr lang="en-US" altLang="en-US" sz="1800" dirty="0" smtClean="0"/>
              <a:t>.</a:t>
            </a:r>
            <a:endParaRPr lang="en-US" altLang="en-US" sz="1800" dirty="0"/>
          </a:p>
        </p:txBody>
      </p:sp>
    </p:spTree>
    <p:extLst>
      <p:ext uri="{BB962C8B-B14F-4D97-AF65-F5344CB8AC3E}">
        <p14:creationId xmlns:p14="http://schemas.microsoft.com/office/powerpoint/2010/main" val="39774607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Point 29 (step 3)</a:t>
            </a:r>
            <a:endParaRPr lang="en-US" dirty="0"/>
          </a:p>
        </p:txBody>
      </p:sp>
      <p:sp>
        <p:nvSpPr>
          <p:cNvPr id="3" name="Content Placeholder 2"/>
          <p:cNvSpPr>
            <a:spLocks noGrp="1"/>
          </p:cNvSpPr>
          <p:nvPr>
            <p:ph idx="1"/>
          </p:nvPr>
        </p:nvSpPr>
        <p:spPr/>
        <p:txBody>
          <a:bodyPr>
            <a:noAutofit/>
          </a:bodyPr>
          <a:lstStyle/>
          <a:p>
            <a:pPr>
              <a:lnSpc>
                <a:spcPct val="120000"/>
              </a:lnSpc>
              <a:defRPr/>
            </a:pPr>
            <a:r>
              <a:rPr lang="en-US" altLang="en-US" sz="2800" dirty="0"/>
              <a:t>761—115.29(306A) Notice of work.</a:t>
            </a:r>
          </a:p>
          <a:p>
            <a:pPr>
              <a:lnSpc>
                <a:spcPct val="120000"/>
              </a:lnSpc>
              <a:defRPr/>
            </a:pPr>
            <a:r>
              <a:rPr lang="en-US" altLang="en-US" sz="2400" dirty="0" smtClean="0"/>
              <a:t>115.29(3</a:t>
            </a:r>
            <a:r>
              <a:rPr lang="en-US" altLang="en-US" sz="2400" dirty="0"/>
              <a:t>) Notice to department of commencement and completion of work.  </a:t>
            </a:r>
            <a:r>
              <a:rPr lang="en-US" altLang="en-US" sz="2400" u="sng" dirty="0">
                <a:uFill>
                  <a:solidFill>
                    <a:srgbClr val="0000FF"/>
                  </a:solidFill>
                </a:uFill>
              </a:rPr>
              <a:t>The utility owner shall give the department 48 hours’ prior notice</a:t>
            </a:r>
            <a:r>
              <a:rPr lang="en-US" altLang="en-US" sz="2400" dirty="0"/>
              <a:t>, excluding weekends and holidays, of its intent to start utility adjustment work within the project limits.  The utility owner shall also notify the department immediately upon completion of the work.</a:t>
            </a:r>
          </a:p>
        </p:txBody>
      </p:sp>
    </p:spTree>
    <p:extLst>
      <p:ext uri="{BB962C8B-B14F-4D97-AF65-F5344CB8AC3E}">
        <p14:creationId xmlns:p14="http://schemas.microsoft.com/office/powerpoint/2010/main" val="33090208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Point 29 (steps 1-3) – </a:t>
            </a:r>
            <a:r>
              <a:rPr lang="en-US" dirty="0" smtClean="0">
                <a:solidFill>
                  <a:srgbClr val="FF0000"/>
                </a:solidFill>
              </a:rPr>
              <a:t>U06</a:t>
            </a:r>
            <a:endParaRPr lang="en-US" dirty="0">
              <a:solidFill>
                <a:srgbClr val="FF0000"/>
              </a:solidFill>
            </a:endParaRPr>
          </a:p>
        </p:txBody>
      </p:sp>
      <p:sp>
        <p:nvSpPr>
          <p:cNvPr id="3" name="Content Placeholder 2"/>
          <p:cNvSpPr>
            <a:spLocks noGrp="1"/>
          </p:cNvSpPr>
          <p:nvPr>
            <p:ph idx="1"/>
          </p:nvPr>
        </p:nvSpPr>
        <p:spPr/>
        <p:txBody>
          <a:bodyPr>
            <a:normAutofit/>
          </a:bodyPr>
          <a:lstStyle/>
          <a:p>
            <a:pPr>
              <a:lnSpc>
                <a:spcPct val="120000"/>
              </a:lnSpc>
              <a:defRPr/>
            </a:pPr>
            <a:r>
              <a:rPr lang="en-US" altLang="en-US" dirty="0"/>
              <a:t>761—115.29(306A) </a:t>
            </a:r>
            <a:r>
              <a:rPr lang="en-US" altLang="en-US" dirty="0">
                <a:solidFill>
                  <a:srgbClr val="002060"/>
                </a:solidFill>
              </a:rPr>
              <a:t>Notice of work</a:t>
            </a:r>
            <a:r>
              <a:rPr lang="en-US" altLang="en-US" dirty="0"/>
              <a:t>.</a:t>
            </a:r>
          </a:p>
          <a:p>
            <a:pPr>
              <a:lnSpc>
                <a:spcPct val="110000"/>
              </a:lnSpc>
              <a:defRPr/>
            </a:pPr>
            <a:r>
              <a:rPr lang="en-US" altLang="en-US" dirty="0" smtClean="0"/>
              <a:t>Notice of Work is </a:t>
            </a:r>
            <a:r>
              <a:rPr lang="en-US" altLang="en-US" dirty="0"/>
              <a:t>IADOT </a:t>
            </a:r>
            <a:r>
              <a:rPr lang="en-US" altLang="en-US" b="1" dirty="0"/>
              <a:t>event </a:t>
            </a:r>
            <a:r>
              <a:rPr lang="en-US" altLang="en-US" b="1" dirty="0" smtClean="0"/>
              <a:t>U06</a:t>
            </a:r>
          </a:p>
          <a:p>
            <a:pPr>
              <a:lnSpc>
                <a:spcPct val="110000"/>
              </a:lnSpc>
              <a:defRPr/>
            </a:pPr>
            <a:r>
              <a:rPr lang="en-US" altLang="en-US" dirty="0" smtClean="0"/>
              <a:t>Called Notice to Proceed</a:t>
            </a:r>
            <a:endParaRPr lang="en-US" altLang="en-US" dirty="0"/>
          </a:p>
          <a:p>
            <a:pPr lvl="1">
              <a:lnSpc>
                <a:spcPct val="110000"/>
              </a:lnSpc>
              <a:defRPr/>
            </a:pPr>
            <a:r>
              <a:rPr lang="en-US" altLang="en-US" dirty="0" smtClean="0"/>
              <a:t>Target date is 4 month before letting for DOT</a:t>
            </a:r>
            <a:endParaRPr lang="en-US" altLang="en-US" dirty="0"/>
          </a:p>
          <a:p>
            <a:pPr>
              <a:lnSpc>
                <a:spcPct val="120000"/>
              </a:lnSpc>
              <a:defRPr/>
            </a:pPr>
            <a:endParaRPr lang="en-US" altLang="en-US" dirty="0"/>
          </a:p>
        </p:txBody>
      </p:sp>
    </p:spTree>
    <p:extLst>
      <p:ext uri="{BB962C8B-B14F-4D97-AF65-F5344CB8AC3E}">
        <p14:creationId xmlns:p14="http://schemas.microsoft.com/office/powerpoint/2010/main" val="3427251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Point 30 (part 1) </a:t>
            </a:r>
            <a:endParaRPr lang="en-US" dirty="0">
              <a:solidFill>
                <a:srgbClr val="FF0000"/>
              </a:solidFill>
            </a:endParaRPr>
          </a:p>
        </p:txBody>
      </p:sp>
      <p:sp>
        <p:nvSpPr>
          <p:cNvPr id="3" name="Content Placeholder 2"/>
          <p:cNvSpPr>
            <a:spLocks noGrp="1"/>
          </p:cNvSpPr>
          <p:nvPr>
            <p:ph idx="1"/>
          </p:nvPr>
        </p:nvSpPr>
        <p:spPr/>
        <p:txBody>
          <a:bodyPr>
            <a:normAutofit fontScale="92500"/>
          </a:bodyPr>
          <a:lstStyle/>
          <a:p>
            <a:r>
              <a:rPr lang="en-US" altLang="en-US" dirty="0"/>
              <a:t>761—115.30(306A) </a:t>
            </a:r>
            <a:r>
              <a:rPr lang="en-US" altLang="en-US" b="1" dirty="0"/>
              <a:t>Miscellaneous adjustment provisions.</a:t>
            </a:r>
          </a:p>
          <a:p>
            <a:r>
              <a:rPr lang="en-US" altLang="en-US" dirty="0"/>
              <a:t>115.30(1) </a:t>
            </a:r>
            <a:r>
              <a:rPr lang="en-US" altLang="en-US" b="1" dirty="0">
                <a:solidFill>
                  <a:srgbClr val="002060"/>
                </a:solidFill>
              </a:rPr>
              <a:t>Work plan compliance</a:t>
            </a:r>
            <a:r>
              <a:rPr lang="en-US" altLang="en-US" dirty="0"/>
              <a:t>.  The utility owner shall complete its utility adjustment work within the time frame of the work plan accepted by the department.  Upon completion of the work, the utility owner shall certify to the department that the adjustment of its facilities is in accordance with the accepted work plan.</a:t>
            </a:r>
          </a:p>
          <a:p>
            <a:pPr>
              <a:lnSpc>
                <a:spcPct val="120000"/>
              </a:lnSpc>
              <a:defRPr/>
            </a:pPr>
            <a:endParaRPr lang="en-US" altLang="en-US" dirty="0"/>
          </a:p>
        </p:txBody>
      </p:sp>
    </p:spTree>
    <p:extLst>
      <p:ext uri="{BB962C8B-B14F-4D97-AF65-F5344CB8AC3E}">
        <p14:creationId xmlns:p14="http://schemas.microsoft.com/office/powerpoint/2010/main" val="15264779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Point </a:t>
            </a:r>
            <a:r>
              <a:rPr lang="en-US" dirty="0"/>
              <a:t>30 (part </a:t>
            </a:r>
            <a:r>
              <a:rPr lang="en-US" dirty="0" smtClean="0"/>
              <a:t>2) </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pPr>
              <a:lnSpc>
                <a:spcPct val="80000"/>
              </a:lnSpc>
            </a:pPr>
            <a:r>
              <a:rPr lang="en-US" altLang="en-US" dirty="0"/>
              <a:t>761—115.30(306A) Miscellaneous adjustment provisions</a:t>
            </a:r>
            <a:r>
              <a:rPr lang="en-US" altLang="en-US" dirty="0" smtClean="0"/>
              <a:t>.</a:t>
            </a:r>
          </a:p>
          <a:p>
            <a:pPr>
              <a:lnSpc>
                <a:spcPct val="80000"/>
              </a:lnSpc>
            </a:pPr>
            <a:endParaRPr lang="en-US" altLang="en-US" dirty="0"/>
          </a:p>
          <a:p>
            <a:pPr>
              <a:lnSpc>
                <a:spcPct val="120000"/>
              </a:lnSpc>
              <a:spcBef>
                <a:spcPts val="0"/>
              </a:spcBef>
            </a:pPr>
            <a:r>
              <a:rPr lang="en-US" altLang="en-US" kern="1600" dirty="0" smtClean="0">
                <a:latin typeface="+mj-lt"/>
              </a:rPr>
              <a:t>115.30(2</a:t>
            </a:r>
            <a:r>
              <a:rPr lang="en-US" altLang="en-US" kern="1600" dirty="0">
                <a:latin typeface="+mj-lt"/>
              </a:rPr>
              <a:t>) </a:t>
            </a:r>
            <a:r>
              <a:rPr lang="en-US" altLang="en-US" b="1" kern="1600" dirty="0">
                <a:solidFill>
                  <a:srgbClr val="FF0000"/>
                </a:solidFill>
                <a:latin typeface="+mj-lt"/>
              </a:rPr>
              <a:t>Project changes prior to the letting</a:t>
            </a:r>
            <a:r>
              <a:rPr lang="en-US" altLang="en-US" kern="1600" dirty="0">
                <a:latin typeface="+mj-lt"/>
              </a:rPr>
              <a:t>.  If, prior to the letting date of the highway improvement project, changes to the project result in the need for additional utility adjustment work, the department shall furnish a revised project plan to each affected utility owner.  The department shall clearly identify to the utility owner those portions of the project that have been revised.  Within 60 calendar days after the date the department submits the revised project plan, the utility owner shall provide to the department a revised work plan.</a:t>
            </a:r>
          </a:p>
          <a:p>
            <a:pPr>
              <a:lnSpc>
                <a:spcPct val="120000"/>
              </a:lnSpc>
              <a:defRPr/>
            </a:pPr>
            <a:endParaRPr lang="en-US" altLang="en-US" dirty="0"/>
          </a:p>
        </p:txBody>
      </p:sp>
    </p:spTree>
    <p:extLst>
      <p:ext uri="{BB962C8B-B14F-4D97-AF65-F5344CB8AC3E}">
        <p14:creationId xmlns:p14="http://schemas.microsoft.com/office/powerpoint/2010/main" val="16270008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Point </a:t>
            </a:r>
            <a:r>
              <a:rPr lang="en-US" dirty="0"/>
              <a:t>30 (</a:t>
            </a:r>
            <a:r>
              <a:rPr lang="en-US" dirty="0" smtClean="0"/>
              <a:t>parts 3-4) </a:t>
            </a:r>
            <a:endParaRPr lang="en-US" dirty="0">
              <a:solidFill>
                <a:srgbClr val="FF0000"/>
              </a:solidFill>
            </a:endParaRPr>
          </a:p>
        </p:txBody>
      </p:sp>
      <p:sp>
        <p:nvSpPr>
          <p:cNvPr id="3" name="Content Placeholder 2"/>
          <p:cNvSpPr>
            <a:spLocks noGrp="1"/>
          </p:cNvSpPr>
          <p:nvPr>
            <p:ph idx="1"/>
          </p:nvPr>
        </p:nvSpPr>
        <p:spPr/>
        <p:txBody>
          <a:bodyPr>
            <a:normAutofit fontScale="62500" lnSpcReduction="20000"/>
          </a:bodyPr>
          <a:lstStyle/>
          <a:p>
            <a:pPr>
              <a:lnSpc>
                <a:spcPct val="110000"/>
              </a:lnSpc>
            </a:pPr>
            <a:r>
              <a:rPr lang="en-US" altLang="en-US" sz="3400" dirty="0"/>
              <a:t>761—115.30(306A) Miscellaneous adjustment provisions.</a:t>
            </a:r>
          </a:p>
          <a:p>
            <a:pPr>
              <a:lnSpc>
                <a:spcPct val="110000"/>
              </a:lnSpc>
            </a:pPr>
            <a:r>
              <a:rPr lang="en-US" altLang="en-US" sz="3400" dirty="0" smtClean="0"/>
              <a:t>115.30(3</a:t>
            </a:r>
            <a:r>
              <a:rPr lang="en-US" altLang="en-US" sz="3400" dirty="0"/>
              <a:t>) </a:t>
            </a:r>
            <a:r>
              <a:rPr lang="en-US" altLang="en-US" sz="3400" dirty="0">
                <a:solidFill>
                  <a:srgbClr val="FF0000"/>
                </a:solidFill>
              </a:rPr>
              <a:t>Project changes after the letting</a:t>
            </a:r>
            <a:r>
              <a:rPr lang="en-US" altLang="en-US" sz="3400" dirty="0"/>
              <a:t>.  If, after the letting date of the highway improvement project, changes to the project result in the need for additional utility adjustment work, the department shall notify each affected utility owner.  </a:t>
            </a:r>
            <a:r>
              <a:rPr lang="en-US" altLang="en-US" sz="3400" b="1" dirty="0"/>
              <a:t>The department and the owner shall agree on a revised work plan</a:t>
            </a:r>
            <a:r>
              <a:rPr lang="en-US" altLang="en-US" sz="3400" dirty="0" smtClean="0"/>
              <a:t>.</a:t>
            </a:r>
          </a:p>
          <a:p>
            <a:pPr>
              <a:lnSpc>
                <a:spcPct val="110000"/>
              </a:lnSpc>
            </a:pPr>
            <a:endParaRPr lang="en-US" altLang="en-US" sz="3400" dirty="0"/>
          </a:p>
          <a:p>
            <a:pPr>
              <a:lnSpc>
                <a:spcPct val="110000"/>
              </a:lnSpc>
            </a:pPr>
            <a:r>
              <a:rPr lang="en-US" altLang="en-US" sz="3400" dirty="0"/>
              <a:t>115.30(4) </a:t>
            </a:r>
            <a:r>
              <a:rPr lang="en-US" altLang="en-US" sz="3400" dirty="0">
                <a:solidFill>
                  <a:srgbClr val="002060"/>
                </a:solidFill>
              </a:rPr>
              <a:t>Work plan changes</a:t>
            </a:r>
            <a:r>
              <a:rPr lang="en-US" altLang="en-US" sz="3400" dirty="0"/>
              <a:t>.  If a utility owner needs to change its work plan after its adjustment work begins, the utility owner shall notify the department.  Once the department approves a modified work plan, the utility owner may make the necessary changes and perform the work.</a:t>
            </a:r>
          </a:p>
          <a:p>
            <a:pPr>
              <a:lnSpc>
                <a:spcPct val="120000"/>
              </a:lnSpc>
              <a:defRPr/>
            </a:pPr>
            <a:endParaRPr lang="en-US" altLang="en-US" dirty="0"/>
          </a:p>
        </p:txBody>
      </p:sp>
    </p:spTree>
    <p:extLst>
      <p:ext uri="{BB962C8B-B14F-4D97-AF65-F5344CB8AC3E}">
        <p14:creationId xmlns:p14="http://schemas.microsoft.com/office/powerpoint/2010/main" val="25552037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Point </a:t>
            </a:r>
            <a:r>
              <a:rPr lang="en-US" dirty="0"/>
              <a:t>30 (part </a:t>
            </a:r>
            <a:r>
              <a:rPr lang="en-US" dirty="0" smtClean="0"/>
              <a:t>5) </a:t>
            </a:r>
            <a:endParaRPr lang="en-US" dirty="0">
              <a:solidFill>
                <a:srgbClr val="FF0000"/>
              </a:solidFill>
            </a:endParaRPr>
          </a:p>
        </p:txBody>
      </p:sp>
      <p:sp>
        <p:nvSpPr>
          <p:cNvPr id="3" name="Content Placeholder 2"/>
          <p:cNvSpPr>
            <a:spLocks noGrp="1"/>
          </p:cNvSpPr>
          <p:nvPr>
            <p:ph idx="1"/>
          </p:nvPr>
        </p:nvSpPr>
        <p:spPr/>
        <p:txBody>
          <a:bodyPr>
            <a:normAutofit fontScale="55000" lnSpcReduction="20000"/>
          </a:bodyPr>
          <a:lstStyle/>
          <a:p>
            <a:pPr>
              <a:lnSpc>
                <a:spcPct val="120000"/>
              </a:lnSpc>
              <a:spcBef>
                <a:spcPts val="0"/>
              </a:spcBef>
            </a:pPr>
            <a:r>
              <a:rPr lang="en-US" altLang="en-US" dirty="0"/>
              <a:t>761—115.30(306A) Miscellaneous adjustment provisions.</a:t>
            </a:r>
          </a:p>
          <a:p>
            <a:pPr>
              <a:lnSpc>
                <a:spcPct val="120000"/>
              </a:lnSpc>
              <a:spcBef>
                <a:spcPts val="0"/>
              </a:spcBef>
            </a:pPr>
            <a:r>
              <a:rPr lang="en-US" altLang="en-US" dirty="0" smtClean="0"/>
              <a:t>115.30(5</a:t>
            </a:r>
            <a:r>
              <a:rPr lang="en-US" altLang="en-US" dirty="0"/>
              <a:t>) </a:t>
            </a:r>
            <a:r>
              <a:rPr lang="en-US" altLang="en-US" b="1" dirty="0"/>
              <a:t>Cost allocation</a:t>
            </a:r>
            <a:r>
              <a:rPr lang="en-US" altLang="en-US" dirty="0"/>
              <a:t>.</a:t>
            </a:r>
          </a:p>
          <a:p>
            <a:pPr>
              <a:lnSpc>
                <a:spcPct val="120000"/>
              </a:lnSpc>
              <a:spcBef>
                <a:spcPts val="0"/>
              </a:spcBef>
            </a:pPr>
            <a:r>
              <a:rPr lang="en-US" altLang="en-US" dirty="0" smtClean="0"/>
              <a:t>a.  If </a:t>
            </a:r>
            <a:r>
              <a:rPr lang="en-US" altLang="en-US" dirty="0"/>
              <a:t>the department requires the adjustment of a utility facility that was originally determined, per the notice and work plan processes, to not need adjustment:</a:t>
            </a:r>
          </a:p>
          <a:p>
            <a:pPr lvl="1">
              <a:lnSpc>
                <a:spcPct val="120000"/>
              </a:lnSpc>
              <a:spcBef>
                <a:spcPts val="0"/>
              </a:spcBef>
            </a:pPr>
            <a:r>
              <a:rPr lang="en-US" altLang="en-US" dirty="0"/>
              <a:t>(</a:t>
            </a:r>
            <a:r>
              <a:rPr lang="en-US" altLang="en-US" dirty="0" smtClean="0"/>
              <a:t>1)  The </a:t>
            </a:r>
            <a:r>
              <a:rPr lang="en-US" altLang="en-US" dirty="0"/>
              <a:t>utility owner shall bear the cost of the adjustment if the work is otherwise not reimbursable.</a:t>
            </a:r>
          </a:p>
          <a:p>
            <a:pPr lvl="1">
              <a:lnSpc>
                <a:spcPct val="120000"/>
              </a:lnSpc>
              <a:spcBef>
                <a:spcPts val="0"/>
              </a:spcBef>
            </a:pPr>
            <a:r>
              <a:rPr lang="en-US" altLang="en-US" dirty="0"/>
              <a:t>(</a:t>
            </a:r>
            <a:r>
              <a:rPr lang="en-US" altLang="en-US" dirty="0" smtClean="0"/>
              <a:t>2)  The </a:t>
            </a:r>
            <a:r>
              <a:rPr lang="en-US" altLang="en-US" dirty="0"/>
              <a:t>department shall bear the reasonable cost of the adjustment if the work is otherwise reimbursable.</a:t>
            </a:r>
          </a:p>
          <a:p>
            <a:pPr>
              <a:lnSpc>
                <a:spcPct val="120000"/>
              </a:lnSpc>
              <a:spcBef>
                <a:spcPts val="0"/>
              </a:spcBef>
            </a:pPr>
            <a:r>
              <a:rPr lang="en-US" altLang="en-US" dirty="0" smtClean="0"/>
              <a:t>b.  If </a:t>
            </a:r>
            <a:r>
              <a:rPr lang="en-US" altLang="en-US" dirty="0"/>
              <a:t>the department requires additional adjustment to a utility facility after the facility has been adjusted in accordance with a work plan accepted by the department, the department shall bear the reasonable cost of the additional work.  This applies to all utility facilities, whether the original adjustment work was reimbursable or not reimbursable.</a:t>
            </a:r>
          </a:p>
          <a:p>
            <a:pPr>
              <a:lnSpc>
                <a:spcPct val="120000"/>
              </a:lnSpc>
              <a:spcBef>
                <a:spcPts val="0"/>
              </a:spcBef>
            </a:pPr>
            <a:r>
              <a:rPr lang="en-US" altLang="en-US" dirty="0" smtClean="0"/>
              <a:t>c.  The </a:t>
            </a:r>
            <a:r>
              <a:rPr lang="en-US" altLang="en-US" dirty="0"/>
              <a:t>utility owner shall bear the cost of additional adjustment work performed after its facilities have been adjusted in accordance with a work plan accepted by the department if the additional work is due to the utility owner’s error.</a:t>
            </a:r>
          </a:p>
          <a:p>
            <a:pPr>
              <a:lnSpc>
                <a:spcPct val="120000"/>
              </a:lnSpc>
              <a:defRPr/>
            </a:pPr>
            <a:endParaRPr lang="en-US" altLang="en-US" dirty="0"/>
          </a:p>
        </p:txBody>
      </p:sp>
    </p:spTree>
    <p:extLst>
      <p:ext uri="{BB962C8B-B14F-4D97-AF65-F5344CB8AC3E}">
        <p14:creationId xmlns:p14="http://schemas.microsoft.com/office/powerpoint/2010/main" val="37470413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Point25 – What is that?</a:t>
            </a:r>
            <a:endParaRPr lang="en-US" dirty="0"/>
          </a:p>
        </p:txBody>
      </p:sp>
      <p:sp>
        <p:nvSpPr>
          <p:cNvPr id="3" name="Content Placeholder 2"/>
          <p:cNvSpPr>
            <a:spLocks noGrp="1"/>
          </p:cNvSpPr>
          <p:nvPr>
            <p:ph idx="1"/>
          </p:nvPr>
        </p:nvSpPr>
        <p:spPr/>
        <p:txBody>
          <a:bodyPr>
            <a:normAutofit fontScale="92500" lnSpcReduction="20000"/>
          </a:bodyPr>
          <a:lstStyle/>
          <a:p>
            <a:pPr>
              <a:defRPr/>
            </a:pPr>
            <a:r>
              <a:rPr lang="en-US" dirty="0"/>
              <a:t>Point 25 refers to Iowa Administrative Code </a:t>
            </a:r>
            <a:r>
              <a:rPr lang="en-US" dirty="0" smtClean="0"/>
              <a:t>761-115.25 </a:t>
            </a:r>
            <a:r>
              <a:rPr lang="en-US" dirty="0"/>
              <a:t>through </a:t>
            </a:r>
            <a:r>
              <a:rPr lang="en-US" dirty="0" smtClean="0"/>
              <a:t>761-115.30</a:t>
            </a:r>
          </a:p>
          <a:p>
            <a:pPr>
              <a:defRPr/>
            </a:pPr>
            <a:r>
              <a:rPr lang="en-US" dirty="0" smtClean="0"/>
              <a:t>Iowa Administrative </a:t>
            </a:r>
            <a:r>
              <a:rPr lang="en-US" dirty="0" smtClean="0"/>
              <a:t>Code IAC </a:t>
            </a:r>
            <a:r>
              <a:rPr lang="en-US" dirty="0" smtClean="0"/>
              <a:t>is written to implement the IOWA CODE – It is Law</a:t>
            </a:r>
            <a:endParaRPr lang="en-US" dirty="0"/>
          </a:p>
          <a:p>
            <a:pPr>
              <a:defRPr/>
            </a:pPr>
            <a:r>
              <a:rPr lang="en-US" dirty="0" smtClean="0"/>
              <a:t>115.25 to 115.30 - Added </a:t>
            </a:r>
            <a:r>
              <a:rPr lang="en-US" dirty="0"/>
              <a:t>to the IAC </a:t>
            </a:r>
            <a:r>
              <a:rPr lang="en-US" dirty="0" smtClean="0"/>
              <a:t>2002</a:t>
            </a:r>
          </a:p>
          <a:p>
            <a:r>
              <a:rPr lang="en-US" b="1" dirty="0"/>
              <a:t>Iowa Administrative Code </a:t>
            </a:r>
            <a:endParaRPr lang="en-US" b="1" dirty="0" smtClean="0"/>
          </a:p>
          <a:p>
            <a:pPr lvl="2"/>
            <a:r>
              <a:rPr lang="en-US" dirty="0" smtClean="0"/>
              <a:t>Transportation </a:t>
            </a:r>
            <a:r>
              <a:rPr lang="en-US" dirty="0"/>
              <a:t>Department [761] </a:t>
            </a:r>
            <a:r>
              <a:rPr lang="en-US" dirty="0" smtClean="0"/>
              <a:t>Section</a:t>
            </a:r>
          </a:p>
          <a:p>
            <a:pPr lvl="2"/>
            <a:r>
              <a:rPr lang="en-US" dirty="0" smtClean="0"/>
              <a:t>Chapter 115 is Utility Accommodation – </a:t>
            </a:r>
          </a:p>
          <a:p>
            <a:pPr lvl="3"/>
            <a:r>
              <a:rPr lang="en-US" dirty="0" smtClean="0"/>
              <a:t>Cover general information for placement, adjustment, maintenance in, on, above, or below</a:t>
            </a:r>
          </a:p>
          <a:p>
            <a:pPr>
              <a:defRPr/>
            </a:pPr>
            <a:r>
              <a:rPr lang="en-US" dirty="0" smtClean="0"/>
              <a:t>Process should be called Point 25/30.</a:t>
            </a:r>
          </a:p>
          <a:p>
            <a:pPr lvl="3"/>
            <a:endParaRPr lang="en-US" dirty="0"/>
          </a:p>
          <a:p>
            <a:endParaRPr lang="en-US" dirty="0"/>
          </a:p>
        </p:txBody>
      </p:sp>
    </p:spTree>
    <p:extLst>
      <p:ext uri="{BB962C8B-B14F-4D97-AF65-F5344CB8AC3E}">
        <p14:creationId xmlns:p14="http://schemas.microsoft.com/office/powerpoint/2010/main" val="13687106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Point </a:t>
            </a:r>
            <a:r>
              <a:rPr lang="en-US" dirty="0"/>
              <a:t>30 (part </a:t>
            </a:r>
            <a:r>
              <a:rPr lang="en-US" dirty="0" smtClean="0"/>
              <a:t>6) </a:t>
            </a:r>
            <a:endParaRPr lang="en-US"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pPr>
              <a:lnSpc>
                <a:spcPct val="80000"/>
              </a:lnSpc>
            </a:pPr>
            <a:r>
              <a:rPr lang="en-US" altLang="en-US" dirty="0"/>
              <a:t>761—115.30(306A) Miscellaneous adjustment provisions</a:t>
            </a:r>
            <a:r>
              <a:rPr lang="en-US" altLang="en-US" dirty="0" smtClean="0"/>
              <a:t>.</a:t>
            </a:r>
          </a:p>
          <a:p>
            <a:pPr>
              <a:lnSpc>
                <a:spcPct val="80000"/>
              </a:lnSpc>
            </a:pPr>
            <a:endParaRPr lang="en-US" altLang="en-US" dirty="0"/>
          </a:p>
          <a:p>
            <a:pPr>
              <a:lnSpc>
                <a:spcPct val="120000"/>
              </a:lnSpc>
              <a:spcBef>
                <a:spcPts val="0"/>
              </a:spcBef>
            </a:pPr>
            <a:r>
              <a:rPr lang="en-US" altLang="en-US" b="1" dirty="0"/>
              <a:t>115.30(6) Failure to provide a work plan or to adjust utility facilities.  If a utility owner fails to provide a work plan, fails to comply with the accepted work plan, or fails to complete the adjustment of its facilities, and its failure to perform results in a delay to the highway project or causes damages to be incurred by the department or the department’s highway contractor, the utility owner is liable for all costs and damages incurred as a result of its failure to perform.  The department may withhold approval of permits for failure to comply with the requirements of these rules.</a:t>
            </a:r>
          </a:p>
          <a:p>
            <a:pPr>
              <a:lnSpc>
                <a:spcPct val="120000"/>
              </a:lnSpc>
              <a:defRPr/>
            </a:pPr>
            <a:endParaRPr lang="en-US" altLang="en-US" dirty="0"/>
          </a:p>
        </p:txBody>
      </p:sp>
    </p:spTree>
    <p:extLst>
      <p:ext uri="{BB962C8B-B14F-4D97-AF65-F5344CB8AC3E}">
        <p14:creationId xmlns:p14="http://schemas.microsoft.com/office/powerpoint/2010/main" val="23850437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fontScale="90000"/>
          </a:bodyPr>
          <a:lstStyle/>
          <a:p>
            <a:r>
              <a:rPr lang="en-US" dirty="0" smtClean="0"/>
              <a:t>After Point 25 process</a:t>
            </a:r>
            <a:br>
              <a:rPr lang="en-US" dirty="0" smtClean="0"/>
            </a:br>
            <a:r>
              <a:rPr lang="en-US" dirty="0" smtClean="0"/>
              <a:t>Utility Bid Attachment (UBA)</a:t>
            </a:r>
            <a:endParaRPr lang="en-US" dirty="0"/>
          </a:p>
        </p:txBody>
      </p:sp>
      <p:sp>
        <p:nvSpPr>
          <p:cNvPr id="3" name="Content Placeholder 2"/>
          <p:cNvSpPr>
            <a:spLocks noGrp="1"/>
          </p:cNvSpPr>
          <p:nvPr>
            <p:ph idx="1"/>
          </p:nvPr>
        </p:nvSpPr>
        <p:spPr>
          <a:xfrm>
            <a:off x="381000" y="1981200"/>
            <a:ext cx="8229600" cy="4525963"/>
          </a:xfrm>
        </p:spPr>
        <p:txBody>
          <a:bodyPr>
            <a:normAutofit/>
          </a:bodyPr>
          <a:lstStyle/>
          <a:p>
            <a:pPr>
              <a:lnSpc>
                <a:spcPct val="80000"/>
              </a:lnSpc>
            </a:pPr>
            <a:r>
              <a:rPr lang="en-US" altLang="en-US" dirty="0" smtClean="0"/>
              <a:t>Not covered in Point 25</a:t>
            </a:r>
          </a:p>
          <a:p>
            <a:pPr>
              <a:lnSpc>
                <a:spcPct val="80000"/>
              </a:lnSpc>
            </a:pPr>
            <a:r>
              <a:rPr lang="en-US" altLang="en-US" dirty="0" smtClean="0"/>
              <a:t>Provides the contractor with information regarding utility conflicts.</a:t>
            </a:r>
          </a:p>
          <a:p>
            <a:pPr>
              <a:lnSpc>
                <a:spcPct val="80000"/>
              </a:lnSpc>
            </a:pPr>
            <a:r>
              <a:rPr lang="en-US" altLang="en-US" dirty="0" smtClean="0"/>
              <a:t>Allows contractor to:</a:t>
            </a:r>
          </a:p>
          <a:p>
            <a:pPr lvl="1">
              <a:lnSpc>
                <a:spcPct val="80000"/>
              </a:lnSpc>
            </a:pPr>
            <a:r>
              <a:rPr lang="en-US" altLang="en-US" dirty="0" smtClean="0"/>
              <a:t>Bid the job taking utilities into account</a:t>
            </a:r>
          </a:p>
          <a:p>
            <a:pPr lvl="1">
              <a:lnSpc>
                <a:spcPct val="80000"/>
              </a:lnSpc>
            </a:pPr>
            <a:r>
              <a:rPr lang="en-US" altLang="en-US" dirty="0" smtClean="0"/>
              <a:t>Plan </a:t>
            </a:r>
            <a:r>
              <a:rPr lang="en-US" altLang="en-US" dirty="0"/>
              <a:t>for possible delays and coordination</a:t>
            </a:r>
          </a:p>
          <a:p>
            <a:pPr lvl="1">
              <a:lnSpc>
                <a:spcPct val="80000"/>
              </a:lnSpc>
            </a:pPr>
            <a:r>
              <a:rPr lang="en-US" altLang="en-US" dirty="0" smtClean="0"/>
              <a:t>Schedule their project</a:t>
            </a:r>
          </a:p>
          <a:p>
            <a:pPr lvl="1">
              <a:lnSpc>
                <a:spcPct val="80000"/>
              </a:lnSpc>
            </a:pPr>
            <a:r>
              <a:rPr lang="en-US" altLang="en-US" dirty="0" smtClean="0"/>
              <a:t>Reduce the amount of risk they bid for utility issues</a:t>
            </a:r>
          </a:p>
          <a:p>
            <a:pPr>
              <a:lnSpc>
                <a:spcPct val="80000"/>
              </a:lnSpc>
            </a:pPr>
            <a:endParaRPr lang="en-US" altLang="en-US" dirty="0"/>
          </a:p>
          <a:p>
            <a:pPr>
              <a:lnSpc>
                <a:spcPct val="120000"/>
              </a:lnSpc>
              <a:defRPr/>
            </a:pPr>
            <a:endParaRPr lang="en-US" altLang="en-US" dirty="0"/>
          </a:p>
        </p:txBody>
      </p:sp>
    </p:spTree>
    <p:extLst>
      <p:ext uri="{BB962C8B-B14F-4D97-AF65-F5344CB8AC3E}">
        <p14:creationId xmlns:p14="http://schemas.microsoft.com/office/powerpoint/2010/main" val="16832033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fontScale="90000"/>
          </a:bodyPr>
          <a:lstStyle/>
          <a:p>
            <a:r>
              <a:rPr lang="en-US" dirty="0" smtClean="0"/>
              <a:t>After Point 25 process</a:t>
            </a:r>
            <a:br>
              <a:rPr lang="en-US" dirty="0" smtClean="0"/>
            </a:br>
            <a:r>
              <a:rPr lang="en-US" dirty="0" smtClean="0"/>
              <a:t>Utility Bid Attachment (UBA)</a:t>
            </a:r>
            <a:endParaRPr lang="en-US" dirty="0"/>
          </a:p>
        </p:txBody>
      </p:sp>
      <p:sp>
        <p:nvSpPr>
          <p:cNvPr id="3" name="Content Placeholder 2"/>
          <p:cNvSpPr>
            <a:spLocks noGrp="1"/>
          </p:cNvSpPr>
          <p:nvPr>
            <p:ph idx="1"/>
          </p:nvPr>
        </p:nvSpPr>
        <p:spPr>
          <a:xfrm>
            <a:off x="381000" y="1981200"/>
            <a:ext cx="8229600" cy="4525963"/>
          </a:xfrm>
        </p:spPr>
        <p:txBody>
          <a:bodyPr>
            <a:normAutofit/>
          </a:bodyPr>
          <a:lstStyle/>
          <a:p>
            <a:pPr>
              <a:lnSpc>
                <a:spcPct val="80000"/>
              </a:lnSpc>
            </a:pPr>
            <a:r>
              <a:rPr lang="en-US" altLang="en-US" dirty="0" smtClean="0"/>
              <a:t>Not covered in Point 25</a:t>
            </a:r>
          </a:p>
          <a:p>
            <a:pPr>
              <a:lnSpc>
                <a:spcPct val="80000"/>
              </a:lnSpc>
            </a:pPr>
            <a:r>
              <a:rPr lang="en-US" altLang="en-US" dirty="0" smtClean="0"/>
              <a:t>Utility Bid Attachment </a:t>
            </a:r>
            <a:r>
              <a:rPr lang="en-US" altLang="en-US" dirty="0" smtClean="0">
                <a:solidFill>
                  <a:srgbClr val="FF0000"/>
                </a:solidFill>
              </a:rPr>
              <a:t>(U07)</a:t>
            </a:r>
          </a:p>
          <a:p>
            <a:pPr>
              <a:lnSpc>
                <a:spcPct val="80000"/>
              </a:lnSpc>
            </a:pPr>
            <a:r>
              <a:rPr lang="en-US" altLang="en-US" dirty="0" smtClean="0"/>
              <a:t>To Office of Contracts 2 months before letting </a:t>
            </a:r>
          </a:p>
          <a:p>
            <a:pPr>
              <a:lnSpc>
                <a:spcPct val="80000"/>
              </a:lnSpc>
            </a:pPr>
            <a:r>
              <a:rPr lang="en-US" altLang="en-US" dirty="0" smtClean="0"/>
              <a:t>Covers what is known at that point in time</a:t>
            </a:r>
          </a:p>
          <a:p>
            <a:pPr>
              <a:lnSpc>
                <a:spcPct val="80000"/>
              </a:lnSpc>
            </a:pPr>
            <a:r>
              <a:rPr lang="en-US" altLang="en-US" dirty="0" smtClean="0"/>
              <a:t>Is part of the contract documents</a:t>
            </a:r>
          </a:p>
          <a:p>
            <a:pPr>
              <a:lnSpc>
                <a:spcPct val="80000"/>
              </a:lnSpc>
            </a:pPr>
            <a:endParaRPr lang="en-US" altLang="en-US" dirty="0"/>
          </a:p>
          <a:p>
            <a:pPr>
              <a:lnSpc>
                <a:spcPct val="120000"/>
              </a:lnSpc>
              <a:defRPr/>
            </a:pPr>
            <a:endParaRPr lang="en-US" altLang="en-US" dirty="0"/>
          </a:p>
        </p:txBody>
      </p:sp>
    </p:spTree>
    <p:extLst>
      <p:ext uri="{BB962C8B-B14F-4D97-AF65-F5344CB8AC3E}">
        <p14:creationId xmlns:p14="http://schemas.microsoft.com/office/powerpoint/2010/main" val="21113722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fontScale="90000"/>
          </a:bodyPr>
          <a:lstStyle/>
          <a:p>
            <a:r>
              <a:rPr lang="en-US" dirty="0" smtClean="0"/>
              <a:t>After Point 25 process</a:t>
            </a:r>
            <a:br>
              <a:rPr lang="en-US" dirty="0" smtClean="0"/>
            </a:br>
            <a:r>
              <a:rPr lang="en-US" dirty="0" smtClean="0"/>
              <a:t>Utility Bid Attachment (UBA)</a:t>
            </a:r>
            <a:endParaRPr lang="en-US" dirty="0"/>
          </a:p>
        </p:txBody>
      </p:sp>
      <p:sp>
        <p:nvSpPr>
          <p:cNvPr id="3" name="Content Placeholder 2"/>
          <p:cNvSpPr>
            <a:spLocks noGrp="1"/>
          </p:cNvSpPr>
          <p:nvPr>
            <p:ph idx="1"/>
          </p:nvPr>
        </p:nvSpPr>
        <p:spPr>
          <a:xfrm>
            <a:off x="352425" y="1543050"/>
            <a:ext cx="8229600" cy="4525963"/>
          </a:xfrm>
        </p:spPr>
        <p:txBody>
          <a:bodyPr>
            <a:normAutofit/>
          </a:bodyPr>
          <a:lstStyle/>
          <a:p>
            <a:pPr>
              <a:lnSpc>
                <a:spcPct val="80000"/>
              </a:lnSpc>
            </a:pPr>
            <a:endParaRPr lang="en-US" altLang="en-US" dirty="0"/>
          </a:p>
          <a:p>
            <a:pPr>
              <a:lnSpc>
                <a:spcPct val="120000"/>
              </a:lnSpc>
              <a:defRPr/>
            </a:pPr>
            <a:endParaRPr lang="en-US" alt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2057400"/>
            <a:ext cx="6115050" cy="45739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38206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dirty="0" smtClean="0"/>
              <a:t>After Point 25 process</a:t>
            </a:r>
            <a:br>
              <a:rPr lang="en-US" dirty="0" smtClean="0"/>
            </a:br>
            <a:r>
              <a:rPr lang="en-US" dirty="0" smtClean="0"/>
              <a:t>Utility Bid Attachment (UBA)</a:t>
            </a:r>
            <a:endParaRPr lang="en-US" dirty="0"/>
          </a:p>
        </p:txBody>
      </p:sp>
      <p:sp>
        <p:nvSpPr>
          <p:cNvPr id="3" name="Content Placeholder 2"/>
          <p:cNvSpPr>
            <a:spLocks noGrp="1"/>
          </p:cNvSpPr>
          <p:nvPr>
            <p:ph idx="1"/>
          </p:nvPr>
        </p:nvSpPr>
        <p:spPr>
          <a:xfrm>
            <a:off x="381000" y="1981200"/>
            <a:ext cx="8229600" cy="4525963"/>
          </a:xfrm>
        </p:spPr>
        <p:txBody>
          <a:bodyPr>
            <a:normAutofit/>
          </a:bodyPr>
          <a:lstStyle/>
          <a:p>
            <a:pPr>
              <a:lnSpc>
                <a:spcPct val="80000"/>
              </a:lnSpc>
            </a:pPr>
            <a:endParaRPr lang="en-US" altLang="en-US" dirty="0"/>
          </a:p>
          <a:p>
            <a:pPr>
              <a:lnSpc>
                <a:spcPct val="120000"/>
              </a:lnSpc>
              <a:defRPr/>
            </a:pPr>
            <a:endParaRPr lang="en-US" altLang="en-US"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1734942"/>
            <a:ext cx="7448550" cy="51002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8087061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dirty="0" smtClean="0"/>
              <a:t>After Point 25 process</a:t>
            </a:r>
            <a:br>
              <a:rPr lang="en-US" dirty="0" smtClean="0"/>
            </a:br>
            <a:r>
              <a:rPr lang="en-US" dirty="0" smtClean="0"/>
              <a:t>Utility Bid Attachment (UBA)</a:t>
            </a:r>
            <a:endParaRPr lang="en-US" dirty="0"/>
          </a:p>
        </p:txBody>
      </p:sp>
      <p:sp>
        <p:nvSpPr>
          <p:cNvPr id="3" name="Content Placeholder 2"/>
          <p:cNvSpPr>
            <a:spLocks noGrp="1"/>
          </p:cNvSpPr>
          <p:nvPr>
            <p:ph idx="1"/>
          </p:nvPr>
        </p:nvSpPr>
        <p:spPr>
          <a:xfrm>
            <a:off x="381000" y="1981200"/>
            <a:ext cx="8229600" cy="4525963"/>
          </a:xfrm>
        </p:spPr>
        <p:txBody>
          <a:bodyPr>
            <a:normAutofit/>
          </a:bodyPr>
          <a:lstStyle/>
          <a:p>
            <a:pPr>
              <a:lnSpc>
                <a:spcPct val="80000"/>
              </a:lnSpc>
            </a:pPr>
            <a:endParaRPr lang="en-US" altLang="en-US" dirty="0"/>
          </a:p>
          <a:p>
            <a:pPr>
              <a:lnSpc>
                <a:spcPct val="120000"/>
              </a:lnSpc>
              <a:defRPr/>
            </a:pPr>
            <a:endParaRPr lang="en-US" altLang="en-US"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050" y="1752600"/>
            <a:ext cx="7581900" cy="2981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5825" y="4953000"/>
            <a:ext cx="7477125" cy="1590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6485527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Point25 </a:t>
            </a:r>
            <a:endParaRPr lang="en-US" dirty="0"/>
          </a:p>
        </p:txBody>
      </p:sp>
      <p:sp>
        <p:nvSpPr>
          <p:cNvPr id="3" name="Content Placeholder 2"/>
          <p:cNvSpPr>
            <a:spLocks noGrp="1"/>
          </p:cNvSpPr>
          <p:nvPr>
            <p:ph idx="1"/>
          </p:nvPr>
        </p:nvSpPr>
        <p:spPr/>
        <p:txBody>
          <a:bodyPr>
            <a:normAutofit/>
          </a:bodyPr>
          <a:lstStyle/>
          <a:p>
            <a:pPr>
              <a:defRPr/>
            </a:pPr>
            <a:r>
              <a:rPr lang="en-US" dirty="0" smtClean="0"/>
              <a:t>Question or comments?</a:t>
            </a:r>
            <a:endParaRPr lang="en-US" dirty="0"/>
          </a:p>
        </p:txBody>
      </p:sp>
    </p:spTree>
    <p:extLst>
      <p:ext uri="{BB962C8B-B14F-4D97-AF65-F5344CB8AC3E}">
        <p14:creationId xmlns:p14="http://schemas.microsoft.com/office/powerpoint/2010/main" val="34460341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Point25 – What is that?</a:t>
            </a:r>
            <a:endParaRPr lang="en-US" dirty="0"/>
          </a:p>
        </p:txBody>
      </p:sp>
      <p:sp>
        <p:nvSpPr>
          <p:cNvPr id="3" name="Content Placeholder 2"/>
          <p:cNvSpPr>
            <a:spLocks noGrp="1"/>
          </p:cNvSpPr>
          <p:nvPr>
            <p:ph idx="1"/>
          </p:nvPr>
        </p:nvSpPr>
        <p:spPr>
          <a:xfrm>
            <a:off x="228600" y="1600200"/>
            <a:ext cx="8686800" cy="4876800"/>
          </a:xfrm>
        </p:spPr>
        <p:txBody>
          <a:bodyPr>
            <a:normAutofit fontScale="62500" lnSpcReduction="20000"/>
          </a:bodyPr>
          <a:lstStyle/>
          <a:p>
            <a:pPr>
              <a:defRPr/>
            </a:pPr>
            <a:r>
              <a:rPr lang="en-US" dirty="0" smtClean="0"/>
              <a:t>Utility companies and the DOT worked together to solve problems in the relocation process when there are conflicts with IA DOT projects. </a:t>
            </a:r>
          </a:p>
          <a:p>
            <a:pPr marL="0" indent="0">
              <a:buNone/>
            </a:pPr>
            <a:endParaRPr lang="en-US" dirty="0" smtClean="0"/>
          </a:p>
          <a:p>
            <a:pPr marL="0" indent="0">
              <a:buNone/>
            </a:pPr>
            <a:endParaRPr lang="en-US" dirty="0"/>
          </a:p>
          <a:p>
            <a:pPr>
              <a:lnSpc>
                <a:spcPct val="120000"/>
              </a:lnSpc>
              <a:spcBef>
                <a:spcPts val="0"/>
              </a:spcBef>
            </a:pPr>
            <a:r>
              <a:rPr lang="en-US" altLang="en-US" sz="3600" b="1" dirty="0"/>
              <a:t>761—115.25(306A) Utility facility adjustments for highway improvement projects.  </a:t>
            </a:r>
            <a:r>
              <a:rPr lang="en-US" altLang="en-US" sz="3600" dirty="0"/>
              <a:t>Rules 115.26(306A) to 115.30(306A) establish administrative procedures for utility facility adjustments made necessary by state highway improvement projects. </a:t>
            </a:r>
            <a:r>
              <a:rPr lang="en-US" altLang="en-US" sz="3600" b="1" dirty="0"/>
              <a:t> The purpose of these procedures is to adjust utility facilities with minimal delays or added expense.  Rules 115.26(306A) to 115.30(306A) apply to all state highway improvement projects with the following exceptions:</a:t>
            </a:r>
          </a:p>
          <a:p>
            <a:pPr>
              <a:lnSpc>
                <a:spcPct val="120000"/>
              </a:lnSpc>
              <a:spcBef>
                <a:spcPts val="0"/>
              </a:spcBef>
            </a:pPr>
            <a:r>
              <a:rPr lang="en-US" altLang="en-US" sz="3600" dirty="0"/>
              <a:t>1.	Projects the department develops on an accelerated schedule.</a:t>
            </a:r>
          </a:p>
          <a:p>
            <a:pPr>
              <a:lnSpc>
                <a:spcPct val="120000"/>
              </a:lnSpc>
              <a:spcBef>
                <a:spcPts val="0"/>
              </a:spcBef>
            </a:pPr>
            <a:r>
              <a:rPr lang="en-US" altLang="en-US" sz="3600" dirty="0"/>
              <a:t>2.	Projects with no anticipated utility adjustments.</a:t>
            </a:r>
          </a:p>
        </p:txBody>
      </p:sp>
    </p:spTree>
    <p:extLst>
      <p:ext uri="{BB962C8B-B14F-4D97-AF65-F5344CB8AC3E}">
        <p14:creationId xmlns:p14="http://schemas.microsoft.com/office/powerpoint/2010/main" val="33594331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Point25 – (Parts 1-3) Costs</a:t>
            </a:r>
            <a:endParaRPr lang="en-US" dirty="0"/>
          </a:p>
        </p:txBody>
      </p:sp>
      <p:sp>
        <p:nvSpPr>
          <p:cNvPr id="3" name="Content Placeholder 2"/>
          <p:cNvSpPr>
            <a:spLocks noGrp="1"/>
          </p:cNvSpPr>
          <p:nvPr>
            <p:ph idx="1"/>
          </p:nvPr>
        </p:nvSpPr>
        <p:spPr>
          <a:xfrm>
            <a:off x="228600" y="1600200"/>
            <a:ext cx="8686800" cy="4876800"/>
          </a:xfrm>
        </p:spPr>
        <p:txBody>
          <a:bodyPr>
            <a:normAutofit fontScale="55000" lnSpcReduction="20000"/>
          </a:bodyPr>
          <a:lstStyle/>
          <a:p>
            <a:pPr>
              <a:lnSpc>
                <a:spcPct val="80000"/>
              </a:lnSpc>
            </a:pPr>
            <a:r>
              <a:rPr lang="en-US" altLang="en-US" sz="3600" b="1" dirty="0" smtClean="0"/>
              <a:t>761—115.25(306A</a:t>
            </a:r>
            <a:r>
              <a:rPr lang="en-US" altLang="en-US" sz="3600" b="1" dirty="0"/>
              <a:t>) Utility facility adjustments for highway improvement projects.  </a:t>
            </a:r>
            <a:endParaRPr lang="en-US" altLang="en-US" sz="3600" b="1" dirty="0" smtClean="0"/>
          </a:p>
          <a:p>
            <a:pPr>
              <a:lnSpc>
                <a:spcPct val="120000"/>
              </a:lnSpc>
              <a:spcBef>
                <a:spcPts val="0"/>
              </a:spcBef>
            </a:pPr>
            <a:r>
              <a:rPr lang="en-US" altLang="en-US" sz="3600" dirty="0" smtClean="0"/>
              <a:t>115.25(1</a:t>
            </a:r>
            <a:r>
              <a:rPr lang="en-US" altLang="en-US" sz="3600" dirty="0"/>
              <a:t>)   Should the department be responsible for the cost of a utility facility adjustment required for highway work, the department shall not pay for any betterment that results in an increase in the capacity of the facility or for any other adjustment not required by highway construction.  The department is entitled to receive credit for the accrued depreciation on replaced facilities and the salvage value of any materials or parts salvaged and retained or sold by the utility owner.</a:t>
            </a:r>
          </a:p>
          <a:p>
            <a:pPr>
              <a:lnSpc>
                <a:spcPct val="120000"/>
              </a:lnSpc>
              <a:spcBef>
                <a:spcPts val="0"/>
              </a:spcBef>
            </a:pPr>
            <a:r>
              <a:rPr lang="en-US" altLang="en-US" sz="3600" dirty="0"/>
              <a:t>115.25(2)   Adjustment costs for which the department is responsible shall be paid on a cost reimbursement basis.</a:t>
            </a:r>
          </a:p>
          <a:p>
            <a:pPr>
              <a:lnSpc>
                <a:spcPct val="120000"/>
              </a:lnSpc>
              <a:spcBef>
                <a:spcPts val="0"/>
              </a:spcBef>
            </a:pPr>
            <a:r>
              <a:rPr lang="en-US" altLang="en-US" sz="3600" dirty="0"/>
              <a:t>115.25(3)   If adjustment of an existing utility facility occupying the right-of-way is required due to highway construction, the utility owner shall adjust the facility without cost to the state and, whenever possible, in advance of the highway work.</a:t>
            </a:r>
          </a:p>
        </p:txBody>
      </p:sp>
    </p:spTree>
    <p:extLst>
      <p:ext uri="{BB962C8B-B14F-4D97-AF65-F5344CB8AC3E}">
        <p14:creationId xmlns:p14="http://schemas.microsoft.com/office/powerpoint/2010/main" val="22067479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Point25 – How to implement?</a:t>
            </a:r>
            <a:endParaRPr lang="en-US" dirty="0"/>
          </a:p>
        </p:txBody>
      </p:sp>
      <p:sp>
        <p:nvSpPr>
          <p:cNvPr id="3" name="Content Placeholder 2"/>
          <p:cNvSpPr>
            <a:spLocks noGrp="1"/>
          </p:cNvSpPr>
          <p:nvPr>
            <p:ph idx="1"/>
          </p:nvPr>
        </p:nvSpPr>
        <p:spPr>
          <a:xfrm>
            <a:off x="228600" y="1600200"/>
            <a:ext cx="8763000" cy="4525963"/>
          </a:xfrm>
        </p:spPr>
        <p:txBody>
          <a:bodyPr>
            <a:normAutofit fontScale="77500" lnSpcReduction="20000"/>
          </a:bodyPr>
          <a:lstStyle/>
          <a:p>
            <a:pPr>
              <a:defRPr/>
            </a:pPr>
            <a:r>
              <a:rPr lang="en-US" dirty="0" smtClean="0"/>
              <a:t>Set up U-dates/events to trigger communication between DOT and Utilities </a:t>
            </a:r>
          </a:p>
          <a:p>
            <a:pPr>
              <a:defRPr/>
            </a:pPr>
            <a:endParaRPr lang="en-US" dirty="0" smtClean="0"/>
          </a:p>
          <a:p>
            <a:pPr lvl="1">
              <a:defRPr/>
            </a:pPr>
            <a:r>
              <a:rPr lang="en-US" dirty="0" smtClean="0"/>
              <a:t>General description of 5 prescribed actions:</a:t>
            </a:r>
          </a:p>
          <a:p>
            <a:pPr lvl="1">
              <a:defRPr/>
            </a:pPr>
            <a:r>
              <a:rPr lang="en-US" dirty="0" smtClean="0">
                <a:solidFill>
                  <a:srgbClr val="FF0000"/>
                </a:solidFill>
              </a:rPr>
              <a:t>DOT</a:t>
            </a:r>
            <a:r>
              <a:rPr lang="en-US" dirty="0" smtClean="0"/>
              <a:t>				</a:t>
            </a:r>
            <a:r>
              <a:rPr lang="en-US" dirty="0" smtClean="0">
                <a:solidFill>
                  <a:srgbClr val="002060"/>
                </a:solidFill>
              </a:rPr>
              <a:t>Utility</a:t>
            </a:r>
          </a:p>
          <a:p>
            <a:pPr lvl="1">
              <a:defRPr/>
            </a:pPr>
            <a:r>
              <a:rPr lang="en-US" dirty="0" smtClean="0">
                <a:solidFill>
                  <a:srgbClr val="FF0000"/>
                </a:solidFill>
              </a:rPr>
              <a:t>Preliminary plans to utility</a:t>
            </a:r>
            <a:r>
              <a:rPr lang="en-US" dirty="0" smtClean="0"/>
              <a:t>	</a:t>
            </a:r>
            <a:r>
              <a:rPr lang="en-US" dirty="0" smtClean="0">
                <a:solidFill>
                  <a:srgbClr val="002060"/>
                </a:solidFill>
              </a:rPr>
              <a:t>Replies if in the area or not</a:t>
            </a:r>
          </a:p>
          <a:p>
            <a:pPr lvl="1">
              <a:defRPr/>
            </a:pPr>
            <a:r>
              <a:rPr lang="en-US" dirty="0" smtClean="0">
                <a:solidFill>
                  <a:srgbClr val="FF0000"/>
                </a:solidFill>
              </a:rPr>
              <a:t>Actual Plans to the utility</a:t>
            </a:r>
            <a:r>
              <a:rPr lang="en-US" dirty="0" smtClean="0"/>
              <a:t>		</a:t>
            </a:r>
            <a:r>
              <a:rPr lang="en-US" dirty="0" smtClean="0">
                <a:solidFill>
                  <a:srgbClr val="002060"/>
                </a:solidFill>
              </a:rPr>
              <a:t>Replies if affected and plans  </a:t>
            </a:r>
          </a:p>
          <a:p>
            <a:pPr lvl="1">
              <a:defRPr/>
            </a:pPr>
            <a:r>
              <a:rPr lang="en-US" dirty="0" smtClean="0">
                <a:solidFill>
                  <a:srgbClr val="FF0000"/>
                </a:solidFill>
              </a:rPr>
              <a:t>Final plan to the utility		</a:t>
            </a:r>
            <a:r>
              <a:rPr lang="en-US" dirty="0" smtClean="0">
                <a:solidFill>
                  <a:srgbClr val="002060"/>
                </a:solidFill>
              </a:rPr>
              <a:t>Replies with permit plans</a:t>
            </a:r>
          </a:p>
          <a:p>
            <a:pPr lvl="1">
              <a:defRPr/>
            </a:pPr>
            <a:r>
              <a:rPr lang="en-US" dirty="0" smtClean="0">
                <a:solidFill>
                  <a:srgbClr val="FF0000"/>
                </a:solidFill>
              </a:rPr>
              <a:t>Notice to proceed w/relocation	</a:t>
            </a:r>
            <a:r>
              <a:rPr lang="en-US" dirty="0" smtClean="0">
                <a:solidFill>
                  <a:srgbClr val="002060"/>
                </a:solidFill>
              </a:rPr>
              <a:t>Relocate before letting if possible</a:t>
            </a:r>
          </a:p>
          <a:p>
            <a:pPr lvl="1">
              <a:defRPr/>
            </a:pPr>
            <a:r>
              <a:rPr lang="en-US" dirty="0" smtClean="0">
                <a:solidFill>
                  <a:srgbClr val="FF0000"/>
                </a:solidFill>
              </a:rPr>
              <a:t>Notice in contract documents	</a:t>
            </a:r>
            <a:r>
              <a:rPr lang="en-US" dirty="0" smtClean="0">
                <a:solidFill>
                  <a:srgbClr val="002060"/>
                </a:solidFill>
              </a:rPr>
              <a:t>Contractor  bid per documentation</a:t>
            </a:r>
            <a:r>
              <a:rPr lang="en-US" dirty="0" smtClean="0"/>
              <a:t>	</a:t>
            </a:r>
          </a:p>
          <a:p>
            <a:pPr lvl="1">
              <a:defRPr/>
            </a:pPr>
            <a:r>
              <a:rPr lang="en-US" dirty="0" smtClean="0"/>
              <a:t>Exceptions: accelerated schedule or no anticipated utility adj.		</a:t>
            </a:r>
          </a:p>
          <a:p>
            <a:endParaRPr lang="en-US" dirty="0"/>
          </a:p>
        </p:txBody>
      </p:sp>
    </p:spTree>
    <p:extLst>
      <p:ext uri="{BB962C8B-B14F-4D97-AF65-F5344CB8AC3E}">
        <p14:creationId xmlns:p14="http://schemas.microsoft.com/office/powerpoint/2010/main" val="3483632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Point 26 (step1)</a:t>
            </a:r>
            <a:endParaRPr lang="en-US" dirty="0"/>
          </a:p>
        </p:txBody>
      </p:sp>
      <p:sp>
        <p:nvSpPr>
          <p:cNvPr id="3" name="Content Placeholder 2"/>
          <p:cNvSpPr>
            <a:spLocks noGrp="1"/>
          </p:cNvSpPr>
          <p:nvPr>
            <p:ph idx="1"/>
          </p:nvPr>
        </p:nvSpPr>
        <p:spPr/>
        <p:txBody>
          <a:bodyPr>
            <a:normAutofit lnSpcReduction="10000"/>
          </a:bodyPr>
          <a:lstStyle/>
          <a:p>
            <a:pPr>
              <a:defRPr/>
            </a:pPr>
            <a:r>
              <a:rPr lang="en-US" dirty="0" smtClean="0"/>
              <a:t>716-115.26(306A) Notice of Project</a:t>
            </a:r>
          </a:p>
          <a:p>
            <a:pPr>
              <a:defRPr/>
            </a:pPr>
            <a:r>
              <a:rPr lang="en-US" altLang="en-US" b="1" dirty="0" smtClean="0">
                <a:solidFill>
                  <a:srgbClr val="FF0000"/>
                </a:solidFill>
              </a:rPr>
              <a:t>115.26</a:t>
            </a:r>
            <a:r>
              <a:rPr lang="en-US" altLang="en-US" dirty="0" smtClean="0"/>
              <a:t>(1</a:t>
            </a:r>
            <a:r>
              <a:rPr lang="en-US" altLang="en-US" dirty="0"/>
              <a:t>) </a:t>
            </a:r>
            <a:r>
              <a:rPr lang="en-US" altLang="en-US" b="1" dirty="0">
                <a:solidFill>
                  <a:srgbClr val="FF0000"/>
                </a:solidFill>
              </a:rPr>
              <a:t>Determining affected utilities</a:t>
            </a:r>
            <a:r>
              <a:rPr lang="en-US" altLang="en-US" dirty="0">
                <a:solidFill>
                  <a:srgbClr val="FF0000"/>
                </a:solidFill>
              </a:rPr>
              <a:t>.</a:t>
            </a:r>
            <a:r>
              <a:rPr lang="en-US" altLang="en-US" dirty="0"/>
              <a:t>  The department shall make a reasonable effort to determine what utility facilities are located within the project limits of a state highway improvement project by researching permit files, through field investigations or contacts with </a:t>
            </a:r>
            <a:r>
              <a:rPr lang="en-US" altLang="en-US" u="sng" dirty="0">
                <a:uFill>
                  <a:solidFill>
                    <a:srgbClr val="FF0000"/>
                  </a:solidFill>
                </a:uFill>
              </a:rPr>
              <a:t>one-call locating services</a:t>
            </a:r>
            <a:r>
              <a:rPr lang="en-US" altLang="en-US" dirty="0"/>
              <a:t>, and through contacts with local government units</a:t>
            </a:r>
            <a:r>
              <a:rPr lang="en-US" altLang="en-US" dirty="0" smtClean="0"/>
              <a:t>.</a:t>
            </a:r>
            <a:r>
              <a:rPr lang="en-US" dirty="0" smtClean="0"/>
              <a:t>	</a:t>
            </a:r>
          </a:p>
          <a:p>
            <a:endParaRPr lang="en-US" dirty="0"/>
          </a:p>
        </p:txBody>
      </p:sp>
    </p:spTree>
    <p:extLst>
      <p:ext uri="{BB962C8B-B14F-4D97-AF65-F5344CB8AC3E}">
        <p14:creationId xmlns:p14="http://schemas.microsoft.com/office/powerpoint/2010/main" val="26232682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Point 26 (step2)</a:t>
            </a:r>
            <a:endParaRPr lang="en-US" dirty="0"/>
          </a:p>
        </p:txBody>
      </p:sp>
      <p:sp>
        <p:nvSpPr>
          <p:cNvPr id="3" name="Content Placeholder 2"/>
          <p:cNvSpPr>
            <a:spLocks noGrp="1"/>
          </p:cNvSpPr>
          <p:nvPr>
            <p:ph idx="1"/>
          </p:nvPr>
        </p:nvSpPr>
        <p:spPr/>
        <p:txBody>
          <a:bodyPr>
            <a:normAutofit fontScale="92500" lnSpcReduction="10000"/>
          </a:bodyPr>
          <a:lstStyle/>
          <a:p>
            <a:pPr>
              <a:defRPr/>
            </a:pPr>
            <a:r>
              <a:rPr lang="en-US" dirty="0" smtClean="0"/>
              <a:t>716-115.26(306A) Notice of Project</a:t>
            </a:r>
          </a:p>
          <a:p>
            <a:pPr>
              <a:defRPr/>
            </a:pPr>
            <a:r>
              <a:rPr lang="en-US" altLang="en-US" dirty="0"/>
              <a:t>115.26(2) </a:t>
            </a:r>
            <a:r>
              <a:rPr lang="en-US" altLang="en-US" b="1" dirty="0">
                <a:solidFill>
                  <a:srgbClr val="FF0000"/>
                </a:solidFill>
              </a:rPr>
              <a:t>Notifying utilities</a:t>
            </a:r>
            <a:r>
              <a:rPr lang="en-US" altLang="en-US" dirty="0">
                <a:solidFill>
                  <a:srgbClr val="FF0000"/>
                </a:solidFill>
              </a:rPr>
              <a:t>. </a:t>
            </a:r>
            <a:r>
              <a:rPr lang="en-US" altLang="en-US" dirty="0"/>
              <a:t> The department shall identify by name the owner of each known utility facility that is located within the project limits.  The department shall send to each utility owner a notice of the improvement project, including the route number of the highway, </a:t>
            </a:r>
            <a:r>
              <a:rPr lang="en-US" altLang="en-US" u="sng" dirty="0">
                <a:uFill>
                  <a:solidFill>
                    <a:srgbClr val="FF0000"/>
                  </a:solidFill>
                </a:uFill>
              </a:rPr>
              <a:t>the geographical limits of the project and a general description</a:t>
            </a:r>
            <a:r>
              <a:rPr lang="en-US" altLang="en-US" dirty="0"/>
              <a:t> of the highway work to be done.</a:t>
            </a:r>
            <a:endParaRPr lang="en-US" dirty="0"/>
          </a:p>
          <a:p>
            <a:pPr marL="0" indent="0">
              <a:buNone/>
              <a:defRPr/>
            </a:pPr>
            <a:r>
              <a:rPr lang="en-US" dirty="0" smtClean="0"/>
              <a:t>	</a:t>
            </a:r>
          </a:p>
          <a:p>
            <a:endParaRPr lang="en-US" dirty="0"/>
          </a:p>
        </p:txBody>
      </p:sp>
    </p:spTree>
    <p:extLst>
      <p:ext uri="{BB962C8B-B14F-4D97-AF65-F5344CB8AC3E}">
        <p14:creationId xmlns:p14="http://schemas.microsoft.com/office/powerpoint/2010/main" val="23579554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t="-5000" r="-18000" b="-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Point 26 (step3)</a:t>
            </a:r>
            <a:endParaRPr lang="en-US" dirty="0"/>
          </a:p>
        </p:txBody>
      </p:sp>
      <p:sp>
        <p:nvSpPr>
          <p:cNvPr id="3" name="Content Placeholder 2"/>
          <p:cNvSpPr>
            <a:spLocks noGrp="1"/>
          </p:cNvSpPr>
          <p:nvPr>
            <p:ph idx="1"/>
          </p:nvPr>
        </p:nvSpPr>
        <p:spPr/>
        <p:txBody>
          <a:bodyPr>
            <a:normAutofit fontScale="70000" lnSpcReduction="20000"/>
          </a:bodyPr>
          <a:lstStyle/>
          <a:p>
            <a:pPr>
              <a:defRPr/>
            </a:pPr>
            <a:r>
              <a:rPr lang="en-US" dirty="0" smtClean="0"/>
              <a:t>716-115.26(306A) Notice of Project</a:t>
            </a:r>
          </a:p>
          <a:p>
            <a:pPr>
              <a:lnSpc>
                <a:spcPct val="110000"/>
              </a:lnSpc>
              <a:defRPr/>
            </a:pPr>
            <a:r>
              <a:rPr lang="en-US" altLang="en-US" dirty="0"/>
              <a:t>115.26(3) </a:t>
            </a:r>
            <a:r>
              <a:rPr lang="en-US" altLang="en-US" dirty="0">
                <a:solidFill>
                  <a:srgbClr val="0000FF"/>
                </a:solidFill>
              </a:rPr>
              <a:t>Responding to notice</a:t>
            </a:r>
            <a:r>
              <a:rPr lang="en-US" altLang="en-US" dirty="0">
                <a:solidFill>
                  <a:srgbClr val="FF0000"/>
                </a:solidFill>
              </a:rPr>
              <a:t>.</a:t>
            </a:r>
            <a:r>
              <a:rPr lang="en-US" altLang="en-US" dirty="0"/>
              <a:t>  The utility owner shall:</a:t>
            </a:r>
          </a:p>
          <a:p>
            <a:pPr>
              <a:lnSpc>
                <a:spcPct val="110000"/>
              </a:lnSpc>
              <a:defRPr/>
            </a:pPr>
            <a:r>
              <a:rPr lang="en-US" altLang="en-US" b="1" dirty="0"/>
              <a:t>a.</a:t>
            </a:r>
            <a:r>
              <a:rPr lang="en-US" altLang="en-US" dirty="0"/>
              <a:t>	 </a:t>
            </a:r>
            <a:r>
              <a:rPr lang="en-US" altLang="en-US" b="1" dirty="0"/>
              <a:t> Within </a:t>
            </a:r>
            <a:r>
              <a:rPr lang="en-US" altLang="en-US" b="1" u="sng" dirty="0">
                <a:uFill>
                  <a:solidFill>
                    <a:srgbClr val="0000FF"/>
                  </a:solidFill>
                </a:uFill>
              </a:rPr>
              <a:t>seven calendar </a:t>
            </a:r>
            <a:r>
              <a:rPr lang="en-US" altLang="en-US" b="1" dirty="0"/>
              <a:t>days after the date of the notice, reply to the department, </a:t>
            </a:r>
            <a:r>
              <a:rPr lang="en-US" altLang="en-US" b="1" u="sng" dirty="0">
                <a:uFill>
                  <a:solidFill>
                    <a:srgbClr val="0000FF"/>
                  </a:solidFill>
                </a:uFill>
              </a:rPr>
              <a:t>acknowledging</a:t>
            </a:r>
            <a:r>
              <a:rPr lang="en-US" altLang="en-US" b="1" dirty="0">
                <a:uFill>
                  <a:solidFill>
                    <a:srgbClr val="0000FF"/>
                  </a:solidFill>
                </a:uFill>
              </a:rPr>
              <a:t> receipt</a:t>
            </a:r>
            <a:r>
              <a:rPr lang="en-US" altLang="en-US" b="1" dirty="0"/>
              <a:t> of the notice</a:t>
            </a:r>
            <a:r>
              <a:rPr lang="en-US" altLang="en-US" b="1" dirty="0" smtClean="0"/>
              <a:t>.</a:t>
            </a:r>
          </a:p>
          <a:p>
            <a:pPr>
              <a:lnSpc>
                <a:spcPct val="110000"/>
              </a:lnSpc>
              <a:defRPr/>
            </a:pPr>
            <a:endParaRPr lang="en-US" altLang="en-US" b="1" dirty="0"/>
          </a:p>
          <a:p>
            <a:pPr>
              <a:lnSpc>
                <a:spcPct val="110000"/>
              </a:lnSpc>
              <a:defRPr/>
            </a:pPr>
            <a:r>
              <a:rPr lang="en-US" altLang="en-US" b="1" dirty="0"/>
              <a:t>b.	  Within </a:t>
            </a:r>
            <a:r>
              <a:rPr lang="en-US" altLang="en-US" b="1" u="sng" dirty="0">
                <a:uFill>
                  <a:solidFill>
                    <a:srgbClr val="0000FF"/>
                  </a:solidFill>
                </a:uFill>
              </a:rPr>
              <a:t>90 calendar days </a:t>
            </a:r>
            <a:r>
              <a:rPr lang="en-US" altLang="en-US" b="1" dirty="0"/>
              <a:t>after the date of the notice, provide to the department information about its utility facilities that are in the vicinity of the improvement project, including the name of any company that has utility facilities which coexist with the utility owner’s facilities.  </a:t>
            </a:r>
            <a:r>
              <a:rPr lang="en-US" altLang="en-US" b="1" u="sng" dirty="0">
                <a:uFill>
                  <a:solidFill>
                    <a:srgbClr val="0000FF"/>
                  </a:solidFill>
                </a:uFill>
              </a:rPr>
              <a:t>The utility owner shall reply</a:t>
            </a:r>
            <a:r>
              <a:rPr lang="en-US" altLang="en-US" b="1" dirty="0"/>
              <a:t> regardless of whether or not it has facilities in the project’s vicinity.</a:t>
            </a:r>
          </a:p>
          <a:p>
            <a:pPr marL="0" indent="0">
              <a:buNone/>
              <a:defRPr/>
            </a:pPr>
            <a:r>
              <a:rPr lang="en-US" dirty="0" smtClean="0"/>
              <a:t>	</a:t>
            </a:r>
          </a:p>
          <a:p>
            <a:endParaRPr lang="en-US" dirty="0"/>
          </a:p>
        </p:txBody>
      </p:sp>
    </p:spTree>
    <p:extLst>
      <p:ext uri="{BB962C8B-B14F-4D97-AF65-F5344CB8AC3E}">
        <p14:creationId xmlns:p14="http://schemas.microsoft.com/office/powerpoint/2010/main" val="9811628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2676</TotalTime>
  <Words>1136</Words>
  <Application>Microsoft Office PowerPoint</Application>
  <PresentationFormat>On-screen Show (4:3)</PresentationFormat>
  <Paragraphs>190</Paragraphs>
  <Slides>36</Slides>
  <Notes>2</Notes>
  <HiddenSlides>0</HiddenSlides>
  <MMClips>0</MMClips>
  <ScaleCrop>false</ScaleCrop>
  <HeadingPairs>
    <vt:vector size="4" baseType="variant">
      <vt:variant>
        <vt:lpstr>Theme</vt:lpstr>
      </vt:variant>
      <vt:variant>
        <vt:i4>3</vt:i4>
      </vt:variant>
      <vt:variant>
        <vt:lpstr>Slide Titles</vt:lpstr>
      </vt:variant>
      <vt:variant>
        <vt:i4>36</vt:i4>
      </vt:variant>
    </vt:vector>
  </HeadingPairs>
  <TitlesOfParts>
    <vt:vector size="39" baseType="lpstr">
      <vt:lpstr>Office Theme</vt:lpstr>
      <vt:lpstr>1_Office Theme</vt:lpstr>
      <vt:lpstr>2_Office Theme</vt:lpstr>
      <vt:lpstr>PowerPoint Presentation</vt:lpstr>
      <vt:lpstr>Point25 – WHY?</vt:lpstr>
      <vt:lpstr>Point25 – What is that?</vt:lpstr>
      <vt:lpstr>Point25 – What is that?</vt:lpstr>
      <vt:lpstr>Point25 – (Parts 1-3) Costs</vt:lpstr>
      <vt:lpstr>Point25 – How to implement?</vt:lpstr>
      <vt:lpstr>Point 26 (step1)</vt:lpstr>
      <vt:lpstr>Point 26 (step2)</vt:lpstr>
      <vt:lpstr>Point 26 (step3)</vt:lpstr>
      <vt:lpstr>Point 26 (step1-3) – U02</vt:lpstr>
      <vt:lpstr>Point 27 (step1)</vt:lpstr>
      <vt:lpstr>Point 27 (step2)</vt:lpstr>
      <vt:lpstr>Point 27 (steps 3-4)</vt:lpstr>
      <vt:lpstr>Point 27 (step 5)</vt:lpstr>
      <vt:lpstr>Point 27 (step 6)</vt:lpstr>
      <vt:lpstr>Point 27 (steps 1-6) - U03</vt:lpstr>
      <vt:lpstr>Point 28 (step 1)</vt:lpstr>
      <vt:lpstr>Point 28 (step 2)</vt:lpstr>
      <vt:lpstr>Point 28 (steps 3-4)</vt:lpstr>
      <vt:lpstr>Point 28 (step3 3-4)</vt:lpstr>
      <vt:lpstr>Point 28 (steps 1-4) – U04</vt:lpstr>
      <vt:lpstr>Point 29 (step 1)</vt:lpstr>
      <vt:lpstr>Point 29 (step 2)</vt:lpstr>
      <vt:lpstr>Point 29 (step 3)</vt:lpstr>
      <vt:lpstr>Point 29 (steps 1-3) – U06</vt:lpstr>
      <vt:lpstr>Point 30 (part 1) </vt:lpstr>
      <vt:lpstr>Point 30 (part 2) </vt:lpstr>
      <vt:lpstr>Point 30 (parts 3-4) </vt:lpstr>
      <vt:lpstr>Point 30 (part 5) </vt:lpstr>
      <vt:lpstr>Point 30 (part 6) </vt:lpstr>
      <vt:lpstr>After Point 25 process Utility Bid Attachment (UBA)</vt:lpstr>
      <vt:lpstr>After Point 25 process Utility Bid Attachment (UBA)</vt:lpstr>
      <vt:lpstr>After Point 25 process Utility Bid Attachment (UBA)</vt:lpstr>
      <vt:lpstr>After Point 25 process Utility Bid Attachment (UBA)</vt:lpstr>
      <vt:lpstr>After Point 25 process Utility Bid Attachment (UBA)</vt:lpstr>
      <vt:lpstr>Point25 </vt:lpstr>
    </vt:vector>
  </TitlesOfParts>
  <Company>Iowa Department of Transportation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Mohs, Jari</dc:creator>
  <cp:lastModifiedBy>McCollough, Jeffry N</cp:lastModifiedBy>
  <cp:revision>20</cp:revision>
  <dcterms:created xsi:type="dcterms:W3CDTF">2016-01-26T14:36:58Z</dcterms:created>
  <dcterms:modified xsi:type="dcterms:W3CDTF">2016-03-23T12:52:57Z</dcterms:modified>
</cp:coreProperties>
</file>