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257" r:id="rId4"/>
    <p:sldId id="282" r:id="rId5"/>
    <p:sldId id="283" r:id="rId6"/>
    <p:sldId id="284" r:id="rId7"/>
    <p:sldId id="287" r:id="rId8"/>
    <p:sldId id="285" r:id="rId9"/>
    <p:sldId id="302" r:id="rId10"/>
    <p:sldId id="272" r:id="rId11"/>
    <p:sldId id="258" r:id="rId12"/>
    <p:sldId id="259" r:id="rId13"/>
    <p:sldId id="288" r:id="rId14"/>
    <p:sldId id="293" r:id="rId15"/>
    <p:sldId id="280" r:id="rId16"/>
    <p:sldId id="299" r:id="rId17"/>
    <p:sldId id="292" r:id="rId18"/>
    <p:sldId id="277" r:id="rId19"/>
    <p:sldId id="291" r:id="rId20"/>
    <p:sldId id="290" r:id="rId21"/>
    <p:sldId id="279" r:id="rId22"/>
    <p:sldId id="289" r:id="rId23"/>
    <p:sldId id="298" r:id="rId24"/>
    <p:sldId id="304" r:id="rId25"/>
    <p:sldId id="261" r:id="rId26"/>
    <p:sldId id="281" r:id="rId27"/>
    <p:sldId id="260" r:id="rId28"/>
    <p:sldId id="276" r:id="rId29"/>
    <p:sldId id="264" r:id="rId30"/>
    <p:sldId id="296" r:id="rId31"/>
    <p:sldId id="295" r:id="rId32"/>
    <p:sldId id="297" r:id="rId33"/>
    <p:sldId id="263" r:id="rId34"/>
    <p:sldId id="300" r:id="rId35"/>
    <p:sldId id="305" r:id="rId36"/>
    <p:sldId id="265" r:id="rId37"/>
    <p:sldId id="303" r:id="rId38"/>
    <p:sldId id="286" r:id="rId39"/>
    <p:sldId id="294" r:id="rId40"/>
    <p:sldId id="27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9" autoAdjust="0"/>
    <p:restoredTop sz="98502" autoAdjust="0"/>
  </p:normalViewPr>
  <p:slideViewPr>
    <p:cSldViewPr>
      <p:cViewPr varScale="1">
        <p:scale>
          <a:sx n="84" d="100"/>
          <a:sy n="84" d="100"/>
        </p:scale>
        <p:origin x="-89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3528974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130016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211240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42929936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246923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207440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377833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110628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205548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186575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34B423-7428-4907-858C-567EC8E40F4D}" type="datetimeFigureOut">
              <a:rPr lang="en-US" smtClean="0"/>
              <a:t>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5009B7-7B8D-4275-90E0-39F2B64FFA62}" type="slidenum">
              <a:rPr lang="en-US" smtClean="0"/>
              <a:t>‹#›</a:t>
            </a:fld>
            <a:endParaRPr lang="en-US" dirty="0"/>
          </a:p>
        </p:txBody>
      </p:sp>
    </p:spTree>
    <p:extLst>
      <p:ext uri="{BB962C8B-B14F-4D97-AF65-F5344CB8AC3E}">
        <p14:creationId xmlns:p14="http://schemas.microsoft.com/office/powerpoint/2010/main" val="333725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4B423-7428-4907-858C-567EC8E40F4D}" type="datetimeFigureOut">
              <a:rPr lang="en-US" smtClean="0"/>
              <a:t>1/20/2016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009B7-7B8D-4275-90E0-39F2B64FFA62}" type="slidenum">
              <a:rPr lang="en-US" smtClean="0"/>
              <a:t>‹#›</a:t>
            </a:fld>
            <a:endParaRPr lang="en-US" dirty="0"/>
          </a:p>
        </p:txBody>
      </p:sp>
    </p:spTree>
    <p:extLst>
      <p:ext uri="{BB962C8B-B14F-4D97-AF65-F5344CB8AC3E}">
        <p14:creationId xmlns:p14="http://schemas.microsoft.com/office/powerpoint/2010/main" val="81797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cbs2iowa.com/news/local/meet-the-minds-behind-the-sign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kcci.com/news/iowa-dot-has-star-wars-message-for-you/3279083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www.foxnews.com/us/2015/03/19/iowa-tries-witty-roadsigns-to-cut-traffic-fatalities.html?utm_source=feedburner&amp;utm_medium=feed&amp;utm_campaign=Feed:+foxnews/national+(Internal+-+US+Latest+-+Tex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371600"/>
            <a:ext cx="7772400" cy="1470025"/>
          </a:xfrm>
        </p:spPr>
        <p:txBody>
          <a:bodyPr/>
          <a:lstStyle/>
          <a:p>
            <a:r>
              <a:rPr lang="en-US" dirty="0" smtClean="0"/>
              <a:t>Humor in Messaging</a:t>
            </a:r>
            <a:endParaRPr lang="en-US" dirty="0"/>
          </a:p>
        </p:txBody>
      </p:sp>
      <p:sp>
        <p:nvSpPr>
          <p:cNvPr id="3" name="Subtitle 2"/>
          <p:cNvSpPr>
            <a:spLocks noGrp="1"/>
          </p:cNvSpPr>
          <p:nvPr>
            <p:ph type="subTitle" idx="1"/>
          </p:nvPr>
        </p:nvSpPr>
        <p:spPr>
          <a:xfrm>
            <a:off x="1371600" y="2438400"/>
            <a:ext cx="6400800" cy="1752600"/>
          </a:xfrm>
        </p:spPr>
        <p:txBody>
          <a:bodyPr/>
          <a:lstStyle/>
          <a:p>
            <a:r>
              <a:rPr lang="en-US" dirty="0" smtClean="0"/>
              <a:t>We’re little, but we’re loud</a:t>
            </a:r>
          </a:p>
          <a:p>
            <a:r>
              <a:rPr lang="en-US" dirty="0" smtClean="0"/>
              <a:t>in the Hawkeye (and Cyclone) State</a:t>
            </a:r>
          </a:p>
        </p:txBody>
      </p:sp>
      <p:sp>
        <p:nvSpPr>
          <p:cNvPr id="4" name="TextBox 3"/>
          <p:cNvSpPr txBox="1"/>
          <p:nvPr/>
        </p:nvSpPr>
        <p:spPr>
          <a:xfrm>
            <a:off x="4724400" y="4873113"/>
            <a:ext cx="4114800" cy="1323439"/>
          </a:xfrm>
          <a:prstGeom prst="rect">
            <a:avLst/>
          </a:prstGeom>
          <a:noFill/>
        </p:spPr>
        <p:txBody>
          <a:bodyPr wrap="square" rtlCol="0">
            <a:spAutoFit/>
          </a:bodyPr>
          <a:lstStyle/>
          <a:p>
            <a:r>
              <a:rPr lang="en-US" sz="1600" b="1" i="1" dirty="0" smtClean="0"/>
              <a:t>Tracey Bramble </a:t>
            </a:r>
          </a:p>
          <a:p>
            <a:r>
              <a:rPr lang="en-US" sz="1600" dirty="0" smtClean="0"/>
              <a:t>Iowa DOT Office of Strategic Communications</a:t>
            </a:r>
          </a:p>
          <a:p>
            <a:endParaRPr lang="en-US" sz="1600" dirty="0" smtClean="0"/>
          </a:p>
          <a:p>
            <a:r>
              <a:rPr lang="en-US" sz="1600" b="1" i="1" dirty="0" smtClean="0"/>
              <a:t>Willy Sorenson, P.E. </a:t>
            </a:r>
          </a:p>
          <a:p>
            <a:r>
              <a:rPr lang="en-US" sz="1600" dirty="0" smtClean="0"/>
              <a:t>Iowa DOT Office of Traffic and Safety</a:t>
            </a:r>
            <a:endParaRPr lang="en-US" sz="1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330" y="3733800"/>
            <a:ext cx="3283670" cy="2462753"/>
          </a:xfrm>
          <a:prstGeom prst="rect">
            <a:avLst/>
          </a:prstGeom>
        </p:spPr>
      </p:pic>
    </p:spTree>
    <p:extLst>
      <p:ext uri="{BB962C8B-B14F-4D97-AF65-F5344CB8AC3E}">
        <p14:creationId xmlns:p14="http://schemas.microsoft.com/office/powerpoint/2010/main" val="750734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It got real when we injected Mom and Santa into the  mix.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2285999"/>
            <a:ext cx="3468961" cy="282485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268" t="19039" r="11090" b="16082"/>
          <a:stretch/>
        </p:blipFill>
        <p:spPr>
          <a:xfrm>
            <a:off x="685800" y="3200400"/>
            <a:ext cx="3861274" cy="2819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156480"/>
            <a:ext cx="4910847" cy="4910847"/>
          </a:xfrm>
          <a:prstGeom prst="rect">
            <a:avLst/>
          </a:prstGeom>
        </p:spPr>
      </p:pic>
    </p:spTree>
    <p:extLst>
      <p:ext uri="{BB962C8B-B14F-4D97-AF65-F5344CB8AC3E}">
        <p14:creationId xmlns:p14="http://schemas.microsoft.com/office/powerpoint/2010/main" val="24021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smtClean="0"/>
              <a:t>Iowa’s guiding principals</a:t>
            </a:r>
            <a:endParaRPr lang="en-US" dirty="0"/>
          </a:p>
        </p:txBody>
      </p:sp>
      <p:sp>
        <p:nvSpPr>
          <p:cNvPr id="3" name="Content Placeholder 2"/>
          <p:cNvSpPr>
            <a:spLocks noGrp="1"/>
          </p:cNvSpPr>
          <p:nvPr>
            <p:ph idx="1"/>
          </p:nvPr>
        </p:nvSpPr>
        <p:spPr>
          <a:xfrm>
            <a:off x="457200" y="2057400"/>
            <a:ext cx="8229600" cy="2895600"/>
          </a:xfrm>
        </p:spPr>
        <p:txBody>
          <a:bodyPr>
            <a:normAutofit fontScale="92500" lnSpcReduction="10000"/>
          </a:bodyPr>
          <a:lstStyle/>
          <a:p>
            <a:pPr marL="514350" indent="-514350">
              <a:buFont typeface="+mj-lt"/>
              <a:buAutoNum type="arabicPeriod"/>
            </a:pPr>
            <a:r>
              <a:rPr lang="en-US" dirty="0" smtClean="0"/>
              <a:t>Don’t repeat a message</a:t>
            </a:r>
          </a:p>
          <a:p>
            <a:pPr marL="514350" indent="-514350">
              <a:buFont typeface="+mj-lt"/>
              <a:buAutoNum type="arabicPeriod"/>
            </a:pPr>
            <a:r>
              <a:rPr lang="en-US" dirty="0" smtClean="0"/>
              <a:t>Kick boring ideas to the curb</a:t>
            </a:r>
          </a:p>
          <a:p>
            <a:pPr marL="514350" indent="-514350">
              <a:buFont typeface="+mj-lt"/>
              <a:buAutoNum type="arabicPeriod"/>
            </a:pPr>
            <a:r>
              <a:rPr lang="en-US" dirty="0" smtClean="0"/>
              <a:t>Don’t wear out your welcome </a:t>
            </a:r>
            <a:br>
              <a:rPr lang="en-US" dirty="0" smtClean="0"/>
            </a:br>
            <a:r>
              <a:rPr lang="en-US" dirty="0" smtClean="0"/>
              <a:t>– limit exposure to one day per week</a:t>
            </a:r>
          </a:p>
          <a:p>
            <a:pPr marL="514350" indent="-514350">
              <a:buFont typeface="+mj-lt"/>
              <a:buAutoNum type="arabicPeriod"/>
            </a:pPr>
            <a:r>
              <a:rPr lang="en-US" dirty="0" smtClean="0"/>
              <a:t>Oh yea… and it needs to be transportation safety related</a:t>
            </a:r>
            <a:endParaRPr lang="en-US" dirty="0"/>
          </a:p>
        </p:txBody>
      </p:sp>
    </p:spTree>
    <p:extLst>
      <p:ext uri="{BB962C8B-B14F-4D97-AF65-F5344CB8AC3E}">
        <p14:creationId xmlns:p14="http://schemas.microsoft.com/office/powerpoint/2010/main" val="2087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smtClean="0"/>
              <a:t>Iowa’s process</a:t>
            </a:r>
            <a:endParaRPr lang="en-US" dirty="0"/>
          </a:p>
        </p:txBody>
      </p:sp>
      <p:sp>
        <p:nvSpPr>
          <p:cNvPr id="3" name="Content Placeholder 2"/>
          <p:cNvSpPr>
            <a:spLocks noGrp="1"/>
          </p:cNvSpPr>
          <p:nvPr>
            <p:ph idx="1"/>
          </p:nvPr>
        </p:nvSpPr>
        <p:spPr>
          <a:xfrm>
            <a:off x="457200" y="2057400"/>
            <a:ext cx="8229600" cy="3124200"/>
          </a:xfrm>
        </p:spPr>
        <p:txBody>
          <a:bodyPr>
            <a:normAutofit/>
          </a:bodyPr>
          <a:lstStyle/>
          <a:p>
            <a:r>
              <a:rPr lang="en-US" dirty="0" smtClean="0"/>
              <a:t>Start with a multi-disciplinary team</a:t>
            </a:r>
          </a:p>
          <a:p>
            <a:r>
              <a:rPr lang="en-US" dirty="0"/>
              <a:t>Spirited discussion is </a:t>
            </a:r>
            <a:r>
              <a:rPr lang="en-US" dirty="0" smtClean="0"/>
              <a:t>encouraged</a:t>
            </a:r>
            <a:endParaRPr lang="en-US" dirty="0"/>
          </a:p>
          <a:p>
            <a:r>
              <a:rPr lang="en-US" dirty="0" smtClean="0"/>
              <a:t>For efficiency, develop a chunk of messages at a time – we do six months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343400"/>
            <a:ext cx="2743200" cy="2057400"/>
          </a:xfrm>
          <a:prstGeom prst="rect">
            <a:avLst/>
          </a:prstGeom>
        </p:spPr>
      </p:pic>
    </p:spTree>
    <p:extLst>
      <p:ext uri="{BB962C8B-B14F-4D97-AF65-F5344CB8AC3E}">
        <p14:creationId xmlns:p14="http://schemas.microsoft.com/office/powerpoint/2010/main" val="22078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Iowa’s process</a:t>
            </a:r>
          </a:p>
        </p:txBody>
      </p:sp>
      <p:sp>
        <p:nvSpPr>
          <p:cNvPr id="3" name="Content Placeholder 2"/>
          <p:cNvSpPr>
            <a:spLocks noGrp="1"/>
          </p:cNvSpPr>
          <p:nvPr>
            <p:ph idx="1"/>
          </p:nvPr>
        </p:nvSpPr>
        <p:spPr>
          <a:xfrm>
            <a:off x="457200" y="1981200"/>
            <a:ext cx="8229600" cy="3078163"/>
          </a:xfrm>
        </p:spPr>
        <p:txBody>
          <a:bodyPr/>
          <a:lstStyle/>
          <a:p>
            <a:r>
              <a:rPr lang="en-US" dirty="0"/>
              <a:t>Allow flexibility to change things up if </a:t>
            </a:r>
            <a:r>
              <a:rPr lang="en-US" dirty="0" smtClean="0"/>
              <a:t>it makes sense.  </a:t>
            </a:r>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9511"/>
          <a:stretch/>
        </p:blipFill>
        <p:spPr>
          <a:xfrm>
            <a:off x="304800" y="3113637"/>
            <a:ext cx="3956559" cy="195496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0730"/>
          <a:stretch/>
        </p:blipFill>
        <p:spPr>
          <a:xfrm>
            <a:off x="4495800" y="2607861"/>
            <a:ext cx="3739641" cy="18133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29204"/>
          <a:stretch/>
        </p:blipFill>
        <p:spPr>
          <a:xfrm>
            <a:off x="4294555" y="4455133"/>
            <a:ext cx="3584231" cy="1778718"/>
          </a:xfrm>
          <a:prstGeom prst="rect">
            <a:avLst/>
          </a:prstGeom>
        </p:spPr>
      </p:pic>
    </p:spTree>
    <p:extLst>
      <p:ext uri="{BB962C8B-B14F-4D97-AF65-F5344CB8AC3E}">
        <p14:creationId xmlns:p14="http://schemas.microsoft.com/office/powerpoint/2010/main" val="26484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normAutofit fontScale="90000"/>
          </a:bodyPr>
          <a:lstStyle/>
          <a:p>
            <a:r>
              <a:rPr lang="en-US" dirty="0" smtClean="0"/>
              <a:t>Gear messages to your target audience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66" y="1981200"/>
            <a:ext cx="4410000" cy="3810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0913"/>
          <a:stretch/>
        </p:blipFill>
        <p:spPr>
          <a:xfrm>
            <a:off x="4724400" y="1981200"/>
            <a:ext cx="3924300" cy="1900473"/>
          </a:xfrm>
          <a:prstGeom prst="rect">
            <a:avLst/>
          </a:prstGeom>
        </p:spPr>
      </p:pic>
      <p:pic>
        <p:nvPicPr>
          <p:cNvPr id="1026" name="Picture 1"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034" y="4114800"/>
            <a:ext cx="430303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92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8229600" cy="990600"/>
          </a:xfrm>
        </p:spPr>
        <p:txBody>
          <a:bodyPr/>
          <a:lstStyle/>
          <a:p>
            <a:pPr marL="0" indent="0" algn="ctr">
              <a:buNone/>
            </a:pPr>
            <a:r>
              <a:rPr lang="en-US" dirty="0" smtClean="0"/>
              <a:t>More people than </a:t>
            </a:r>
            <a:r>
              <a:rPr lang="en-US" smtClean="0"/>
              <a:t>you think </a:t>
            </a:r>
            <a:r>
              <a:rPr lang="en-US" dirty="0" smtClean="0"/>
              <a:t>will “get it.” </a:t>
            </a:r>
            <a:endParaRPr lang="en-US" dirty="0"/>
          </a:p>
        </p:txBody>
      </p:sp>
      <p:sp>
        <p:nvSpPr>
          <p:cNvPr id="4" name="Title 1"/>
          <p:cNvSpPr>
            <a:spLocks noGrp="1"/>
          </p:cNvSpPr>
          <p:nvPr>
            <p:ph type="title"/>
          </p:nvPr>
        </p:nvSpPr>
        <p:spPr>
          <a:xfrm>
            <a:off x="457200" y="914400"/>
            <a:ext cx="8229600" cy="1143000"/>
          </a:xfrm>
        </p:spPr>
        <p:txBody>
          <a:bodyPr/>
          <a:lstStyle/>
          <a:p>
            <a:r>
              <a:rPr lang="en-US" dirty="0" smtClean="0"/>
              <a:t>Tap into pop culture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362200"/>
            <a:ext cx="3358662" cy="342900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362200"/>
            <a:ext cx="4168317" cy="35814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6243" t="39754" r="26998" b="19205"/>
          <a:stretch/>
        </p:blipFill>
        <p:spPr>
          <a:xfrm>
            <a:off x="2209800" y="3505200"/>
            <a:ext cx="4045233" cy="3200400"/>
          </a:xfrm>
          <a:prstGeom prst="rect">
            <a:avLst/>
          </a:prstGeom>
        </p:spPr>
      </p:pic>
    </p:spTree>
    <p:extLst>
      <p:ext uri="{BB962C8B-B14F-4D97-AF65-F5344CB8AC3E}">
        <p14:creationId xmlns:p14="http://schemas.microsoft.com/office/powerpoint/2010/main" val="276386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smtClean="0"/>
              <a:t>Tie to Zero Fatalities focus areas</a:t>
            </a:r>
            <a:endParaRPr lang="en-US" dirty="0"/>
          </a:p>
        </p:txBody>
      </p:sp>
      <p:pic>
        <p:nvPicPr>
          <p:cNvPr id="5122" name="Picture 2" descr="W:\DirectorsStaff\Media Marketing Services\Message Mondays\2014 Message Monday\2-10-message-monday.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580222" y="2036088"/>
            <a:ext cx="3800304" cy="93571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W:\DirectorsStaff\Media Marketing Services\Message Mondays\2014 Message Monday\6-30-message-monday.png"/>
          <p:cNvPicPr>
            <a:picLocks noChangeAspect="1" noChangeArrowheads="1"/>
          </p:cNvPicPr>
          <p:nvPr/>
        </p:nvPicPr>
        <p:blipFill rotWithShape="1">
          <a:blip r:embed="rId3">
            <a:extLst>
              <a:ext uri="{28A0092B-C50C-407E-A947-70E740481C1C}">
                <a14:useLocalDpi xmlns:a14="http://schemas.microsoft.com/office/drawing/2010/main" val="0"/>
              </a:ext>
            </a:extLst>
          </a:blip>
          <a:srcRect t="31108" b="34446"/>
          <a:stretch/>
        </p:blipFill>
        <p:spPr bwMode="auto">
          <a:xfrm>
            <a:off x="580222" y="3359062"/>
            <a:ext cx="3821951" cy="9699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DirectorsStaff\Media Marketing Services\Message Mondays\2014 Message Monday\10-6-message-monday.png"/>
          <p:cNvPicPr>
            <a:picLocks noChangeAspect="1" noChangeArrowheads="1"/>
          </p:cNvPicPr>
          <p:nvPr/>
        </p:nvPicPr>
        <p:blipFill rotWithShape="1">
          <a:blip r:embed="rId4">
            <a:extLst>
              <a:ext uri="{28A0092B-C50C-407E-A947-70E740481C1C}">
                <a14:useLocalDpi xmlns:a14="http://schemas.microsoft.com/office/drawing/2010/main" val="0"/>
              </a:ext>
            </a:extLst>
          </a:blip>
          <a:srcRect t="35584" b="29398"/>
          <a:stretch/>
        </p:blipFill>
        <p:spPr bwMode="auto">
          <a:xfrm>
            <a:off x="566597" y="4800600"/>
            <a:ext cx="3813929" cy="9361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DirectorsStaff\Media Marketing Services\Message Mondays\2015 Message Monday\5-11-message-monday.png"/>
          <p:cNvPicPr>
            <a:picLocks noChangeAspect="1" noChangeArrowheads="1"/>
          </p:cNvPicPr>
          <p:nvPr/>
        </p:nvPicPr>
        <p:blipFill rotWithShape="1">
          <a:blip r:embed="rId5">
            <a:extLst>
              <a:ext uri="{28A0092B-C50C-407E-A947-70E740481C1C}">
                <a14:useLocalDpi xmlns:a14="http://schemas.microsoft.com/office/drawing/2010/main" val="0"/>
              </a:ext>
            </a:extLst>
          </a:blip>
          <a:srcRect t="34795" b="30759"/>
          <a:stretch/>
        </p:blipFill>
        <p:spPr bwMode="auto">
          <a:xfrm>
            <a:off x="4449749" y="2503944"/>
            <a:ext cx="4219575" cy="101883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W:\DirectorsStaff\Media Marketing Services\Message Mondays\2015 Message Monday\7-27-message-monday.png"/>
          <p:cNvPicPr>
            <a:picLocks noChangeAspect="1" noChangeArrowheads="1"/>
          </p:cNvPicPr>
          <p:nvPr/>
        </p:nvPicPr>
        <p:blipFill rotWithShape="1">
          <a:blip r:embed="rId6">
            <a:extLst>
              <a:ext uri="{28A0092B-C50C-407E-A947-70E740481C1C}">
                <a14:useLocalDpi xmlns:a14="http://schemas.microsoft.com/office/drawing/2010/main" val="0"/>
              </a:ext>
            </a:extLst>
          </a:blip>
          <a:srcRect t="35786" b="28933"/>
          <a:stretch/>
        </p:blipFill>
        <p:spPr bwMode="auto">
          <a:xfrm>
            <a:off x="4470119" y="3983769"/>
            <a:ext cx="3920021" cy="96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24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smtClean="0"/>
              <a:t>Relate posts to events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6210" b="27964"/>
          <a:stretch/>
        </p:blipFill>
        <p:spPr>
          <a:xfrm>
            <a:off x="336975" y="2209800"/>
            <a:ext cx="4031137" cy="101233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6018" b="27964"/>
          <a:stretch/>
        </p:blipFill>
        <p:spPr>
          <a:xfrm>
            <a:off x="4500778" y="3309176"/>
            <a:ext cx="4052619" cy="102317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4500779" y="5036556"/>
            <a:ext cx="4052619" cy="99795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3238" b="33524"/>
          <a:stretch/>
        </p:blipFill>
        <p:spPr>
          <a:xfrm>
            <a:off x="293522" y="4191000"/>
            <a:ext cx="4075344" cy="997958"/>
          </a:xfrm>
          <a:prstGeom prst="rect">
            <a:avLst/>
          </a:prstGeom>
        </p:spPr>
      </p:pic>
    </p:spTree>
    <p:extLst>
      <p:ext uri="{BB962C8B-B14F-4D97-AF65-F5344CB8AC3E}">
        <p14:creationId xmlns:p14="http://schemas.microsoft.com/office/powerpoint/2010/main" val="358489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Tie in to holidays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52600"/>
            <a:ext cx="4637974" cy="28194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8931"/>
          <a:stretch/>
        </p:blipFill>
        <p:spPr>
          <a:xfrm>
            <a:off x="4671237" y="1981201"/>
            <a:ext cx="4129863" cy="20574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9606"/>
          <a:stretch/>
        </p:blipFill>
        <p:spPr>
          <a:xfrm>
            <a:off x="3007220" y="4267200"/>
            <a:ext cx="3566307" cy="1759754"/>
          </a:xfrm>
          <a:prstGeom prst="rect">
            <a:avLst/>
          </a:prstGeom>
        </p:spPr>
      </p:pic>
    </p:spTree>
    <p:extLst>
      <p:ext uri="{BB962C8B-B14F-4D97-AF65-F5344CB8AC3E}">
        <p14:creationId xmlns:p14="http://schemas.microsoft.com/office/powerpoint/2010/main" val="20537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normAutofit fontScale="90000"/>
          </a:bodyPr>
          <a:lstStyle/>
          <a:p>
            <a:r>
              <a:rPr lang="en-US" dirty="0" smtClean="0"/>
              <a:t>Combinations that have worked for us</a:t>
            </a:r>
            <a:br>
              <a:rPr lang="en-US" dirty="0" smtClean="0"/>
            </a:br>
            <a:r>
              <a:rPr lang="en-US" dirty="0" smtClean="0"/>
              <a:t>- holidays and pop culture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8633"/>
          <a:stretch/>
        </p:blipFill>
        <p:spPr>
          <a:xfrm>
            <a:off x="317969" y="2514600"/>
            <a:ext cx="4025431" cy="201213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8618"/>
          <a:stretch/>
        </p:blipFill>
        <p:spPr>
          <a:xfrm>
            <a:off x="4191000" y="3048000"/>
            <a:ext cx="4565668" cy="2284491"/>
          </a:xfrm>
          <a:prstGeom prst="rect">
            <a:avLst/>
          </a:prstGeom>
        </p:spPr>
      </p:pic>
    </p:spTree>
    <p:extLst>
      <p:ext uri="{BB962C8B-B14F-4D97-AF65-F5344CB8AC3E}">
        <p14:creationId xmlns:p14="http://schemas.microsoft.com/office/powerpoint/2010/main" val="428361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normAutofit/>
          </a:bodyPr>
          <a:lstStyle/>
          <a:p>
            <a:r>
              <a:rPr lang="en-US" dirty="0" smtClean="0"/>
              <a:t>We weren’t the first – or were we?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685800"/>
            <a:ext cx="5181600" cy="6045200"/>
          </a:xfrm>
          <a:prstGeom prst="rect">
            <a:avLst/>
          </a:prstGeom>
        </p:spPr>
      </p:pic>
      <p:sp>
        <p:nvSpPr>
          <p:cNvPr id="5" name="TextBox 4"/>
          <p:cNvSpPr txBox="1"/>
          <p:nvPr/>
        </p:nvSpPr>
        <p:spPr>
          <a:xfrm>
            <a:off x="6772747" y="4953000"/>
            <a:ext cx="2362200" cy="369332"/>
          </a:xfrm>
          <a:prstGeom prst="rect">
            <a:avLst/>
          </a:prstGeom>
          <a:noFill/>
        </p:spPr>
        <p:txBody>
          <a:bodyPr wrap="square" rtlCol="0">
            <a:spAutoFit/>
          </a:bodyPr>
          <a:lstStyle/>
          <a:p>
            <a:r>
              <a:rPr lang="en-US" dirty="0" smtClean="0"/>
              <a:t>Circa 1946</a:t>
            </a:r>
            <a:endParaRPr lang="en-US" dirty="0"/>
          </a:p>
        </p:txBody>
      </p:sp>
    </p:spTree>
    <p:extLst>
      <p:ext uri="{BB962C8B-B14F-4D97-AF65-F5344CB8AC3E}">
        <p14:creationId xmlns:p14="http://schemas.microsoft.com/office/powerpoint/2010/main" val="37070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34" y="762000"/>
            <a:ext cx="8229600" cy="1143000"/>
          </a:xfrm>
        </p:spPr>
        <p:txBody>
          <a:bodyPr/>
          <a:lstStyle/>
          <a:p>
            <a:r>
              <a:rPr lang="en-US" dirty="0" smtClean="0"/>
              <a:t>Appeal to family ties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099" b="29044"/>
          <a:stretch/>
        </p:blipFill>
        <p:spPr>
          <a:xfrm>
            <a:off x="434229" y="2209800"/>
            <a:ext cx="4015177" cy="10092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5621" b="30708"/>
          <a:stretch/>
        </p:blipFill>
        <p:spPr>
          <a:xfrm>
            <a:off x="4654345" y="2670017"/>
            <a:ext cx="4275864" cy="100921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6218" b="27564"/>
          <a:stretch/>
        </p:blipFill>
        <p:spPr>
          <a:xfrm>
            <a:off x="417631" y="3962400"/>
            <a:ext cx="4202099" cy="1066800"/>
          </a:xfrm>
          <a:prstGeom prst="rect">
            <a:avLst/>
          </a:prstGeom>
        </p:spPr>
      </p:pic>
      <p:pic>
        <p:nvPicPr>
          <p:cNvPr id="4098" name="Picture 6" descr="image015"/>
          <p:cNvPicPr>
            <a:picLocks noChangeAspect="1" noChangeArrowheads="1"/>
          </p:cNvPicPr>
          <p:nvPr/>
        </p:nvPicPr>
        <p:blipFill rotWithShape="1">
          <a:blip r:embed="rId5">
            <a:extLst>
              <a:ext uri="{28A0092B-C50C-407E-A947-70E740481C1C}">
                <a14:useLocalDpi xmlns:a14="http://schemas.microsoft.com/office/drawing/2010/main" val="0"/>
              </a:ext>
            </a:extLst>
          </a:blip>
          <a:srcRect l="19894" t="12720" r="18459" b="9487"/>
          <a:stretch/>
        </p:blipFill>
        <p:spPr bwMode="auto">
          <a:xfrm>
            <a:off x="4876800" y="3810000"/>
            <a:ext cx="3290935" cy="215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18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517" y="1826914"/>
            <a:ext cx="8229600" cy="3429000"/>
          </a:xfrm>
        </p:spPr>
        <p:txBody>
          <a:bodyPr/>
          <a:lstStyle/>
          <a:p>
            <a:pPr marL="0" indent="0" algn="ctr">
              <a:buNone/>
            </a:pPr>
            <a:r>
              <a:rPr lang="en-US" dirty="0" smtClean="0"/>
              <a:t>But don’t repeat messages</a:t>
            </a:r>
            <a:endParaRPr lang="en-US" dirty="0"/>
          </a:p>
        </p:txBody>
      </p:sp>
      <p:sp>
        <p:nvSpPr>
          <p:cNvPr id="4"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Pay homage to NHTSA</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8003" b="29888"/>
          <a:stretch/>
        </p:blipFill>
        <p:spPr>
          <a:xfrm>
            <a:off x="4750267" y="2670018"/>
            <a:ext cx="4226944" cy="95136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0" t="33211" r="110" b="36674"/>
          <a:stretch/>
        </p:blipFill>
        <p:spPr>
          <a:xfrm>
            <a:off x="287084" y="2670018"/>
            <a:ext cx="4287934" cy="95136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3862" t="2026" r="31187" b="38164"/>
          <a:stretch/>
        </p:blipFill>
        <p:spPr>
          <a:xfrm>
            <a:off x="2286000" y="3886200"/>
            <a:ext cx="4110273" cy="2828818"/>
          </a:xfrm>
          <a:prstGeom prst="rect">
            <a:avLst/>
          </a:prstGeom>
        </p:spPr>
      </p:pic>
    </p:spTree>
    <p:extLst>
      <p:ext uri="{BB962C8B-B14F-4D97-AF65-F5344CB8AC3E}">
        <p14:creationId xmlns:p14="http://schemas.microsoft.com/office/powerpoint/2010/main" val="7855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206" y="1714893"/>
            <a:ext cx="8229600" cy="457200"/>
          </a:xfrm>
        </p:spPr>
        <p:txBody>
          <a:bodyPr>
            <a:normAutofit fontScale="90000"/>
          </a:bodyPr>
          <a:lstStyle/>
          <a:p>
            <a:r>
              <a:rPr lang="en-US" dirty="0" smtClean="0"/>
              <a:t>There’s power in pet </a:t>
            </a:r>
            <a:r>
              <a:rPr lang="en-US" dirty="0"/>
              <a:t>peeves</a:t>
            </a:r>
            <a:br>
              <a:rPr lang="en-US" dirty="0"/>
            </a:br>
            <a:r>
              <a:rPr lang="en-US" dirty="0"/>
              <a:t/>
            </a:r>
            <a:br>
              <a:rPr lang="en-US" dirty="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6191"/>
          <a:stretch/>
        </p:blipFill>
        <p:spPr>
          <a:xfrm>
            <a:off x="506701" y="1981200"/>
            <a:ext cx="3811995" cy="119616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4336"/>
          <a:stretch/>
        </p:blipFill>
        <p:spPr>
          <a:xfrm>
            <a:off x="4139756" y="2779414"/>
            <a:ext cx="4272912" cy="125918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4859" b="30282"/>
          <a:stretch/>
        </p:blipFill>
        <p:spPr>
          <a:xfrm>
            <a:off x="506701" y="3733800"/>
            <a:ext cx="3823012" cy="93416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4536" b="29677"/>
          <a:stretch/>
        </p:blipFill>
        <p:spPr>
          <a:xfrm>
            <a:off x="4318696" y="4768029"/>
            <a:ext cx="4093972" cy="1026981"/>
          </a:xfrm>
          <a:prstGeom prst="rect">
            <a:avLst/>
          </a:prstGeom>
        </p:spPr>
      </p:pic>
    </p:spTree>
    <p:extLst>
      <p:ext uri="{BB962C8B-B14F-4D97-AF65-F5344CB8AC3E}">
        <p14:creationId xmlns:p14="http://schemas.microsoft.com/office/powerpoint/2010/main" val="28728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63" y="914400"/>
            <a:ext cx="8229600" cy="990600"/>
          </a:xfrm>
        </p:spPr>
        <p:txBody>
          <a:bodyPr>
            <a:normAutofit fontScale="90000"/>
          </a:bodyPr>
          <a:lstStyle/>
          <a:p>
            <a:r>
              <a:rPr lang="en-US" dirty="0" smtClean="0"/>
              <a:t>Thinking outside the “Box”</a:t>
            </a:r>
            <a:br>
              <a:rPr lang="en-US" dirty="0" smtClean="0"/>
            </a:br>
            <a:r>
              <a:rPr lang="en-US" sz="2200" i="1" u="sng" dirty="0" smtClean="0"/>
              <a:t>Highway</a:t>
            </a:r>
            <a:r>
              <a:rPr lang="en-US" sz="2200" dirty="0" smtClean="0"/>
              <a:t> Safety vs. </a:t>
            </a:r>
            <a:r>
              <a:rPr lang="en-US" sz="2200" i="1" u="sng" dirty="0"/>
              <a:t>Transportation</a:t>
            </a:r>
            <a:r>
              <a:rPr lang="en-US" sz="2200" dirty="0"/>
              <a:t> </a:t>
            </a:r>
            <a:r>
              <a:rPr lang="en-US" sz="2200" dirty="0" smtClean="0"/>
              <a:t>Safety</a:t>
            </a:r>
            <a:endParaRPr lang="en-US" sz="2200" dirty="0"/>
          </a:p>
        </p:txBody>
      </p:sp>
      <p:pic>
        <p:nvPicPr>
          <p:cNvPr id="3074"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47545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9"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47545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0"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07" y="4724400"/>
            <a:ext cx="47545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5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762000"/>
            <a:ext cx="8645236" cy="1143000"/>
          </a:xfrm>
        </p:spPr>
        <p:txBody>
          <a:bodyPr>
            <a:noAutofit/>
          </a:bodyPr>
          <a:lstStyle/>
          <a:p>
            <a:r>
              <a:rPr lang="en-US" sz="3600" dirty="0" smtClean="0"/>
              <a:t>E-mail to DOT Employees, DPS, FHWA (Iowa) and other Public &amp; Private groups    </a:t>
            </a:r>
            <a:endParaRPr lang="en-US" sz="36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5870189" cy="483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942040" y="1600200"/>
            <a:ext cx="7066070" cy="5061364"/>
            <a:chOff x="1942040" y="1600200"/>
            <a:chExt cx="7066070" cy="5061364"/>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925" y="1600200"/>
              <a:ext cx="5048185" cy="372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040" y="6400800"/>
              <a:ext cx="1557338" cy="26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rved Up Arrow 3"/>
            <p:cNvSpPr/>
            <p:nvPr/>
          </p:nvSpPr>
          <p:spPr>
            <a:xfrm rot="20274643">
              <a:off x="2603263" y="5540073"/>
              <a:ext cx="5802253" cy="602200"/>
            </a:xfrm>
            <a:prstGeom prst="curvedUpArrow">
              <a:avLst>
                <a:gd name="adj1" fmla="val 57316"/>
                <a:gd name="adj2" fmla="val 204638"/>
                <a:gd name="adj3" fmla="val 25000"/>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114659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a:bodyPr>
          <a:lstStyle/>
          <a:p>
            <a:r>
              <a:rPr lang="en-US" dirty="0" smtClean="0"/>
              <a:t>Tell the “rest of the story”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600200"/>
            <a:ext cx="2501190" cy="4525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828800"/>
            <a:ext cx="4574490" cy="4191000"/>
          </a:xfrm>
          <a:prstGeom prst="rect">
            <a:avLst/>
          </a:prstGeom>
        </p:spPr>
      </p:pic>
    </p:spTree>
    <p:extLst>
      <p:ext uri="{BB962C8B-B14F-4D97-AF65-F5344CB8AC3E}">
        <p14:creationId xmlns:p14="http://schemas.microsoft.com/office/powerpoint/2010/main" val="3871773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990600"/>
            <a:ext cx="8229600" cy="1143000"/>
          </a:xfrm>
        </p:spPr>
        <p:txBody>
          <a:bodyPr>
            <a:normAutofit fontScale="90000"/>
          </a:bodyPr>
          <a:lstStyle/>
          <a:p>
            <a:r>
              <a:rPr lang="en-US" dirty="0" smtClean="0"/>
              <a:t>If you’re lucky, George will take notice</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905000"/>
            <a:ext cx="8229600" cy="4248318"/>
          </a:xfrm>
        </p:spPr>
      </p:pic>
    </p:spTree>
    <p:extLst>
      <p:ext uri="{BB962C8B-B14F-4D97-AF65-F5344CB8AC3E}">
        <p14:creationId xmlns:p14="http://schemas.microsoft.com/office/powerpoint/2010/main" val="916425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p>
            <a:r>
              <a:rPr lang="en-US" dirty="0" smtClean="0"/>
              <a:t>Extend social media to industry</a:t>
            </a:r>
            <a:endParaRPr lang="en-US" dirty="0"/>
          </a:p>
        </p:txBody>
      </p:sp>
      <p:sp>
        <p:nvSpPr>
          <p:cNvPr id="3" name="Content Placeholder 2"/>
          <p:cNvSpPr>
            <a:spLocks noGrp="1"/>
          </p:cNvSpPr>
          <p:nvPr>
            <p:ph idx="1"/>
          </p:nvPr>
        </p:nvSpPr>
        <p:spPr>
          <a:xfrm>
            <a:off x="533400" y="1905000"/>
            <a:ext cx="8229600" cy="1143000"/>
          </a:xfrm>
        </p:spPr>
        <p:txBody>
          <a:bodyPr>
            <a:normAutofit/>
          </a:bodyPr>
          <a:lstStyle/>
          <a:p>
            <a:pPr marL="0" indent="0">
              <a:buNone/>
            </a:pPr>
            <a:r>
              <a:rPr lang="en-US" dirty="0" smtClean="0"/>
              <a:t>When has anyone ever called an article in </a:t>
            </a:r>
            <a:r>
              <a:rPr lang="en-US" i="1" dirty="0" smtClean="0"/>
              <a:t>Equipment World </a:t>
            </a:r>
            <a:r>
              <a:rPr lang="en-US" dirty="0" smtClean="0"/>
              <a:t>“so damn clever?”</a:t>
            </a:r>
            <a:endParaRPr lang="en-US" dirty="0"/>
          </a:p>
        </p:txBody>
      </p:sp>
      <p:pic>
        <p:nvPicPr>
          <p:cNvPr id="2050" name="Picture 2"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71800"/>
            <a:ext cx="48164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5684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990600"/>
            <a:ext cx="8229600" cy="1143000"/>
          </a:xfrm>
        </p:spPr>
        <p:txBody>
          <a:bodyPr>
            <a:normAutofit/>
          </a:bodyPr>
          <a:lstStyle/>
          <a:p>
            <a:r>
              <a:rPr lang="en-US" dirty="0" smtClean="0"/>
              <a:t>Engage your local media</a:t>
            </a:r>
            <a:endParaRPr lang="en-US" dirty="0"/>
          </a:p>
        </p:txBody>
      </p:sp>
      <p:pic>
        <p:nvPicPr>
          <p:cNvPr id="1026" name="Picture 5" descr="image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4460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3" r="-3669" b="17291"/>
          <a:stretch/>
        </p:blipFill>
        <p:spPr>
          <a:xfrm>
            <a:off x="5105400" y="1935933"/>
            <a:ext cx="3081077" cy="4236267"/>
          </a:xfrm>
          <a:prstGeom prst="rect">
            <a:avLst/>
          </a:prstGeom>
        </p:spPr>
      </p:pic>
    </p:spTree>
    <p:extLst>
      <p:ext uri="{BB962C8B-B14F-4D97-AF65-F5344CB8AC3E}">
        <p14:creationId xmlns:p14="http://schemas.microsoft.com/office/powerpoint/2010/main" val="956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Local media</a:t>
            </a:r>
            <a:endParaRPr lang="en-US"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76400"/>
            <a:ext cx="7031865" cy="3920909"/>
          </a:xfrm>
          <a:prstGeom prst="rect">
            <a:avLst/>
          </a:prstGeom>
        </p:spPr>
      </p:pic>
    </p:spTree>
    <p:extLst>
      <p:ext uri="{BB962C8B-B14F-4D97-AF65-F5344CB8AC3E}">
        <p14:creationId xmlns:p14="http://schemas.microsoft.com/office/powerpoint/2010/main" val="1885227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7862965" cy="4525963"/>
          </a:xfrm>
        </p:spPr>
        <p:txBody>
          <a:bodyPr>
            <a:normAutofit/>
          </a:bodyPr>
          <a:lstStyle/>
          <a:p>
            <a:pPr marL="0" indent="0">
              <a:buNone/>
            </a:pPr>
            <a:r>
              <a:rPr lang="en-US" dirty="0" smtClean="0"/>
              <a:t>Third time’s the charm. </a:t>
            </a:r>
          </a:p>
          <a:p>
            <a:pPr marL="914400" lvl="1" indent="-514350">
              <a:buFont typeface="+mj-lt"/>
              <a:buAutoNum type="arabicPeriod"/>
            </a:pPr>
            <a:r>
              <a:rPr lang="en-US" sz="2600" dirty="0" smtClean="0"/>
              <a:t>Director Trombino asked the traffic engineers to look at displaying fatality counts. We said “No.”</a:t>
            </a:r>
          </a:p>
          <a:p>
            <a:pPr marL="914400" lvl="1" indent="-514350">
              <a:buFont typeface="+mj-lt"/>
              <a:buAutoNum type="arabicPeriod"/>
            </a:pPr>
            <a:r>
              <a:rPr lang="en-US" sz="2600" dirty="0" smtClean="0"/>
              <a:t>Director Trombino asked the traffic engineers to look at what other states were doing related to displaying fatality counts. We did. But we still said, “No” to Iowa doing the same. </a:t>
            </a:r>
          </a:p>
          <a:p>
            <a:pPr marL="914400" lvl="1" indent="-514350">
              <a:buFont typeface="+mj-lt"/>
              <a:buAutoNum type="arabicPeriod"/>
            </a:pPr>
            <a:r>
              <a:rPr lang="en-US" sz="2600" dirty="0" smtClean="0"/>
              <a:t>Director Trombino told the traffic engineers to come up with a plan to display traffic fatalities on DMS boards. </a:t>
            </a:r>
            <a:endParaRPr lang="en-US" sz="2600" dirty="0"/>
          </a:p>
          <a:p>
            <a:pPr marL="0" indent="0">
              <a:buNone/>
            </a:pPr>
            <a:endParaRPr lang="en-US" dirty="0" smtClean="0"/>
          </a:p>
        </p:txBody>
      </p:sp>
      <p:sp>
        <p:nvSpPr>
          <p:cNvPr id="4" name="Title 1"/>
          <p:cNvSpPr>
            <a:spLocks noGrp="1"/>
          </p:cNvSpPr>
          <p:nvPr>
            <p:ph type="title"/>
          </p:nvPr>
        </p:nvSpPr>
        <p:spPr>
          <a:xfrm>
            <a:off x="304800" y="685800"/>
            <a:ext cx="8229600" cy="1143000"/>
          </a:xfrm>
        </p:spPr>
        <p:txBody>
          <a:bodyPr/>
          <a:lstStyle/>
          <a:p>
            <a:r>
              <a:rPr lang="en-US" dirty="0" smtClean="0"/>
              <a:t>Getting started</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2357252"/>
            <a:ext cx="951019" cy="828539"/>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35" y="3505200"/>
            <a:ext cx="951019" cy="828539"/>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0800"/>
          <a:stretch/>
        </p:blipFill>
        <p:spPr>
          <a:xfrm>
            <a:off x="7883950" y="4876800"/>
            <a:ext cx="1144315" cy="762000"/>
          </a:xfrm>
          <a:prstGeom prst="rect">
            <a:avLst/>
          </a:prstGeom>
        </p:spPr>
      </p:pic>
    </p:spTree>
    <p:extLst>
      <p:ext uri="{BB962C8B-B14F-4D97-AF65-F5344CB8AC3E}">
        <p14:creationId xmlns:p14="http://schemas.microsoft.com/office/powerpoint/2010/main" val="388997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smtClean="0"/>
              <a:t>Local media</a:t>
            </a:r>
            <a:endParaRPr lang="en-US"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981200"/>
            <a:ext cx="2895600" cy="3851694"/>
          </a:xfrm>
          <a:prstGeom prst="rect">
            <a:avLst/>
          </a:prstGeom>
        </p:spPr>
      </p:pic>
    </p:spTree>
    <p:extLst>
      <p:ext uri="{BB962C8B-B14F-4D97-AF65-F5344CB8AC3E}">
        <p14:creationId xmlns:p14="http://schemas.microsoft.com/office/powerpoint/2010/main" val="1654695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143000"/>
          </a:xfrm>
        </p:spPr>
        <p:txBody>
          <a:bodyPr/>
          <a:lstStyle/>
          <a:p>
            <a:r>
              <a:rPr lang="en-US" dirty="0" smtClean="0"/>
              <a:t>Local media spreads nationally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752600"/>
            <a:ext cx="4432297" cy="41499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362200"/>
            <a:ext cx="5196274" cy="4191000"/>
          </a:xfrm>
          <a:prstGeom prst="rect">
            <a:avLst/>
          </a:prstGeom>
        </p:spPr>
      </p:pic>
    </p:spTree>
    <p:extLst>
      <p:ext uri="{BB962C8B-B14F-4D97-AF65-F5344CB8AC3E}">
        <p14:creationId xmlns:p14="http://schemas.microsoft.com/office/powerpoint/2010/main" val="33544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smtClean="0"/>
              <a:t>National media</a:t>
            </a:r>
            <a:endParaRPr lang="en-US"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828800"/>
            <a:ext cx="5486399" cy="4345352"/>
          </a:xfrm>
          <a:prstGeom prst="rect">
            <a:avLst/>
          </a:prstGeom>
        </p:spPr>
      </p:pic>
    </p:spTree>
    <p:extLst>
      <p:ext uri="{BB962C8B-B14F-4D97-AF65-F5344CB8AC3E}">
        <p14:creationId xmlns:p14="http://schemas.microsoft.com/office/powerpoint/2010/main" val="3751216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685800"/>
          </a:xfrm>
        </p:spPr>
        <p:txBody>
          <a:bodyPr>
            <a:normAutofit fontScale="90000"/>
          </a:bodyPr>
          <a:lstStyle/>
          <a:p>
            <a:r>
              <a:rPr lang="en-US" dirty="0"/>
              <a:t>National </a:t>
            </a:r>
            <a:r>
              <a:rPr lang="en-US" dirty="0" smtClean="0"/>
              <a:t>media</a:t>
            </a:r>
            <a:r>
              <a:rPr lang="en-US" dirty="0"/>
              <a:t/>
            </a:r>
            <a:br>
              <a:rPr lang="en-US" dirty="0"/>
            </a:b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1" y="1752600"/>
            <a:ext cx="4114800" cy="339723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551915"/>
            <a:ext cx="3421431" cy="4572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095500"/>
            <a:ext cx="4493301" cy="4191000"/>
          </a:xfrm>
          <a:prstGeom prst="rect">
            <a:avLst/>
          </a:prstGeom>
        </p:spPr>
      </p:pic>
    </p:spTree>
    <p:extLst>
      <p:ext uri="{BB962C8B-B14F-4D97-AF65-F5344CB8AC3E}">
        <p14:creationId xmlns:p14="http://schemas.microsoft.com/office/powerpoint/2010/main" val="110601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smtClean="0"/>
              <a:t>Lots of positive public response</a:t>
            </a:r>
            <a:endParaRPr lang="en-US" dirty="0"/>
          </a:p>
        </p:txBody>
      </p:sp>
      <p:pic>
        <p:nvPicPr>
          <p:cNvPr id="4" name="Picture 3"/>
          <p:cNvPicPr/>
          <p:nvPr/>
        </p:nvPicPr>
        <p:blipFill>
          <a:blip r:embed="rId2" cstate="print"/>
          <a:srcRect l="30529" t="14010" r="31007" b="18380"/>
          <a:stretch>
            <a:fillRect/>
          </a:stretch>
        </p:blipFill>
        <p:spPr bwMode="auto">
          <a:xfrm>
            <a:off x="685800" y="2209800"/>
            <a:ext cx="2990053" cy="3276600"/>
          </a:xfrm>
          <a:prstGeom prst="rect">
            <a:avLst/>
          </a:prstGeom>
          <a:noFill/>
          <a:ln w="9525">
            <a:noFill/>
            <a:miter lim="800000"/>
            <a:headEnd/>
            <a:tailEnd/>
          </a:ln>
        </p:spPr>
      </p:pic>
      <p:pic>
        <p:nvPicPr>
          <p:cNvPr id="5" name="Picture 4"/>
          <p:cNvPicPr/>
          <p:nvPr/>
        </p:nvPicPr>
        <p:blipFill>
          <a:blip r:embed="rId3" cstate="print"/>
          <a:srcRect l="30128" t="12982" r="31410" b="52314"/>
          <a:stretch>
            <a:fillRect/>
          </a:stretch>
        </p:blipFill>
        <p:spPr bwMode="auto">
          <a:xfrm>
            <a:off x="3962400" y="2626518"/>
            <a:ext cx="4343400" cy="2443163"/>
          </a:xfrm>
          <a:prstGeom prst="rect">
            <a:avLst/>
          </a:prstGeom>
          <a:noFill/>
          <a:ln w="9525">
            <a:noFill/>
            <a:miter lim="800000"/>
            <a:headEnd/>
            <a:tailEnd/>
          </a:ln>
        </p:spPr>
      </p:pic>
    </p:spTree>
    <p:extLst>
      <p:ext uri="{BB962C8B-B14F-4D97-AF65-F5344CB8AC3E}">
        <p14:creationId xmlns:p14="http://schemas.microsoft.com/office/powerpoint/2010/main" val="242096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dirty="0"/>
              <a:t>Lots of positive public response</a:t>
            </a:r>
          </a:p>
        </p:txBody>
      </p:sp>
      <p:pic>
        <p:nvPicPr>
          <p:cNvPr id="6" name="Picture 5"/>
          <p:cNvPicPr/>
          <p:nvPr/>
        </p:nvPicPr>
        <p:blipFill rotWithShape="1">
          <a:blip r:embed="rId2" cstate="print"/>
          <a:srcRect l="30180" t="13957" r="32160" b="13957"/>
          <a:stretch/>
        </p:blipFill>
        <p:spPr bwMode="auto">
          <a:xfrm>
            <a:off x="685800" y="2138283"/>
            <a:ext cx="3581400" cy="4272949"/>
          </a:xfrm>
          <a:prstGeom prst="rect">
            <a:avLst/>
          </a:prstGeom>
          <a:noFill/>
          <a:ln w="9525">
            <a:noFill/>
            <a:miter lim="800000"/>
            <a:headEnd/>
            <a:tailEnd/>
          </a:ln>
        </p:spPr>
      </p:pic>
      <p:pic>
        <p:nvPicPr>
          <p:cNvPr id="7" name="Picture 6"/>
          <p:cNvPicPr/>
          <p:nvPr/>
        </p:nvPicPr>
        <p:blipFill rotWithShape="1">
          <a:blip r:embed="rId3"/>
          <a:srcRect l="30705" t="14052" r="32372" b="23898"/>
          <a:stretch/>
        </p:blipFill>
        <p:spPr bwMode="auto">
          <a:xfrm>
            <a:off x="4800600" y="2372631"/>
            <a:ext cx="3429000" cy="3601641"/>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270765"/>
            <a:ext cx="8692044" cy="1805372"/>
          </a:xfrm>
          <a:prstGeom prst="rect">
            <a:avLst/>
          </a:prstGeom>
        </p:spPr>
      </p:pic>
    </p:spTree>
    <p:extLst>
      <p:ext uri="{BB962C8B-B14F-4D97-AF65-F5344CB8AC3E}">
        <p14:creationId xmlns:p14="http://schemas.microsoft.com/office/powerpoint/2010/main" val="29933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lstStyle/>
          <a:p>
            <a:r>
              <a:rPr lang="en-US" dirty="0" smtClean="0"/>
              <a:t>Inspirations</a:t>
            </a:r>
            <a:endParaRPr lang="en-US" dirty="0"/>
          </a:p>
        </p:txBody>
      </p:sp>
      <p:sp>
        <p:nvSpPr>
          <p:cNvPr id="3" name="Content Placeholder 2"/>
          <p:cNvSpPr>
            <a:spLocks noGrp="1"/>
          </p:cNvSpPr>
          <p:nvPr>
            <p:ph idx="1"/>
          </p:nvPr>
        </p:nvSpPr>
        <p:spPr>
          <a:xfrm>
            <a:off x="381000" y="2438400"/>
            <a:ext cx="8686800" cy="2895600"/>
          </a:xfrm>
        </p:spPr>
        <p:txBody>
          <a:bodyPr>
            <a:normAutofit/>
          </a:bodyPr>
          <a:lstStyle/>
          <a:p>
            <a:r>
              <a:rPr lang="en-US" dirty="0" smtClean="0"/>
              <a:t>Not afraid to steal or share </a:t>
            </a:r>
            <a:br>
              <a:rPr lang="en-US" dirty="0" smtClean="0"/>
            </a:br>
            <a:r>
              <a:rPr lang="en-US" dirty="0" smtClean="0"/>
              <a:t>- thanks Tennessee for “Oh Cell No”</a:t>
            </a:r>
            <a:br>
              <a:rPr lang="en-US" dirty="0" smtClean="0"/>
            </a:br>
            <a:endParaRPr lang="en-US" dirty="0" smtClean="0"/>
          </a:p>
          <a:p>
            <a:r>
              <a:rPr lang="en-US" dirty="0" smtClean="0"/>
              <a:t>Openly beg for ideas from employees </a:t>
            </a:r>
            <a:br>
              <a:rPr lang="en-US" dirty="0" smtClean="0"/>
            </a:br>
            <a:r>
              <a:rPr lang="en-US" dirty="0" smtClean="0"/>
              <a:t>and the public</a:t>
            </a:r>
          </a:p>
          <a:p>
            <a:pPr marL="0" indent="0">
              <a:buNone/>
            </a:pPr>
            <a:endParaRPr lang="en-US" dirty="0"/>
          </a:p>
        </p:txBody>
      </p:sp>
    </p:spTree>
    <p:extLst>
      <p:ext uri="{BB962C8B-B14F-4D97-AF65-F5344CB8AC3E}">
        <p14:creationId xmlns:p14="http://schemas.microsoft.com/office/powerpoint/2010/main" val="307953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Inspirations</a:t>
            </a:r>
          </a:p>
        </p:txBody>
      </p:sp>
      <p:sp>
        <p:nvSpPr>
          <p:cNvPr id="3" name="Content Placeholder 2"/>
          <p:cNvSpPr>
            <a:spLocks noGrp="1"/>
          </p:cNvSpPr>
          <p:nvPr>
            <p:ph idx="1"/>
          </p:nvPr>
        </p:nvSpPr>
        <p:spPr>
          <a:xfrm>
            <a:off x="381000" y="1981200"/>
            <a:ext cx="8229600" cy="4525963"/>
          </a:xfrm>
        </p:spPr>
        <p:txBody>
          <a:bodyPr/>
          <a:lstStyle/>
          <a:p>
            <a:r>
              <a:rPr lang="en-US" dirty="0" smtClean="0"/>
              <a:t>Contests with the state’s public universities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590800"/>
            <a:ext cx="6172200" cy="1905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114800"/>
            <a:ext cx="3657600" cy="1911096"/>
          </a:xfrm>
          <a:prstGeom prst="rect">
            <a:avLst/>
          </a:prstGeom>
        </p:spPr>
      </p:pic>
    </p:spTree>
    <p:extLst>
      <p:ext uri="{BB962C8B-B14F-4D97-AF65-F5344CB8AC3E}">
        <p14:creationId xmlns:p14="http://schemas.microsoft.com/office/powerpoint/2010/main" val="2365501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lstStyle/>
          <a:p>
            <a:r>
              <a:rPr lang="en-US" dirty="0" smtClean="0"/>
              <a:t>Dealing with backlash</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0829"/>
          <a:stretch/>
        </p:blipFill>
        <p:spPr>
          <a:xfrm>
            <a:off x="457200" y="2053590"/>
            <a:ext cx="3924300" cy="190277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8196"/>
          <a:stretch/>
        </p:blipFill>
        <p:spPr>
          <a:xfrm>
            <a:off x="4572000" y="2053590"/>
            <a:ext cx="3924300" cy="19752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38" y="4267200"/>
            <a:ext cx="7338124" cy="1752600"/>
          </a:xfrm>
          <a:prstGeom prst="rect">
            <a:avLst/>
          </a:prstGeom>
        </p:spPr>
      </p:pic>
    </p:spTree>
    <p:extLst>
      <p:ext uri="{BB962C8B-B14F-4D97-AF65-F5344CB8AC3E}">
        <p14:creationId xmlns:p14="http://schemas.microsoft.com/office/powerpoint/2010/main" val="43536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Dealing with backlash</a:t>
            </a:r>
          </a:p>
        </p:txBody>
      </p:sp>
      <p:sp>
        <p:nvSpPr>
          <p:cNvPr id="3" name="Content Placeholder 2"/>
          <p:cNvSpPr>
            <a:spLocks noGrp="1"/>
          </p:cNvSpPr>
          <p:nvPr>
            <p:ph idx="1"/>
          </p:nvPr>
        </p:nvSpPr>
        <p:spPr>
          <a:xfrm>
            <a:off x="457200" y="1905000"/>
            <a:ext cx="8229600" cy="3687763"/>
          </a:xfrm>
        </p:spPr>
        <p:txBody>
          <a:bodyPr>
            <a:normAutofit/>
          </a:bodyPr>
          <a:lstStyle/>
          <a:p>
            <a:r>
              <a:rPr lang="en-US" dirty="0"/>
              <a:t>Make sure the commenter knows </a:t>
            </a:r>
            <a:r>
              <a:rPr lang="en-US" dirty="0" smtClean="0"/>
              <a:t/>
            </a:r>
            <a:br>
              <a:rPr lang="en-US" dirty="0" smtClean="0"/>
            </a:br>
            <a:r>
              <a:rPr lang="en-US" dirty="0" smtClean="0"/>
              <a:t>he/she </a:t>
            </a:r>
            <a:r>
              <a:rPr lang="en-US" dirty="0"/>
              <a:t>is being </a:t>
            </a:r>
            <a:r>
              <a:rPr lang="en-US" dirty="0" smtClean="0"/>
              <a:t>heard</a:t>
            </a:r>
            <a:endParaRPr lang="en-US" dirty="0"/>
          </a:p>
          <a:p>
            <a:r>
              <a:rPr lang="en-US" dirty="0"/>
              <a:t>Ask for other M/M ideas so commenter becomes part of the team</a:t>
            </a:r>
            <a:r>
              <a:rPr lang="en-US" dirty="0" smtClean="0"/>
              <a:t>.</a:t>
            </a:r>
          </a:p>
          <a:p>
            <a:r>
              <a:rPr lang="en-US" dirty="0" smtClean="0"/>
              <a:t>Pass </a:t>
            </a:r>
            <a:r>
              <a:rPr lang="en-US" dirty="0"/>
              <a:t>comments along to the </a:t>
            </a:r>
            <a:r>
              <a:rPr lang="en-US" dirty="0" smtClean="0"/>
              <a:t>advisory group</a:t>
            </a:r>
          </a:p>
          <a:p>
            <a:pPr marL="0" indent="0">
              <a:buNone/>
            </a:pPr>
            <a:endParaRPr lang="en-US" dirty="0" smtClean="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2488"/>
          <a:stretch/>
        </p:blipFill>
        <p:spPr>
          <a:xfrm>
            <a:off x="1447800" y="1123837"/>
            <a:ext cx="6057900" cy="5116264"/>
          </a:xfrm>
          <a:prstGeom prst="rect">
            <a:avLst/>
          </a:prstGeom>
        </p:spPr>
      </p:pic>
    </p:spTree>
    <p:extLst>
      <p:ext uri="{BB962C8B-B14F-4D97-AF65-F5344CB8AC3E}">
        <p14:creationId xmlns:p14="http://schemas.microsoft.com/office/powerpoint/2010/main" val="38583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dirty="0" smtClean="0"/>
              <a:t>It’s good to be “special” – </a:t>
            </a:r>
            <a:br>
              <a:rPr lang="en-US" dirty="0" smtClean="0"/>
            </a:br>
            <a:r>
              <a:rPr lang="en-US" dirty="0" smtClean="0"/>
              <a:t>that’s our Willy </a:t>
            </a:r>
            <a:endParaRPr lang="en-US" dirty="0"/>
          </a:p>
        </p:txBody>
      </p:sp>
      <p:sp>
        <p:nvSpPr>
          <p:cNvPr id="3" name="Content Placeholder 2"/>
          <p:cNvSpPr>
            <a:spLocks noGrp="1"/>
          </p:cNvSpPr>
          <p:nvPr>
            <p:ph idx="1"/>
          </p:nvPr>
        </p:nvSpPr>
        <p:spPr>
          <a:xfrm>
            <a:off x="533400" y="2209800"/>
            <a:ext cx="8229600" cy="3581400"/>
          </a:xfrm>
        </p:spPr>
        <p:txBody>
          <a:bodyPr>
            <a:normAutofit fontScale="85000" lnSpcReduction="10000"/>
          </a:bodyPr>
          <a:lstStyle/>
          <a:p>
            <a:r>
              <a:rPr lang="en-US" dirty="0" smtClean="0"/>
              <a:t>Been doing standard, boring DMS posts for 20 years</a:t>
            </a:r>
          </a:p>
          <a:p>
            <a:r>
              <a:rPr lang="en-US" dirty="0" smtClean="0"/>
              <a:t>As a good traffic engineer, understands sound traffic engineering, but has an innate dislike of traditional safety messages on DMS. “Click it or Ticket”</a:t>
            </a:r>
          </a:p>
          <a:p>
            <a:r>
              <a:rPr lang="en-US" dirty="0"/>
              <a:t>Dying to get more creative since “Buckle up or eat glass” 10 years </a:t>
            </a:r>
            <a:r>
              <a:rPr lang="en-US" dirty="0" smtClean="0"/>
              <a:t>ago</a:t>
            </a:r>
          </a:p>
          <a:p>
            <a:r>
              <a:rPr lang="en-US" dirty="0" smtClean="0"/>
              <a:t>Less is</a:t>
            </a:r>
            <a:r>
              <a:rPr lang="en-US" b="1" i="1" dirty="0" smtClean="0"/>
              <a:t> more </a:t>
            </a:r>
            <a:r>
              <a:rPr lang="en-US" dirty="0" smtClean="0"/>
              <a:t>philosophy</a:t>
            </a: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5100108"/>
            <a:ext cx="1905000" cy="1426911"/>
          </a:xfrm>
          <a:prstGeom prst="rect">
            <a:avLst/>
          </a:prstGeom>
        </p:spPr>
      </p:pic>
      <p:pic>
        <p:nvPicPr>
          <p:cNvPr id="2050" name="Picture 3"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343400"/>
            <a:ext cx="3042803" cy="1401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5106154"/>
            <a:ext cx="2591331" cy="1420865"/>
          </a:xfrm>
          <a:prstGeom prst="rect">
            <a:avLst/>
          </a:prstGeom>
        </p:spPr>
      </p:pic>
    </p:spTree>
    <p:extLst>
      <p:ext uri="{BB962C8B-B14F-4D97-AF65-F5344CB8AC3E}">
        <p14:creationId xmlns:p14="http://schemas.microsoft.com/office/powerpoint/2010/main" val="216418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dirty="0" smtClean="0"/>
              <a:t>Even we have limits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2133600"/>
            <a:ext cx="6134957" cy="146705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810000"/>
            <a:ext cx="6134957" cy="1457529"/>
          </a:xfrm>
          <a:prstGeom prst="rect">
            <a:avLst/>
          </a:prstGeom>
        </p:spPr>
      </p:pic>
    </p:spTree>
    <p:extLst>
      <p:ext uri="{BB962C8B-B14F-4D97-AF65-F5344CB8AC3E}">
        <p14:creationId xmlns:p14="http://schemas.microsoft.com/office/powerpoint/2010/main" val="16052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3276600" cy="1143000"/>
          </a:xfrm>
        </p:spPr>
        <p:txBody>
          <a:bodyPr/>
          <a:lstStyle/>
          <a:p>
            <a:r>
              <a:rPr lang="en-US" dirty="0" smtClean="0"/>
              <a:t>Branding </a:t>
            </a:r>
            <a:endParaRPr lang="en-US" dirty="0"/>
          </a:p>
        </p:txBody>
      </p:sp>
      <p:sp>
        <p:nvSpPr>
          <p:cNvPr id="3" name="Content Placeholder 2"/>
          <p:cNvSpPr>
            <a:spLocks noGrp="1"/>
          </p:cNvSpPr>
          <p:nvPr>
            <p:ph idx="1"/>
          </p:nvPr>
        </p:nvSpPr>
        <p:spPr>
          <a:xfrm>
            <a:off x="457200" y="2133600"/>
            <a:ext cx="8229600" cy="3886200"/>
          </a:xfrm>
        </p:spPr>
        <p:txBody>
          <a:bodyPr/>
          <a:lstStyle/>
          <a:p>
            <a:r>
              <a:rPr lang="en-US" dirty="0" smtClean="0"/>
              <a:t>Historically, traditional messages ran for multiple weeks during non-rush hour</a:t>
            </a:r>
          </a:p>
          <a:p>
            <a:r>
              <a:rPr lang="en-US" dirty="0" smtClean="0"/>
              <a:t>Previous safety campaigns were not generating desired results or conversations </a:t>
            </a:r>
          </a:p>
          <a:p>
            <a:r>
              <a:rPr lang="en-US" dirty="0" smtClean="0"/>
              <a:t>Recreate the model based on Less is More philosophy</a:t>
            </a:r>
          </a:p>
          <a:p>
            <a:r>
              <a:rPr lang="en-US" dirty="0" smtClean="0"/>
              <a:t>Important the brand be related to limited use </a:t>
            </a:r>
          </a:p>
          <a:p>
            <a:pPr marL="0" indent="0">
              <a:buNone/>
            </a:pPr>
            <a:endParaRPr lang="en-US" dirty="0" smtClean="0"/>
          </a:p>
          <a:p>
            <a:endParaRPr lang="en-US" dirty="0" smtClean="0"/>
          </a:p>
          <a:p>
            <a:pPr marL="0" indent="0">
              <a:buNone/>
            </a:pPr>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295400"/>
            <a:ext cx="5611008" cy="619211"/>
          </a:xfrm>
          <a:prstGeom prst="rect">
            <a:avLst/>
          </a:prstGeom>
        </p:spPr>
      </p:pic>
    </p:spTree>
    <p:extLst>
      <p:ext uri="{BB962C8B-B14F-4D97-AF65-F5344CB8AC3E}">
        <p14:creationId xmlns:p14="http://schemas.microsoft.com/office/powerpoint/2010/main" val="134458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lstStyle/>
          <a:p>
            <a:r>
              <a:rPr lang="en-US" dirty="0" smtClean="0"/>
              <a:t>Round one – the first six months</a:t>
            </a:r>
            <a:endParaRPr lang="en-US" dirty="0"/>
          </a:p>
        </p:txBody>
      </p:sp>
      <p:sp>
        <p:nvSpPr>
          <p:cNvPr id="3" name="Content Placeholder 2"/>
          <p:cNvSpPr>
            <a:spLocks noGrp="1"/>
          </p:cNvSpPr>
          <p:nvPr>
            <p:ph idx="1"/>
          </p:nvPr>
        </p:nvSpPr>
        <p:spPr>
          <a:xfrm>
            <a:off x="381000" y="2057400"/>
            <a:ext cx="8229600" cy="3657600"/>
          </a:xfrm>
        </p:spPr>
        <p:txBody>
          <a:bodyPr/>
          <a:lstStyle/>
          <a:p>
            <a:r>
              <a:rPr lang="en-US" dirty="0" smtClean="0"/>
              <a:t>Marrying engineering and communications</a:t>
            </a:r>
          </a:p>
          <a:p>
            <a:r>
              <a:rPr lang="en-US" dirty="0" smtClean="0"/>
              <a:t>Review team of six </a:t>
            </a:r>
          </a:p>
          <a:p>
            <a:pPr lvl="1"/>
            <a:r>
              <a:rPr lang="en-US" dirty="0" smtClean="0"/>
              <a:t>4 engineers and 2 communications people </a:t>
            </a:r>
          </a:p>
          <a:p>
            <a:r>
              <a:rPr lang="en-US" dirty="0" smtClean="0"/>
              <a:t>Final approval from Director Trombino</a:t>
            </a:r>
          </a:p>
          <a:p>
            <a:r>
              <a:rPr lang="en-US" dirty="0" smtClean="0"/>
              <a:t>We didn’t push the envelope right off the bat </a:t>
            </a:r>
          </a:p>
          <a:p>
            <a:endParaRPr lang="en-US" dirty="0"/>
          </a:p>
        </p:txBody>
      </p:sp>
    </p:spTree>
    <p:extLst>
      <p:ext uri="{BB962C8B-B14F-4D97-AF65-F5344CB8AC3E}">
        <p14:creationId xmlns:p14="http://schemas.microsoft.com/office/powerpoint/2010/main" val="147134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Round one – the first six months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133600"/>
            <a:ext cx="3810000" cy="18097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981200"/>
            <a:ext cx="3585882" cy="1828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4073949"/>
            <a:ext cx="3918858" cy="20574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768" y="3937064"/>
            <a:ext cx="3701145" cy="1943101"/>
          </a:xfrm>
          <a:prstGeom prst="rect">
            <a:avLst/>
          </a:prstGeom>
        </p:spPr>
      </p:pic>
    </p:spTree>
    <p:extLst>
      <p:ext uri="{BB962C8B-B14F-4D97-AF65-F5344CB8AC3E}">
        <p14:creationId xmlns:p14="http://schemas.microsoft.com/office/powerpoint/2010/main" val="14131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219200"/>
          </a:xfrm>
        </p:spPr>
        <p:txBody>
          <a:bodyPr/>
          <a:lstStyle/>
          <a:p>
            <a:r>
              <a:rPr lang="en-US" dirty="0" smtClean="0"/>
              <a:t>When we knew we had something</a:t>
            </a:r>
            <a:endParaRPr lang="en-US" dirty="0"/>
          </a:p>
        </p:txBody>
      </p:sp>
      <p:sp>
        <p:nvSpPr>
          <p:cNvPr id="3" name="Content Placeholder 2"/>
          <p:cNvSpPr>
            <a:spLocks noGrp="1"/>
          </p:cNvSpPr>
          <p:nvPr>
            <p:ph idx="1"/>
          </p:nvPr>
        </p:nvSpPr>
        <p:spPr>
          <a:xfrm>
            <a:off x="381000" y="2209800"/>
            <a:ext cx="8229600" cy="3535363"/>
          </a:xfrm>
        </p:spPr>
        <p:txBody>
          <a:bodyPr>
            <a:normAutofit/>
          </a:bodyPr>
          <a:lstStyle/>
          <a:p>
            <a:r>
              <a:rPr lang="en-US" dirty="0" smtClean="0"/>
              <a:t>We crossed the line between comfortable and creative twice in the first six months</a:t>
            </a:r>
          </a:p>
          <a:p>
            <a:r>
              <a:rPr lang="en-US" dirty="0" smtClean="0"/>
              <a:t>Middle management wasn’t keen the two “creative” options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369916"/>
            <a:ext cx="7502669"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52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219200"/>
          </a:xfrm>
        </p:spPr>
        <p:txBody>
          <a:bodyPr/>
          <a:lstStyle/>
          <a:p>
            <a:r>
              <a:rPr lang="en-US" dirty="0" smtClean="0"/>
              <a:t>When we knew we had something</a:t>
            </a:r>
            <a:endParaRPr lang="en-US" dirty="0"/>
          </a:p>
        </p:txBody>
      </p:sp>
      <p:sp>
        <p:nvSpPr>
          <p:cNvPr id="3" name="Content Placeholder 2"/>
          <p:cNvSpPr>
            <a:spLocks noGrp="1"/>
          </p:cNvSpPr>
          <p:nvPr>
            <p:ph idx="1"/>
          </p:nvPr>
        </p:nvSpPr>
        <p:spPr>
          <a:xfrm>
            <a:off x="381000" y="2209800"/>
            <a:ext cx="8229600" cy="3535363"/>
          </a:xfrm>
        </p:spPr>
        <p:txBody>
          <a:bodyPr>
            <a:normAutofit lnSpcReduction="10000"/>
          </a:bodyPr>
          <a:lstStyle/>
          <a:p>
            <a:pPr marL="0" indent="0">
              <a:buNone/>
            </a:pPr>
            <a:r>
              <a:rPr lang="en-US" dirty="0" smtClean="0"/>
              <a:t>  </a:t>
            </a:r>
          </a:p>
          <a:p>
            <a:endParaRPr lang="en-US" dirty="0"/>
          </a:p>
          <a:p>
            <a:endParaRPr lang="en-US" dirty="0" smtClean="0"/>
          </a:p>
          <a:p>
            <a:r>
              <a:rPr lang="en-US" dirty="0" smtClean="0"/>
              <a:t>They thought they gave us enough rope to hang ourselves and allowed us to present the options to the director – who said those two were his favorites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049822"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2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883</TotalTime>
  <Words>585</Words>
  <Application>Microsoft Office PowerPoint</Application>
  <PresentationFormat>On-screen Show (4:3)</PresentationFormat>
  <Paragraphs>90</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Humor in Messaging</vt:lpstr>
      <vt:lpstr>We weren’t the first – or were we?</vt:lpstr>
      <vt:lpstr>Getting started</vt:lpstr>
      <vt:lpstr>It’s good to be “special” –  that’s our Willy </vt:lpstr>
      <vt:lpstr>Branding </vt:lpstr>
      <vt:lpstr>Round one – the first six months</vt:lpstr>
      <vt:lpstr>Round one – the first six months</vt:lpstr>
      <vt:lpstr>When we knew we had something</vt:lpstr>
      <vt:lpstr>When we knew we had something</vt:lpstr>
      <vt:lpstr>PowerPoint Presentation</vt:lpstr>
      <vt:lpstr>Iowa’s guiding principals</vt:lpstr>
      <vt:lpstr>Iowa’s process</vt:lpstr>
      <vt:lpstr>Iowa’s process</vt:lpstr>
      <vt:lpstr>Gear messages to your target audience</vt:lpstr>
      <vt:lpstr>Tap into pop culture</vt:lpstr>
      <vt:lpstr>Tie to Zero Fatalities focus areas</vt:lpstr>
      <vt:lpstr>Relate posts to events</vt:lpstr>
      <vt:lpstr>PowerPoint Presentation</vt:lpstr>
      <vt:lpstr>Combinations that have worked for us - holidays and pop culture</vt:lpstr>
      <vt:lpstr>Appeal to family ties</vt:lpstr>
      <vt:lpstr>PowerPoint Presentation</vt:lpstr>
      <vt:lpstr>There’s power in pet peeves  </vt:lpstr>
      <vt:lpstr>Thinking outside the “Box” Highway Safety vs. Transportation Safety</vt:lpstr>
      <vt:lpstr>E-mail to DOT Employees, DPS, FHWA (Iowa) and other Public &amp; Private groups    </vt:lpstr>
      <vt:lpstr>Tell the “rest of the story”</vt:lpstr>
      <vt:lpstr>If you’re lucky, George will take notice</vt:lpstr>
      <vt:lpstr>Extend social media to industry</vt:lpstr>
      <vt:lpstr>Engage your local media</vt:lpstr>
      <vt:lpstr>Local media</vt:lpstr>
      <vt:lpstr>Local media</vt:lpstr>
      <vt:lpstr>Local media spreads nationally</vt:lpstr>
      <vt:lpstr>National media</vt:lpstr>
      <vt:lpstr>National media </vt:lpstr>
      <vt:lpstr>Lots of positive public response</vt:lpstr>
      <vt:lpstr>Lots of positive public response</vt:lpstr>
      <vt:lpstr>Inspirations</vt:lpstr>
      <vt:lpstr>Inspirations</vt:lpstr>
      <vt:lpstr>Dealing with backlash</vt:lpstr>
      <vt:lpstr>Dealing with backlash</vt:lpstr>
      <vt:lpstr>Even we have limits</vt:lpstr>
    </vt:vector>
  </TitlesOfParts>
  <Company>Iowa Department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Bramble, Tracey</dc:creator>
  <cp:lastModifiedBy>Bramble, Tracey</cp:lastModifiedBy>
  <cp:revision>91</cp:revision>
  <dcterms:created xsi:type="dcterms:W3CDTF">2016-01-08T18:58:58Z</dcterms:created>
  <dcterms:modified xsi:type="dcterms:W3CDTF">2016-01-20T19:02:37Z</dcterms:modified>
</cp:coreProperties>
</file>