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4118" r:id="rId2"/>
  </p:sldMasterIdLst>
  <p:notesMasterIdLst>
    <p:notesMasterId r:id="rId83"/>
  </p:notesMasterIdLst>
  <p:handoutMasterIdLst>
    <p:handoutMasterId r:id="rId84"/>
  </p:handoutMasterIdLst>
  <p:sldIdLst>
    <p:sldId id="317" r:id="rId3"/>
    <p:sldId id="421" r:id="rId4"/>
    <p:sldId id="352" r:id="rId5"/>
    <p:sldId id="327" r:id="rId6"/>
    <p:sldId id="359" r:id="rId7"/>
    <p:sldId id="444" r:id="rId8"/>
    <p:sldId id="355" r:id="rId9"/>
    <p:sldId id="356" r:id="rId10"/>
    <p:sldId id="357" r:id="rId11"/>
    <p:sldId id="360" r:id="rId12"/>
    <p:sldId id="358" r:id="rId13"/>
    <p:sldId id="361" r:id="rId14"/>
    <p:sldId id="366" r:id="rId15"/>
    <p:sldId id="367" r:id="rId16"/>
    <p:sldId id="368" r:id="rId17"/>
    <p:sldId id="374" r:id="rId18"/>
    <p:sldId id="365" r:id="rId19"/>
    <p:sldId id="419" r:id="rId20"/>
    <p:sldId id="369" r:id="rId21"/>
    <p:sldId id="375" r:id="rId22"/>
    <p:sldId id="420" r:id="rId23"/>
    <p:sldId id="431" r:id="rId24"/>
    <p:sldId id="424" r:id="rId25"/>
    <p:sldId id="425" r:id="rId26"/>
    <p:sldId id="427" r:id="rId27"/>
    <p:sldId id="435" r:id="rId28"/>
    <p:sldId id="428" r:id="rId29"/>
    <p:sldId id="429" r:id="rId30"/>
    <p:sldId id="430" r:id="rId31"/>
    <p:sldId id="382" r:id="rId32"/>
    <p:sldId id="385" r:id="rId33"/>
    <p:sldId id="386" r:id="rId34"/>
    <p:sldId id="380" r:id="rId35"/>
    <p:sldId id="376" r:id="rId36"/>
    <p:sldId id="377" r:id="rId37"/>
    <p:sldId id="414" r:id="rId38"/>
    <p:sldId id="415" r:id="rId39"/>
    <p:sldId id="433" r:id="rId40"/>
    <p:sldId id="417" r:id="rId41"/>
    <p:sldId id="413" r:id="rId42"/>
    <p:sldId id="416" r:id="rId43"/>
    <p:sldId id="418" r:id="rId44"/>
    <p:sldId id="432" r:id="rId45"/>
    <p:sldId id="434" r:id="rId46"/>
    <p:sldId id="445" r:id="rId47"/>
    <p:sldId id="389" r:id="rId48"/>
    <p:sldId id="443" r:id="rId49"/>
    <p:sldId id="446" r:id="rId50"/>
    <p:sldId id="436" r:id="rId51"/>
    <p:sldId id="437" r:id="rId52"/>
    <p:sldId id="438" r:id="rId53"/>
    <p:sldId id="439" r:id="rId54"/>
    <p:sldId id="447" r:id="rId55"/>
    <p:sldId id="440" r:id="rId56"/>
    <p:sldId id="320" r:id="rId57"/>
    <p:sldId id="331" r:id="rId58"/>
    <p:sldId id="332" r:id="rId59"/>
    <p:sldId id="333" r:id="rId60"/>
    <p:sldId id="325" r:id="rId61"/>
    <p:sldId id="324" r:id="rId62"/>
    <p:sldId id="441" r:id="rId63"/>
    <p:sldId id="442" r:id="rId64"/>
    <p:sldId id="450" r:id="rId65"/>
    <p:sldId id="392" r:id="rId66"/>
    <p:sldId id="394" r:id="rId67"/>
    <p:sldId id="396" r:id="rId68"/>
    <p:sldId id="410" r:id="rId69"/>
    <p:sldId id="411" r:id="rId70"/>
    <p:sldId id="404" r:id="rId71"/>
    <p:sldId id="407" r:id="rId72"/>
    <p:sldId id="412" r:id="rId73"/>
    <p:sldId id="399" r:id="rId74"/>
    <p:sldId id="451" r:id="rId75"/>
    <p:sldId id="321" r:id="rId76"/>
    <p:sldId id="323" r:id="rId77"/>
    <p:sldId id="448" r:id="rId78"/>
    <p:sldId id="322" r:id="rId79"/>
    <p:sldId id="364" r:id="rId80"/>
    <p:sldId id="422" r:id="rId81"/>
    <p:sldId id="329" r:id="rId8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FF0000"/>
    <a:srgbClr val="FFFF00"/>
    <a:srgbClr val="FCAB40"/>
    <a:srgbClr val="191921"/>
    <a:srgbClr val="B2B2B2"/>
    <a:srgbClr val="000099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912" autoAdjust="0"/>
    <p:restoredTop sz="97122" autoAdjust="0"/>
  </p:normalViewPr>
  <p:slideViewPr>
    <p:cSldViewPr>
      <p:cViewPr>
        <p:scale>
          <a:sx n="66" d="100"/>
          <a:sy n="66" d="100"/>
        </p:scale>
        <p:origin x="-1386" y="-7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34" y="-72"/>
      </p:cViewPr>
      <p:guideLst>
        <p:guide orient="horz" pos="2927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64.xml"/><Relationship Id="rId2" Type="http://schemas.openxmlformats.org/officeDocument/2006/relationships/slide" Target="slides/slide13.xml"/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038145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t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257" y="2"/>
            <a:ext cx="3038144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2197"/>
            <a:ext cx="3038145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b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257" y="8832197"/>
            <a:ext cx="3038144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fld id="{B08718A3-0EA4-40F3-B7AD-828F2E98F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574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038145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t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257" y="2"/>
            <a:ext cx="3038144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700088"/>
            <a:ext cx="4643438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635" y="4416099"/>
            <a:ext cx="5139134" cy="4182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2197"/>
            <a:ext cx="3038145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b" anchorCtr="0" compatLnSpc="1">
            <a:prstTxWarp prst="textNoShape">
              <a:avLst/>
            </a:prstTxWarp>
          </a:bodyPr>
          <a:lstStyle>
            <a:lvl1pPr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257" y="8832197"/>
            <a:ext cx="3038144" cy="46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2" tIns="46506" rIns="93012" bIns="46506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latin typeface="Times New Roman" pitchFamily="18" charset="0"/>
              </a:defRPr>
            </a:lvl1pPr>
          </a:lstStyle>
          <a:p>
            <a:pPr>
              <a:defRPr/>
            </a:pPr>
            <a:fld id="{5187F802-6B40-4EF6-B604-1E52ADBE78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798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 Narrow" pitchFamily="34" charset="0"/>
              </a:defRPr>
            </a:lvl1pPr>
            <a:lvl2pPr marL="762267" indent="-293180" eaLnBrk="0" hangingPunct="0">
              <a:defRPr sz="2500">
                <a:solidFill>
                  <a:schemeClr val="tx1"/>
                </a:solidFill>
                <a:latin typeface="Arial Narrow" pitchFamily="34" charset="0"/>
              </a:defRPr>
            </a:lvl2pPr>
            <a:lvl3pPr marL="1172718" indent="-234544" eaLnBrk="0" hangingPunct="0">
              <a:defRPr sz="2500">
                <a:solidFill>
                  <a:schemeClr val="tx1"/>
                </a:solidFill>
                <a:latin typeface="Arial Narrow" pitchFamily="34" charset="0"/>
              </a:defRPr>
            </a:lvl3pPr>
            <a:lvl4pPr marL="1641805" indent="-234544" eaLnBrk="0" hangingPunct="0">
              <a:defRPr sz="2500">
                <a:solidFill>
                  <a:schemeClr val="tx1"/>
                </a:solidFill>
                <a:latin typeface="Arial Narrow" pitchFamily="34" charset="0"/>
              </a:defRPr>
            </a:lvl4pPr>
            <a:lvl5pPr marL="2110892" indent="-234544" eaLnBrk="0" hangingPunct="0">
              <a:defRPr sz="2500">
                <a:solidFill>
                  <a:schemeClr val="tx1"/>
                </a:solidFill>
                <a:latin typeface="Arial Narrow" pitchFamily="34" charset="0"/>
              </a:defRPr>
            </a:lvl5pPr>
            <a:lvl6pPr marL="2579980" indent="-23454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 Narrow" pitchFamily="34" charset="0"/>
              </a:defRPr>
            </a:lvl6pPr>
            <a:lvl7pPr marL="3049067" indent="-23454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 Narrow" pitchFamily="34" charset="0"/>
              </a:defRPr>
            </a:lvl7pPr>
            <a:lvl8pPr marL="3518154" indent="-23454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 Narrow" pitchFamily="34" charset="0"/>
              </a:defRPr>
            </a:lvl8pPr>
            <a:lvl9pPr marL="3987241" indent="-23454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951A59CB-36CE-4052-9B45-C0A8920D53C5}" type="slidenum">
              <a:rPr lang="en-US" altLang="en-US" sz="1200">
                <a:latin typeface="Times New Roman" pitchFamily="18" charset="0"/>
              </a:rPr>
              <a:pPr eaLnBrk="1" hangingPunct="1"/>
              <a:t>64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 Narrow" pitchFamily="34" charset="0"/>
              </a:defRPr>
            </a:lvl1pPr>
            <a:lvl2pPr marL="762267" indent="-293180" eaLnBrk="0" hangingPunct="0">
              <a:defRPr sz="2500">
                <a:solidFill>
                  <a:schemeClr val="tx1"/>
                </a:solidFill>
                <a:latin typeface="Arial Narrow" pitchFamily="34" charset="0"/>
              </a:defRPr>
            </a:lvl2pPr>
            <a:lvl3pPr marL="1172718" indent="-234544" eaLnBrk="0" hangingPunct="0">
              <a:defRPr sz="2500">
                <a:solidFill>
                  <a:schemeClr val="tx1"/>
                </a:solidFill>
                <a:latin typeface="Arial Narrow" pitchFamily="34" charset="0"/>
              </a:defRPr>
            </a:lvl3pPr>
            <a:lvl4pPr marL="1641805" indent="-234544" eaLnBrk="0" hangingPunct="0">
              <a:defRPr sz="2500">
                <a:solidFill>
                  <a:schemeClr val="tx1"/>
                </a:solidFill>
                <a:latin typeface="Arial Narrow" pitchFamily="34" charset="0"/>
              </a:defRPr>
            </a:lvl4pPr>
            <a:lvl5pPr marL="2110892" indent="-234544" eaLnBrk="0" hangingPunct="0">
              <a:defRPr sz="2500">
                <a:solidFill>
                  <a:schemeClr val="tx1"/>
                </a:solidFill>
                <a:latin typeface="Arial Narrow" pitchFamily="34" charset="0"/>
              </a:defRPr>
            </a:lvl5pPr>
            <a:lvl6pPr marL="2579980" indent="-23454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 Narrow" pitchFamily="34" charset="0"/>
              </a:defRPr>
            </a:lvl6pPr>
            <a:lvl7pPr marL="3049067" indent="-23454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 Narrow" pitchFamily="34" charset="0"/>
              </a:defRPr>
            </a:lvl7pPr>
            <a:lvl8pPr marL="3518154" indent="-23454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 Narrow" pitchFamily="34" charset="0"/>
              </a:defRPr>
            </a:lvl8pPr>
            <a:lvl9pPr marL="3987241" indent="-23454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ED66841F-1278-4587-8C5A-898C7E8C595D}" type="slidenum">
              <a:rPr lang="en-US" altLang="en-US" sz="1200">
                <a:latin typeface="Times New Roman" pitchFamily="18" charset="0"/>
              </a:rPr>
              <a:pPr eaLnBrk="1" hangingPunct="1"/>
              <a:t>65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 Narrow" pitchFamily="34" charset="0"/>
              </a:defRPr>
            </a:lvl1pPr>
            <a:lvl2pPr marL="762267" indent="-293180" eaLnBrk="0" hangingPunct="0">
              <a:defRPr sz="2500">
                <a:solidFill>
                  <a:schemeClr val="tx1"/>
                </a:solidFill>
                <a:latin typeface="Arial Narrow" pitchFamily="34" charset="0"/>
              </a:defRPr>
            </a:lvl2pPr>
            <a:lvl3pPr marL="1172718" indent="-234544" eaLnBrk="0" hangingPunct="0">
              <a:defRPr sz="2500">
                <a:solidFill>
                  <a:schemeClr val="tx1"/>
                </a:solidFill>
                <a:latin typeface="Arial Narrow" pitchFamily="34" charset="0"/>
              </a:defRPr>
            </a:lvl3pPr>
            <a:lvl4pPr marL="1641805" indent="-234544" eaLnBrk="0" hangingPunct="0">
              <a:defRPr sz="2500">
                <a:solidFill>
                  <a:schemeClr val="tx1"/>
                </a:solidFill>
                <a:latin typeface="Arial Narrow" pitchFamily="34" charset="0"/>
              </a:defRPr>
            </a:lvl4pPr>
            <a:lvl5pPr marL="2110892" indent="-234544" eaLnBrk="0" hangingPunct="0">
              <a:defRPr sz="2500">
                <a:solidFill>
                  <a:schemeClr val="tx1"/>
                </a:solidFill>
                <a:latin typeface="Arial Narrow" pitchFamily="34" charset="0"/>
              </a:defRPr>
            </a:lvl5pPr>
            <a:lvl6pPr marL="2579980" indent="-23454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 Narrow" pitchFamily="34" charset="0"/>
              </a:defRPr>
            </a:lvl6pPr>
            <a:lvl7pPr marL="3049067" indent="-23454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 Narrow" pitchFamily="34" charset="0"/>
              </a:defRPr>
            </a:lvl7pPr>
            <a:lvl8pPr marL="3518154" indent="-23454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 Narrow" pitchFamily="34" charset="0"/>
              </a:defRPr>
            </a:lvl8pPr>
            <a:lvl9pPr marL="3987241" indent="-23454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40A7762E-B881-44D8-B489-0A371878434D}" type="slidenum">
              <a:rPr lang="en-US" altLang="en-US" sz="1200">
                <a:latin typeface="Times New Roman" pitchFamily="18" charset="0"/>
              </a:rPr>
              <a:pPr eaLnBrk="1" hangingPunct="1"/>
              <a:t>66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 Narrow" pitchFamily="34" charset="0"/>
              </a:defRPr>
            </a:lvl1pPr>
            <a:lvl2pPr marL="762267" indent="-293180" eaLnBrk="0" hangingPunct="0">
              <a:defRPr sz="2500">
                <a:solidFill>
                  <a:schemeClr val="tx1"/>
                </a:solidFill>
                <a:latin typeface="Arial Narrow" pitchFamily="34" charset="0"/>
              </a:defRPr>
            </a:lvl2pPr>
            <a:lvl3pPr marL="1172718" indent="-234544" eaLnBrk="0" hangingPunct="0">
              <a:defRPr sz="2500">
                <a:solidFill>
                  <a:schemeClr val="tx1"/>
                </a:solidFill>
                <a:latin typeface="Arial Narrow" pitchFamily="34" charset="0"/>
              </a:defRPr>
            </a:lvl3pPr>
            <a:lvl4pPr marL="1641805" indent="-234544" eaLnBrk="0" hangingPunct="0">
              <a:defRPr sz="2500">
                <a:solidFill>
                  <a:schemeClr val="tx1"/>
                </a:solidFill>
                <a:latin typeface="Arial Narrow" pitchFamily="34" charset="0"/>
              </a:defRPr>
            </a:lvl4pPr>
            <a:lvl5pPr marL="2110892" indent="-234544" eaLnBrk="0" hangingPunct="0">
              <a:defRPr sz="2500">
                <a:solidFill>
                  <a:schemeClr val="tx1"/>
                </a:solidFill>
                <a:latin typeface="Arial Narrow" pitchFamily="34" charset="0"/>
              </a:defRPr>
            </a:lvl5pPr>
            <a:lvl6pPr marL="2579980" indent="-23454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 Narrow" pitchFamily="34" charset="0"/>
              </a:defRPr>
            </a:lvl6pPr>
            <a:lvl7pPr marL="3049067" indent="-23454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 Narrow" pitchFamily="34" charset="0"/>
              </a:defRPr>
            </a:lvl7pPr>
            <a:lvl8pPr marL="3518154" indent="-23454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 Narrow" pitchFamily="34" charset="0"/>
              </a:defRPr>
            </a:lvl8pPr>
            <a:lvl9pPr marL="3987241" indent="-23454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eaLnBrk="1" hangingPunct="1"/>
            <a:fld id="{8B1B3EE4-7084-4DB1-A0C1-246800094CBE}" type="slidenum">
              <a:rPr lang="en-US" altLang="en-US" sz="1200">
                <a:latin typeface="Times New Roman" pitchFamily="18" charset="0"/>
              </a:rPr>
              <a:pPr eaLnBrk="1" hangingPunct="1"/>
              <a:t>72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hidden">
          <a:xfrm>
            <a:off x="-11113" y="1836738"/>
            <a:ext cx="2268538" cy="2709862"/>
          </a:xfrm>
          <a:custGeom>
            <a:avLst/>
            <a:gdLst/>
            <a:ahLst/>
            <a:cxnLst>
              <a:cxn ang="0">
                <a:pos x="808" y="283"/>
              </a:cxn>
              <a:cxn ang="0">
                <a:pos x="673" y="252"/>
              </a:cxn>
              <a:cxn ang="0">
                <a:pos x="654" y="0"/>
              </a:cxn>
              <a:cxn ang="0">
                <a:pos x="488" y="13"/>
              </a:cxn>
              <a:cxn ang="0">
                <a:pos x="476" y="252"/>
              </a:cxn>
              <a:cxn ang="0">
                <a:pos x="365" y="290"/>
              </a:cxn>
              <a:cxn ang="0">
                <a:pos x="206" y="86"/>
              </a:cxn>
              <a:cxn ang="0">
                <a:pos x="95" y="148"/>
              </a:cxn>
              <a:cxn ang="0">
                <a:pos x="200" y="376"/>
              </a:cxn>
              <a:cxn ang="0">
                <a:pos x="126" y="450"/>
              </a:cxn>
              <a:cxn ang="0">
                <a:pos x="0" y="423"/>
              </a:cxn>
              <a:cxn ang="0">
                <a:pos x="0" y="1273"/>
              </a:cxn>
              <a:cxn ang="0">
                <a:pos x="101" y="1226"/>
              </a:cxn>
              <a:cxn ang="0">
                <a:pos x="181" y="1306"/>
              </a:cxn>
              <a:cxn ang="0">
                <a:pos x="70" y="1509"/>
              </a:cxn>
              <a:cxn ang="0">
                <a:pos x="175" y="1596"/>
              </a:cxn>
              <a:cxn ang="0">
                <a:pos x="365" y="1411"/>
              </a:cxn>
              <a:cxn ang="0">
                <a:pos x="476" y="1448"/>
              </a:cxn>
              <a:cxn ang="0">
                <a:pos x="501" y="1700"/>
              </a:cxn>
              <a:cxn ang="0">
                <a:pos x="667" y="1707"/>
              </a:cxn>
              <a:cxn ang="0">
                <a:pos x="685" y="1442"/>
              </a:cxn>
              <a:cxn ang="0">
                <a:pos x="826" y="1405"/>
              </a:cxn>
              <a:cxn ang="0">
                <a:pos x="993" y="1590"/>
              </a:cxn>
              <a:cxn ang="0">
                <a:pos x="1103" y="1522"/>
              </a:cxn>
              <a:cxn ang="0">
                <a:pos x="993" y="1300"/>
              </a:cxn>
              <a:cxn ang="0">
                <a:pos x="1067" y="1207"/>
              </a:cxn>
              <a:cxn ang="0">
                <a:pos x="1288" y="1312"/>
              </a:cxn>
              <a:cxn ang="0">
                <a:pos x="1355" y="1196"/>
              </a:cxn>
              <a:cxn ang="0">
                <a:pos x="1153" y="1047"/>
              </a:cxn>
              <a:cxn ang="0">
                <a:pos x="1177" y="918"/>
              </a:cxn>
              <a:cxn ang="0">
                <a:pos x="1429" y="894"/>
              </a:cxn>
              <a:cxn ang="0">
                <a:pos x="1423" y="764"/>
              </a:cxn>
              <a:cxn ang="0">
                <a:pos x="1171" y="727"/>
              </a:cxn>
              <a:cxn ang="0">
                <a:pos x="1146" y="629"/>
              </a:cxn>
              <a:cxn ang="0">
                <a:pos x="1349" y="487"/>
              </a:cxn>
              <a:cxn ang="0">
                <a:pos x="1282" y="370"/>
              </a:cxn>
              <a:cxn ang="0">
                <a:pos x="1054" y="462"/>
              </a:cxn>
              <a:cxn ang="0">
                <a:pos x="980" y="388"/>
              </a:cxn>
              <a:cxn ang="0">
                <a:pos x="1097" y="173"/>
              </a:cxn>
              <a:cxn ang="0">
                <a:pos x="986" y="105"/>
              </a:cxn>
              <a:cxn ang="0">
                <a:pos x="808" y="283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Freeform 3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/>
            <a:ahLst/>
            <a:cxnLst>
              <a:cxn ang="0">
                <a:pos x="335" y="56"/>
              </a:cxn>
              <a:cxn ang="0">
                <a:pos x="293" y="46"/>
              </a:cxn>
              <a:cxn ang="0">
                <a:pos x="288" y="0"/>
              </a:cxn>
              <a:cxn ang="0">
                <a:pos x="238" y="0"/>
              </a:cxn>
              <a:cxn ang="0">
                <a:pos x="232" y="46"/>
              </a:cxn>
              <a:cxn ang="0">
                <a:pos x="198" y="58"/>
              </a:cxn>
              <a:cxn ang="0">
                <a:pos x="146" y="0"/>
              </a:cxn>
              <a:cxn ang="0">
                <a:pos x="114" y="14"/>
              </a:cxn>
              <a:cxn ang="0">
                <a:pos x="147" y="84"/>
              </a:cxn>
              <a:cxn ang="0">
                <a:pos x="124" y="107"/>
              </a:cxn>
              <a:cxn ang="0">
                <a:pos x="50" y="81"/>
              </a:cxn>
              <a:cxn ang="0">
                <a:pos x="32" y="109"/>
              </a:cxn>
              <a:cxn ang="0">
                <a:pos x="90" y="159"/>
              </a:cxn>
              <a:cxn ang="0">
                <a:pos x="80" y="197"/>
              </a:cxn>
              <a:cxn ang="0">
                <a:pos x="2" y="202"/>
              </a:cxn>
              <a:cxn ang="0">
                <a:pos x="0" y="244"/>
              </a:cxn>
              <a:cxn ang="0">
                <a:pos x="80" y="256"/>
              </a:cxn>
              <a:cxn ang="0">
                <a:pos x="88" y="292"/>
              </a:cxn>
              <a:cxn ang="0">
                <a:pos x="29" y="345"/>
              </a:cxn>
              <a:cxn ang="0">
                <a:pos x="50" y="378"/>
              </a:cxn>
              <a:cxn ang="0">
                <a:pos x="116" y="347"/>
              </a:cxn>
              <a:cxn ang="0">
                <a:pos x="141" y="372"/>
              </a:cxn>
              <a:cxn ang="0">
                <a:pos x="107" y="435"/>
              </a:cxn>
              <a:cxn ang="0">
                <a:pos x="139" y="462"/>
              </a:cxn>
              <a:cxn ang="0">
                <a:pos x="198" y="404"/>
              </a:cxn>
              <a:cxn ang="0">
                <a:pos x="232" y="416"/>
              </a:cxn>
              <a:cxn ang="0">
                <a:pos x="240" y="494"/>
              </a:cxn>
              <a:cxn ang="0">
                <a:pos x="292" y="496"/>
              </a:cxn>
              <a:cxn ang="0">
                <a:pos x="297" y="414"/>
              </a:cxn>
              <a:cxn ang="0">
                <a:pos x="341" y="403"/>
              </a:cxn>
              <a:cxn ang="0">
                <a:pos x="393" y="460"/>
              </a:cxn>
              <a:cxn ang="0">
                <a:pos x="427" y="439"/>
              </a:cxn>
              <a:cxn ang="0">
                <a:pos x="393" y="370"/>
              </a:cxn>
              <a:cxn ang="0">
                <a:pos x="416" y="341"/>
              </a:cxn>
              <a:cxn ang="0">
                <a:pos x="484" y="374"/>
              </a:cxn>
              <a:cxn ang="0">
                <a:pos x="505" y="338"/>
              </a:cxn>
              <a:cxn ang="0">
                <a:pos x="442" y="292"/>
              </a:cxn>
              <a:cxn ang="0">
                <a:pos x="450" y="252"/>
              </a:cxn>
              <a:cxn ang="0">
                <a:pos x="528" y="244"/>
              </a:cxn>
              <a:cxn ang="0">
                <a:pos x="526" y="204"/>
              </a:cxn>
              <a:cxn ang="0">
                <a:pos x="448" y="193"/>
              </a:cxn>
              <a:cxn ang="0">
                <a:pos x="440" y="162"/>
              </a:cxn>
              <a:cxn ang="0">
                <a:pos x="503" y="119"/>
              </a:cxn>
              <a:cxn ang="0">
                <a:pos x="482" y="82"/>
              </a:cxn>
              <a:cxn ang="0">
                <a:pos x="412" y="111"/>
              </a:cxn>
              <a:cxn ang="0">
                <a:pos x="389" y="88"/>
              </a:cxn>
              <a:cxn ang="0">
                <a:pos x="425" y="21"/>
              </a:cxn>
              <a:cxn ang="0">
                <a:pos x="391" y="0"/>
              </a:cxn>
              <a:cxn ang="0">
                <a:pos x="335" y="56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Freeform 4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Freeform 5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Freeform 6"/>
          <p:cNvSpPr>
            <a:spLocks/>
          </p:cNvSpPr>
          <p:nvPr/>
        </p:nvSpPr>
        <p:spPr bwMode="hidden">
          <a:xfrm>
            <a:off x="3175" y="4797425"/>
            <a:ext cx="3417888" cy="2097088"/>
          </a:xfrm>
          <a:custGeom>
            <a:avLst/>
            <a:gdLst/>
            <a:ahLst/>
            <a:cxnLst>
              <a:cxn ang="0">
                <a:pos x="1368" y="358"/>
              </a:cxn>
              <a:cxn ang="0">
                <a:pos x="1197" y="318"/>
              </a:cxn>
              <a:cxn ang="0">
                <a:pos x="1173" y="0"/>
              </a:cxn>
              <a:cxn ang="0">
                <a:pos x="964" y="16"/>
              </a:cxn>
              <a:cxn ang="0">
                <a:pos x="948" y="318"/>
              </a:cxn>
              <a:cxn ang="0">
                <a:pos x="808" y="366"/>
              </a:cxn>
              <a:cxn ang="0">
                <a:pos x="606" y="109"/>
              </a:cxn>
              <a:cxn ang="0">
                <a:pos x="467" y="187"/>
              </a:cxn>
              <a:cxn ang="0">
                <a:pos x="599" y="474"/>
              </a:cxn>
              <a:cxn ang="0">
                <a:pos x="506" y="568"/>
              </a:cxn>
              <a:cxn ang="0">
                <a:pos x="202" y="459"/>
              </a:cxn>
              <a:cxn ang="0">
                <a:pos x="132" y="576"/>
              </a:cxn>
              <a:cxn ang="0">
                <a:pos x="365" y="778"/>
              </a:cxn>
              <a:cxn ang="0">
                <a:pos x="327" y="933"/>
              </a:cxn>
              <a:cxn ang="0">
                <a:pos x="7" y="956"/>
              </a:cxn>
              <a:cxn ang="0">
                <a:pos x="0" y="1128"/>
              </a:cxn>
              <a:cxn ang="0">
                <a:pos x="327" y="1174"/>
              </a:cxn>
              <a:cxn ang="0">
                <a:pos x="358" y="1321"/>
              </a:cxn>
              <a:cxn ang="0">
                <a:pos x="1804" y="1321"/>
              </a:cxn>
              <a:cxn ang="0">
                <a:pos x="1835" y="1158"/>
              </a:cxn>
              <a:cxn ang="0">
                <a:pos x="2153" y="1128"/>
              </a:cxn>
              <a:cxn ang="0">
                <a:pos x="2146" y="964"/>
              </a:cxn>
              <a:cxn ang="0">
                <a:pos x="1827" y="917"/>
              </a:cxn>
              <a:cxn ang="0">
                <a:pos x="1795" y="793"/>
              </a:cxn>
              <a:cxn ang="0">
                <a:pos x="2052" y="615"/>
              </a:cxn>
              <a:cxn ang="0">
                <a:pos x="1967" y="467"/>
              </a:cxn>
              <a:cxn ang="0">
                <a:pos x="1679" y="583"/>
              </a:cxn>
              <a:cxn ang="0">
                <a:pos x="1586" y="490"/>
              </a:cxn>
              <a:cxn ang="0">
                <a:pos x="1733" y="218"/>
              </a:cxn>
              <a:cxn ang="0">
                <a:pos x="1593" y="132"/>
              </a:cxn>
              <a:cxn ang="0">
                <a:pos x="1368" y="358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Freeform 7"/>
          <p:cNvSpPr>
            <a:spLocks/>
          </p:cNvSpPr>
          <p:nvPr/>
        </p:nvSpPr>
        <p:spPr bwMode="hidden">
          <a:xfrm>
            <a:off x="4494213" y="4425950"/>
            <a:ext cx="2263775" cy="226377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Freeform 8"/>
          <p:cNvSpPr>
            <a:spLocks/>
          </p:cNvSpPr>
          <p:nvPr/>
        </p:nvSpPr>
        <p:spPr bwMode="hidden">
          <a:xfrm>
            <a:off x="5646738" y="487363"/>
            <a:ext cx="2928937" cy="29305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Freeform 9"/>
          <p:cNvSpPr>
            <a:spLocks/>
          </p:cNvSpPr>
          <p:nvPr/>
        </p:nvSpPr>
        <p:spPr bwMode="hidden">
          <a:xfrm>
            <a:off x="7146925" y="2555875"/>
            <a:ext cx="2008188" cy="3997325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Freeform 10"/>
          <p:cNvSpPr>
            <a:spLocks/>
          </p:cNvSpPr>
          <p:nvPr/>
        </p:nvSpPr>
        <p:spPr bwMode="hidden">
          <a:xfrm rot="16200000">
            <a:off x="3977481" y="-853281"/>
            <a:ext cx="1722438" cy="3429000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3" name="Picture 11" descr="C:\My Documents\bits\Facbann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invGray">
          <a:xfrm>
            <a:off x="3175" y="-3175"/>
            <a:ext cx="803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Object 17"/>
          <p:cNvGraphicFramePr>
            <a:graphicFrameLocks noChangeAspect="1"/>
          </p:cNvGraphicFramePr>
          <p:nvPr/>
        </p:nvGraphicFramePr>
        <p:xfrm>
          <a:off x="7772400" y="228600"/>
          <a:ext cx="990600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51" name="Image Document" r:id="rId4" imgW="4924440" imgH="3228840" progId="">
                  <p:embed/>
                </p:oleObj>
              </mc:Choice>
              <mc:Fallback>
                <p:oleObj name="Image Document" r:id="rId4" imgW="4924440" imgH="3228840" progId="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228600"/>
                        <a:ext cx="990600" cy="64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9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486400"/>
            <a:ext cx="877888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20"/>
          <p:cNvSpPr txBox="1">
            <a:spLocks noChangeArrowheads="1"/>
          </p:cNvSpPr>
          <p:nvPr userDrawn="1"/>
        </p:nvSpPr>
        <p:spPr bwMode="auto">
          <a:xfrm>
            <a:off x="228600" y="228600"/>
            <a:ext cx="16764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600" b="1">
                <a:solidFill>
                  <a:schemeClr val="accent2"/>
                </a:solidFill>
                <a:latin typeface="Times New Roman" pitchFamily="18" charset="0"/>
              </a:rPr>
              <a:t>RESEARCH AND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600" b="1">
                <a:solidFill>
                  <a:schemeClr val="accent2"/>
                </a:solidFill>
                <a:latin typeface="Times New Roman" pitchFamily="18" charset="0"/>
              </a:rPr>
              <a:t>TECHNOLOGY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600" b="1">
                <a:solidFill>
                  <a:schemeClr val="accent2"/>
                </a:solidFill>
                <a:latin typeface="Times New Roman" pitchFamily="18" charset="0"/>
              </a:rPr>
              <a:t>BUREAU</a:t>
            </a:r>
          </a:p>
        </p:txBody>
      </p:sp>
      <p:sp>
        <p:nvSpPr>
          <p:cNvPr id="16282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282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41148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4EE17-47CD-4B2E-9F09-5DA22F11B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96B20-F646-4B67-8CDA-5F1A00F42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0A0437-21CB-4C7C-9AF2-5B90D0B54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3048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3FCEC-BC1D-4B16-B199-9B9DD6C35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5CB24-F3D7-4C11-BB8B-8C6A528889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66800" y="1676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066800" y="3810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029200" y="1676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83FDE-B4DB-478C-AE44-CE0CC93E6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66800" y="3048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F2BD2-8F97-411A-8E60-B5ECF7ABCE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B3D55-3DA2-4E48-B6EE-A0E57F13B1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764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38100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ECB66-0A87-4C35-8FE4-664349C71D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71BD4-3A8A-4A44-98DB-07C6828503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1676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29200" y="3810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D0332-DB74-41B4-9F07-9E5F57F4B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6AFCA-41DB-4E57-B37E-ACAE4249FF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6/29/2016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6/29/2016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6/29/2016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6/29/2016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6/29/2016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6/29/2016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7ACF76-5934-4E7E-B3D3-36D3C5555E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BA02-CFFE-4FA9-AEEE-7BC54DD155EE}" type="datetimeFigureOut">
              <a:rPr lang="en-US" smtClean="0"/>
              <a:pPr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73DFD-6C0C-4388-BFF4-21A9CD413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D511A-71C8-493E-A99F-FA5D88A28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12761-0099-4EBF-9C7B-ECEC41268A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998BF-D4FA-41CB-A526-70F68DD78F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19768-2C00-4271-8869-4698378C6F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DF560-BE73-4287-8AA4-57B026297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Freeform 2"/>
          <p:cNvSpPr>
            <a:spLocks/>
          </p:cNvSpPr>
          <p:nvPr/>
        </p:nvSpPr>
        <p:spPr bwMode="hidden">
          <a:xfrm>
            <a:off x="-11113" y="1836738"/>
            <a:ext cx="2268538" cy="2709862"/>
          </a:xfrm>
          <a:custGeom>
            <a:avLst/>
            <a:gdLst/>
            <a:ahLst/>
            <a:cxnLst>
              <a:cxn ang="0">
                <a:pos x="808" y="283"/>
              </a:cxn>
              <a:cxn ang="0">
                <a:pos x="673" y="252"/>
              </a:cxn>
              <a:cxn ang="0">
                <a:pos x="654" y="0"/>
              </a:cxn>
              <a:cxn ang="0">
                <a:pos x="488" y="13"/>
              </a:cxn>
              <a:cxn ang="0">
                <a:pos x="476" y="252"/>
              </a:cxn>
              <a:cxn ang="0">
                <a:pos x="365" y="290"/>
              </a:cxn>
              <a:cxn ang="0">
                <a:pos x="206" y="86"/>
              </a:cxn>
              <a:cxn ang="0">
                <a:pos x="95" y="148"/>
              </a:cxn>
              <a:cxn ang="0">
                <a:pos x="200" y="376"/>
              </a:cxn>
              <a:cxn ang="0">
                <a:pos x="126" y="450"/>
              </a:cxn>
              <a:cxn ang="0">
                <a:pos x="0" y="423"/>
              </a:cxn>
              <a:cxn ang="0">
                <a:pos x="0" y="1273"/>
              </a:cxn>
              <a:cxn ang="0">
                <a:pos x="101" y="1226"/>
              </a:cxn>
              <a:cxn ang="0">
                <a:pos x="181" y="1306"/>
              </a:cxn>
              <a:cxn ang="0">
                <a:pos x="70" y="1509"/>
              </a:cxn>
              <a:cxn ang="0">
                <a:pos x="175" y="1596"/>
              </a:cxn>
              <a:cxn ang="0">
                <a:pos x="365" y="1411"/>
              </a:cxn>
              <a:cxn ang="0">
                <a:pos x="476" y="1448"/>
              </a:cxn>
              <a:cxn ang="0">
                <a:pos x="501" y="1700"/>
              </a:cxn>
              <a:cxn ang="0">
                <a:pos x="667" y="1707"/>
              </a:cxn>
              <a:cxn ang="0">
                <a:pos x="685" y="1442"/>
              </a:cxn>
              <a:cxn ang="0">
                <a:pos x="826" y="1405"/>
              </a:cxn>
              <a:cxn ang="0">
                <a:pos x="993" y="1590"/>
              </a:cxn>
              <a:cxn ang="0">
                <a:pos x="1103" y="1522"/>
              </a:cxn>
              <a:cxn ang="0">
                <a:pos x="993" y="1300"/>
              </a:cxn>
              <a:cxn ang="0">
                <a:pos x="1067" y="1207"/>
              </a:cxn>
              <a:cxn ang="0">
                <a:pos x="1288" y="1312"/>
              </a:cxn>
              <a:cxn ang="0">
                <a:pos x="1355" y="1196"/>
              </a:cxn>
              <a:cxn ang="0">
                <a:pos x="1153" y="1047"/>
              </a:cxn>
              <a:cxn ang="0">
                <a:pos x="1177" y="918"/>
              </a:cxn>
              <a:cxn ang="0">
                <a:pos x="1429" y="894"/>
              </a:cxn>
              <a:cxn ang="0">
                <a:pos x="1423" y="764"/>
              </a:cxn>
              <a:cxn ang="0">
                <a:pos x="1171" y="727"/>
              </a:cxn>
              <a:cxn ang="0">
                <a:pos x="1146" y="629"/>
              </a:cxn>
              <a:cxn ang="0">
                <a:pos x="1349" y="487"/>
              </a:cxn>
              <a:cxn ang="0">
                <a:pos x="1282" y="370"/>
              </a:cxn>
              <a:cxn ang="0">
                <a:pos x="1054" y="462"/>
              </a:cxn>
              <a:cxn ang="0">
                <a:pos x="980" y="388"/>
              </a:cxn>
              <a:cxn ang="0">
                <a:pos x="1097" y="173"/>
              </a:cxn>
              <a:cxn ang="0">
                <a:pos x="986" y="105"/>
              </a:cxn>
              <a:cxn ang="0">
                <a:pos x="808" y="283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1795" name="Freeform 3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/>
            <a:ahLst/>
            <a:cxnLst>
              <a:cxn ang="0">
                <a:pos x="335" y="56"/>
              </a:cxn>
              <a:cxn ang="0">
                <a:pos x="293" y="46"/>
              </a:cxn>
              <a:cxn ang="0">
                <a:pos x="288" y="0"/>
              </a:cxn>
              <a:cxn ang="0">
                <a:pos x="238" y="0"/>
              </a:cxn>
              <a:cxn ang="0">
                <a:pos x="232" y="46"/>
              </a:cxn>
              <a:cxn ang="0">
                <a:pos x="198" y="58"/>
              </a:cxn>
              <a:cxn ang="0">
                <a:pos x="146" y="0"/>
              </a:cxn>
              <a:cxn ang="0">
                <a:pos x="114" y="14"/>
              </a:cxn>
              <a:cxn ang="0">
                <a:pos x="147" y="84"/>
              </a:cxn>
              <a:cxn ang="0">
                <a:pos x="124" y="107"/>
              </a:cxn>
              <a:cxn ang="0">
                <a:pos x="50" y="81"/>
              </a:cxn>
              <a:cxn ang="0">
                <a:pos x="32" y="109"/>
              </a:cxn>
              <a:cxn ang="0">
                <a:pos x="90" y="159"/>
              </a:cxn>
              <a:cxn ang="0">
                <a:pos x="80" y="197"/>
              </a:cxn>
              <a:cxn ang="0">
                <a:pos x="2" y="202"/>
              </a:cxn>
              <a:cxn ang="0">
                <a:pos x="0" y="244"/>
              </a:cxn>
              <a:cxn ang="0">
                <a:pos x="80" y="256"/>
              </a:cxn>
              <a:cxn ang="0">
                <a:pos x="88" y="292"/>
              </a:cxn>
              <a:cxn ang="0">
                <a:pos x="29" y="345"/>
              </a:cxn>
              <a:cxn ang="0">
                <a:pos x="50" y="378"/>
              </a:cxn>
              <a:cxn ang="0">
                <a:pos x="116" y="347"/>
              </a:cxn>
              <a:cxn ang="0">
                <a:pos x="141" y="372"/>
              </a:cxn>
              <a:cxn ang="0">
                <a:pos x="107" y="435"/>
              </a:cxn>
              <a:cxn ang="0">
                <a:pos x="139" y="462"/>
              </a:cxn>
              <a:cxn ang="0">
                <a:pos x="198" y="404"/>
              </a:cxn>
              <a:cxn ang="0">
                <a:pos x="232" y="416"/>
              </a:cxn>
              <a:cxn ang="0">
                <a:pos x="240" y="494"/>
              </a:cxn>
              <a:cxn ang="0">
                <a:pos x="292" y="496"/>
              </a:cxn>
              <a:cxn ang="0">
                <a:pos x="297" y="414"/>
              </a:cxn>
              <a:cxn ang="0">
                <a:pos x="341" y="403"/>
              </a:cxn>
              <a:cxn ang="0">
                <a:pos x="393" y="460"/>
              </a:cxn>
              <a:cxn ang="0">
                <a:pos x="427" y="439"/>
              </a:cxn>
              <a:cxn ang="0">
                <a:pos x="393" y="370"/>
              </a:cxn>
              <a:cxn ang="0">
                <a:pos x="416" y="341"/>
              </a:cxn>
              <a:cxn ang="0">
                <a:pos x="484" y="374"/>
              </a:cxn>
              <a:cxn ang="0">
                <a:pos x="505" y="338"/>
              </a:cxn>
              <a:cxn ang="0">
                <a:pos x="442" y="292"/>
              </a:cxn>
              <a:cxn ang="0">
                <a:pos x="450" y="252"/>
              </a:cxn>
              <a:cxn ang="0">
                <a:pos x="528" y="244"/>
              </a:cxn>
              <a:cxn ang="0">
                <a:pos x="526" y="204"/>
              </a:cxn>
              <a:cxn ang="0">
                <a:pos x="448" y="193"/>
              </a:cxn>
              <a:cxn ang="0">
                <a:pos x="440" y="162"/>
              </a:cxn>
              <a:cxn ang="0">
                <a:pos x="503" y="119"/>
              </a:cxn>
              <a:cxn ang="0">
                <a:pos x="482" y="82"/>
              </a:cxn>
              <a:cxn ang="0">
                <a:pos x="412" y="111"/>
              </a:cxn>
              <a:cxn ang="0">
                <a:pos x="389" y="88"/>
              </a:cxn>
              <a:cxn ang="0">
                <a:pos x="425" y="21"/>
              </a:cxn>
              <a:cxn ang="0">
                <a:pos x="391" y="0"/>
              </a:cxn>
              <a:cxn ang="0">
                <a:pos x="335" y="56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1796" name="Freeform 4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1797" name="Freeform 5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1798" name="Freeform 6"/>
          <p:cNvSpPr>
            <a:spLocks/>
          </p:cNvSpPr>
          <p:nvPr/>
        </p:nvSpPr>
        <p:spPr bwMode="hidden">
          <a:xfrm>
            <a:off x="3175" y="4797425"/>
            <a:ext cx="3417888" cy="2097088"/>
          </a:xfrm>
          <a:custGeom>
            <a:avLst/>
            <a:gdLst/>
            <a:ahLst/>
            <a:cxnLst>
              <a:cxn ang="0">
                <a:pos x="1368" y="358"/>
              </a:cxn>
              <a:cxn ang="0">
                <a:pos x="1197" y="318"/>
              </a:cxn>
              <a:cxn ang="0">
                <a:pos x="1173" y="0"/>
              </a:cxn>
              <a:cxn ang="0">
                <a:pos x="964" y="16"/>
              </a:cxn>
              <a:cxn ang="0">
                <a:pos x="948" y="318"/>
              </a:cxn>
              <a:cxn ang="0">
                <a:pos x="808" y="366"/>
              </a:cxn>
              <a:cxn ang="0">
                <a:pos x="606" y="109"/>
              </a:cxn>
              <a:cxn ang="0">
                <a:pos x="467" y="187"/>
              </a:cxn>
              <a:cxn ang="0">
                <a:pos x="599" y="474"/>
              </a:cxn>
              <a:cxn ang="0">
                <a:pos x="506" y="568"/>
              </a:cxn>
              <a:cxn ang="0">
                <a:pos x="202" y="459"/>
              </a:cxn>
              <a:cxn ang="0">
                <a:pos x="132" y="576"/>
              </a:cxn>
              <a:cxn ang="0">
                <a:pos x="365" y="778"/>
              </a:cxn>
              <a:cxn ang="0">
                <a:pos x="327" y="933"/>
              </a:cxn>
              <a:cxn ang="0">
                <a:pos x="7" y="956"/>
              </a:cxn>
              <a:cxn ang="0">
                <a:pos x="0" y="1128"/>
              </a:cxn>
              <a:cxn ang="0">
                <a:pos x="327" y="1174"/>
              </a:cxn>
              <a:cxn ang="0">
                <a:pos x="358" y="1321"/>
              </a:cxn>
              <a:cxn ang="0">
                <a:pos x="1804" y="1321"/>
              </a:cxn>
              <a:cxn ang="0">
                <a:pos x="1835" y="1158"/>
              </a:cxn>
              <a:cxn ang="0">
                <a:pos x="2153" y="1128"/>
              </a:cxn>
              <a:cxn ang="0">
                <a:pos x="2146" y="964"/>
              </a:cxn>
              <a:cxn ang="0">
                <a:pos x="1827" y="917"/>
              </a:cxn>
              <a:cxn ang="0">
                <a:pos x="1795" y="793"/>
              </a:cxn>
              <a:cxn ang="0">
                <a:pos x="2052" y="615"/>
              </a:cxn>
              <a:cxn ang="0">
                <a:pos x="1967" y="467"/>
              </a:cxn>
              <a:cxn ang="0">
                <a:pos x="1679" y="583"/>
              </a:cxn>
              <a:cxn ang="0">
                <a:pos x="1586" y="490"/>
              </a:cxn>
              <a:cxn ang="0">
                <a:pos x="1733" y="218"/>
              </a:cxn>
              <a:cxn ang="0">
                <a:pos x="1593" y="132"/>
              </a:cxn>
              <a:cxn ang="0">
                <a:pos x="1368" y="358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1800" name="Freeform 8"/>
          <p:cNvSpPr>
            <a:spLocks/>
          </p:cNvSpPr>
          <p:nvPr/>
        </p:nvSpPr>
        <p:spPr bwMode="hidden">
          <a:xfrm>
            <a:off x="5646738" y="487363"/>
            <a:ext cx="2928937" cy="29305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1801" name="Freeform 9"/>
          <p:cNvSpPr>
            <a:spLocks/>
          </p:cNvSpPr>
          <p:nvPr/>
        </p:nvSpPr>
        <p:spPr bwMode="hidden">
          <a:xfrm>
            <a:off x="7146925" y="2555875"/>
            <a:ext cx="2008188" cy="3997325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36" name="Picture 10" descr="C:\My Documents\bits\Facbanna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invGray">
          <a:xfrm>
            <a:off x="3175" y="-3175"/>
            <a:ext cx="803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6180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337ACF76-5934-4E7E-B3D3-36D3C5555E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1809" name="Text Box 17"/>
          <p:cNvSpPr txBox="1">
            <a:spLocks noChangeArrowheads="1"/>
          </p:cNvSpPr>
          <p:nvPr/>
        </p:nvSpPr>
        <p:spPr bwMode="auto">
          <a:xfrm>
            <a:off x="228600" y="2286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161810" name="Text Box 18"/>
          <p:cNvSpPr txBox="1">
            <a:spLocks noChangeArrowheads="1"/>
          </p:cNvSpPr>
          <p:nvPr/>
        </p:nvSpPr>
        <p:spPr bwMode="auto">
          <a:xfrm>
            <a:off x="228600" y="228600"/>
            <a:ext cx="2438400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1800" b="1" dirty="0" smtClean="0">
                <a:solidFill>
                  <a:srgbClr val="FFC000"/>
                </a:solidFill>
                <a:latin typeface="Times New Roman" pitchFamily="18" charset="0"/>
              </a:rPr>
              <a:t>OFFICE</a:t>
            </a:r>
            <a:r>
              <a:rPr lang="en-US" sz="1800" b="1" baseline="0" dirty="0" smtClean="0">
                <a:solidFill>
                  <a:srgbClr val="FFC000"/>
                </a:solidFill>
                <a:latin typeface="Times New Roman" pitchFamily="18" charset="0"/>
              </a:rPr>
              <a:t> OF</a:t>
            </a:r>
          </a:p>
          <a:p>
            <a:pPr algn="l">
              <a:lnSpc>
                <a:spcPct val="80000"/>
              </a:lnSpc>
              <a:defRPr/>
            </a:pPr>
            <a:r>
              <a:rPr lang="en-US" sz="1800" b="1" baseline="0" dirty="0" smtClean="0">
                <a:solidFill>
                  <a:srgbClr val="FFC000"/>
                </a:solidFill>
                <a:latin typeface="Times New Roman" pitchFamily="18" charset="0"/>
              </a:rPr>
              <a:t>TRAFFIC &amp; SAFETY</a:t>
            </a:r>
            <a:endParaRPr lang="en-US" sz="1800" b="1" dirty="0">
              <a:solidFill>
                <a:srgbClr val="FFC000"/>
              </a:solidFill>
              <a:latin typeface="Times New Roman" pitchFamily="18" charset="0"/>
            </a:endParaRPr>
          </a:p>
        </p:txBody>
      </p:sp>
      <p:grpSp>
        <p:nvGrpSpPr>
          <p:cNvPr id="1044" name="Group 19"/>
          <p:cNvGrpSpPr>
            <a:grpSpLocks/>
          </p:cNvGrpSpPr>
          <p:nvPr/>
        </p:nvGrpSpPr>
        <p:grpSpPr bwMode="auto">
          <a:xfrm>
            <a:off x="3916363" y="2813050"/>
            <a:ext cx="1231900" cy="1233488"/>
            <a:chOff x="0" y="-29"/>
            <a:chExt cx="776" cy="777"/>
          </a:xfrm>
        </p:grpSpPr>
        <p:sp>
          <p:nvSpPr>
            <p:cNvPr id="161812" name="Rectangle 20"/>
            <p:cNvSpPr>
              <a:spLocks noChangeArrowheads="1"/>
            </p:cNvSpPr>
            <p:nvPr userDrawn="1"/>
          </p:nvSpPr>
          <p:spPr bwMode="auto">
            <a:xfrm>
              <a:off x="0" y="-29"/>
              <a:ext cx="776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161813" name="Rectangle 21"/>
            <p:cNvSpPr>
              <a:spLocks noChangeArrowheads="1"/>
            </p:cNvSpPr>
            <p:nvPr userDrawn="1"/>
          </p:nvSpPr>
          <p:spPr bwMode="auto">
            <a:xfrm>
              <a:off x="0" y="0"/>
              <a:ext cx="776" cy="74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algn="ctr">
                <a:defRPr/>
              </a:pPr>
              <a:r>
                <a:rPr lang="en-US">
                  <a:latin typeface="Times New Roman" pitchFamily="18" charset="0"/>
                </a:rPr>
                <a:t>              </a:t>
              </a:r>
            </a:p>
            <a:p>
              <a:pPr algn="ctr" eaLnBrk="0" hangingPunct="0">
                <a:defRPr/>
              </a:pPr>
              <a:endParaRPr lang="en-US">
                <a:latin typeface="Times New Roman" pitchFamily="18" charset="0"/>
              </a:endParaRPr>
            </a:p>
          </p:txBody>
        </p:sp>
      </p:grpSp>
      <p:pic>
        <p:nvPicPr>
          <p:cNvPr id="1046" name="Picture 23" descr="http://www.addcoinc.com/gifs_jpegs/tcg/slideshow/t_2.jpg"/>
          <p:cNvPicPr>
            <a:picLocks noChangeAspect="1" noChangeArrowheads="1"/>
          </p:cNvPicPr>
          <p:nvPr/>
        </p:nvPicPr>
        <p:blipFill>
          <a:blip r:embed="rId22" cstate="print">
            <a:lum bright="22000" contrast="-36000"/>
          </a:blip>
          <a:srcRect/>
          <a:stretch>
            <a:fillRect/>
          </a:stretch>
        </p:blipFill>
        <p:spPr bwMode="auto">
          <a:xfrm>
            <a:off x="228600" y="5670550"/>
            <a:ext cx="838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772400" y="152400"/>
            <a:ext cx="1066800" cy="85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5" descr="\\ntdfs\(W)DataStor\Highway\Maintenance\GIS\Presentations\Logos\Full Color Gradient\Iowa-DOT-logo_horizontal-with-tagline_color-gradient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239" y="6069013"/>
            <a:ext cx="2189336" cy="49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4116" r:id="rId1"/>
    <p:sldLayoutId id="2147484099" r:id="rId2"/>
    <p:sldLayoutId id="2147484117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  <p:sldLayoutId id="2147484108" r:id="rId12"/>
    <p:sldLayoutId id="2147484109" r:id="rId13"/>
    <p:sldLayoutId id="2147484110" r:id="rId14"/>
    <p:sldLayoutId id="2147484111" r:id="rId15"/>
    <p:sldLayoutId id="2147484112" r:id="rId16"/>
    <p:sldLayoutId id="2147484113" r:id="rId17"/>
    <p:sldLayoutId id="2147484114" r:id="rId18"/>
    <p:sldLayoutId id="2147484115" r:id="rId1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80000"/>
        <a:buFont typeface="Wingdings" pitchFamily="2" charset="2"/>
        <a:buChar char="®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itchFamily="2" charset="2"/>
        <a:buChar char="®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itchFamily="2" charset="2"/>
        <a:buChar char="®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BA02-CFFE-4FA9-AEEE-7BC54DD155EE}" type="datetimeFigureOut">
              <a:rPr lang="en-US" smtClean="0"/>
              <a:pPr/>
              <a:t>6/29/2016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D9EA7-7D12-457A-9C7D-628BAFA42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Semi%20into%20Cable%20Barrier%20(16%20sec%20clip).mp4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Bosch%20WWD%20Video%20example%20from%202016%20ITS%20Heartland.MOV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107)%2011-5-13%20about%2010_43pm.mp4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hyperlink" Target="9-9-15.mp4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MVI_6224%20from%20gravel%20going%20across.AVI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US%2065%20crash%202013-07-16%201min.mp4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FinalMovie%20(Springville%205-25-16).mp4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D457CF-EFD0-44DD-A97E-428309F876C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77" y="1524000"/>
            <a:ext cx="8198844" cy="19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186" y="4005943"/>
            <a:ext cx="3933825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58359"/>
            <a:ext cx="7772400" cy="762000"/>
          </a:xfrm>
        </p:spPr>
        <p:txBody>
          <a:bodyPr/>
          <a:lstStyle/>
          <a:p>
            <a:r>
              <a:rPr lang="en-US" dirty="0" smtClean="0"/>
              <a:t>Mechanical Eng. vs Civil Eng.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1524000"/>
            <a:ext cx="9247415" cy="3169786"/>
            <a:chOff x="0" y="2338042"/>
            <a:chExt cx="9247415" cy="3169786"/>
          </a:xfrm>
        </p:grpSpPr>
        <p:pic>
          <p:nvPicPr>
            <p:cNvPr id="942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38042"/>
              <a:ext cx="4871381" cy="3169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1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1" y="2338042"/>
              <a:ext cx="4446814" cy="3169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17286" y="4890588"/>
            <a:ext cx="8681356" cy="657217"/>
            <a:chOff x="417286" y="4890588"/>
            <a:chExt cx="8681356" cy="657217"/>
          </a:xfrm>
        </p:grpSpPr>
        <p:sp>
          <p:nvSpPr>
            <p:cNvPr id="5" name="TextBox 4"/>
            <p:cNvSpPr txBox="1"/>
            <p:nvPr/>
          </p:nvSpPr>
          <p:spPr>
            <a:xfrm>
              <a:off x="417286" y="4890588"/>
              <a:ext cx="4114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Arial Rounded MT Bold" panose="020F0704030504030204" pitchFamily="34" charset="0"/>
                </a:rPr>
                <a:t>MEs build bombs</a:t>
              </a:r>
              <a:endParaRPr lang="en-US" sz="3600" dirty="0">
                <a:latin typeface="Arial Rounded MT Bold" panose="020F070403050403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83842" y="4901474"/>
              <a:ext cx="4114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FFFF"/>
                  </a:solidFill>
                  <a:latin typeface="Arial Rounded MT Bold" panose="020F0704030504030204" pitchFamily="34" charset="0"/>
                </a:rPr>
                <a:t>C</a:t>
              </a:r>
              <a:r>
                <a:rPr lang="en-US" sz="3600" dirty="0" smtClean="0">
                  <a:solidFill>
                    <a:srgbClr val="FFFFFF"/>
                  </a:solidFill>
                  <a:latin typeface="Arial Rounded MT Bold" panose="020F0704030504030204" pitchFamily="34" charset="0"/>
                </a:rPr>
                <a:t>Es build targets</a:t>
              </a:r>
              <a:endParaRPr lang="en-US" sz="3600" dirty="0">
                <a:solidFill>
                  <a:srgbClr val="FFFFFF"/>
                </a:solidFill>
                <a:latin typeface="Arial Rounded MT Bold" panose="020F07040305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57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3276600" cy="914400"/>
          </a:xfrm>
        </p:spPr>
        <p:txBody>
          <a:bodyPr/>
          <a:lstStyle/>
          <a:p>
            <a:r>
              <a:rPr lang="en-US" dirty="0" smtClean="0"/>
              <a:t>Now….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-40159"/>
            <a:ext cx="4800600" cy="6898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152400" y="1351520"/>
            <a:ext cx="7772400" cy="4114800"/>
          </a:xfrm>
        </p:spPr>
        <p:txBody>
          <a:bodyPr/>
          <a:lstStyle/>
          <a:p>
            <a:r>
              <a:rPr lang="en-US" dirty="0" smtClean="0"/>
              <a:t>Office of Traffic &amp; Safety</a:t>
            </a:r>
            <a:endParaRPr lang="en-US" dirty="0"/>
          </a:p>
          <a:p>
            <a:r>
              <a:rPr lang="en-US" dirty="0" smtClean="0"/>
              <a:t>Started in 2011</a:t>
            </a:r>
          </a:p>
          <a:p>
            <a:r>
              <a:rPr lang="en-US" dirty="0" smtClean="0"/>
              <a:t>Assistant Office Director</a:t>
            </a:r>
          </a:p>
          <a:p>
            <a:r>
              <a:rPr lang="en-US" dirty="0" smtClean="0"/>
              <a:t>Traffic &amp; Safety Engineer</a:t>
            </a:r>
          </a:p>
          <a:p>
            <a:r>
              <a:rPr lang="en-US" dirty="0" smtClean="0"/>
              <a:t>Special Projects Engineer</a:t>
            </a:r>
          </a:p>
          <a:p>
            <a:r>
              <a:rPr lang="en-US" dirty="0" smtClean="0"/>
              <a:t>State “Ampersand Engineer”</a:t>
            </a:r>
          </a:p>
          <a:p>
            <a:r>
              <a:rPr lang="en-US" dirty="0" smtClean="0"/>
              <a:t>Best Job at the DOT!!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" y="5576311"/>
            <a:ext cx="5394822" cy="1281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67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58650"/>
            <a:ext cx="7772400" cy="1143000"/>
          </a:xfrm>
        </p:spPr>
        <p:txBody>
          <a:bodyPr/>
          <a:lstStyle/>
          <a:p>
            <a:pPr algn="ctr"/>
            <a:r>
              <a:rPr lang="en-US" dirty="0" smtClean="0"/>
              <a:t>If a picture is worth 1,000 words…. What about a video?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76400"/>
            <a:ext cx="7772400" cy="381000"/>
          </a:xfrm>
        </p:spPr>
        <p:txBody>
          <a:bodyPr/>
          <a:lstStyle/>
          <a:p>
            <a:r>
              <a:rPr lang="en-US" sz="1800" dirty="0" smtClean="0">
                <a:hlinkClick r:id="rId2" action="ppaction://hlinkfile"/>
              </a:rPr>
              <a:t>C:\Users\wsorens\Desktop\Physics Teachers Presentation 6-29-16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6AFCA-41DB-4E57-B37E-ACAE4249FF61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90800" y="25778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Using video helps understand things that are not written by professional authors</a:t>
            </a:r>
            <a:endParaRPr lang="en-US" dirty="0">
              <a:latin typeface="+mn-lt"/>
            </a:endParaRP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301650"/>
            <a:ext cx="5181600" cy="35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44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20593"/>
            <a:ext cx="10117591" cy="6918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D457CF-EFD0-44DD-A97E-428309F876C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14400" y="152400"/>
            <a:ext cx="579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10103"/>
                </a:solidFill>
                <a:latin typeface="Arial Rounded MT Bold" pitchFamily="34" charset="0"/>
              </a:rPr>
              <a:t>US 30 Wrong-Way Driving</a:t>
            </a:r>
          </a:p>
          <a:p>
            <a:pPr algn="ctr"/>
            <a:endParaRPr lang="en-US" sz="3200" dirty="0" smtClean="0">
              <a:solidFill>
                <a:srgbClr val="010103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5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762000"/>
          </a:xfrm>
        </p:spPr>
        <p:txBody>
          <a:bodyPr/>
          <a:lstStyle/>
          <a:p>
            <a:pPr algn="ctr"/>
            <a:r>
              <a:rPr lang="en-US" dirty="0" smtClean="0"/>
              <a:t>Project Location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71575"/>
            <a:ext cx="920115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3400" y="22860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Boone</a:t>
            </a:r>
            <a:endParaRPr lang="en-US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4600" y="2362200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Nevada</a:t>
            </a:r>
            <a:endParaRPr lang="en-US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3800" y="29718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Ames</a:t>
            </a:r>
            <a:endParaRPr lang="en-US" dirty="0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2800" y="41910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 Black" pitchFamily="34" charset="0"/>
              </a:rPr>
              <a:t>25 miles</a:t>
            </a:r>
            <a:endParaRPr lang="en-US" dirty="0">
              <a:solidFill>
                <a:srgbClr val="0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04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914400"/>
            <a:ext cx="7772400" cy="685800"/>
          </a:xfrm>
        </p:spPr>
        <p:txBody>
          <a:bodyPr/>
          <a:lstStyle/>
          <a:p>
            <a:pPr algn="ctr"/>
            <a:r>
              <a:rPr lang="en-US" dirty="0" smtClean="0"/>
              <a:t>Situation/Background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569569" cy="4114800"/>
          </a:xfrm>
        </p:spPr>
        <p:txBody>
          <a:bodyPr/>
          <a:lstStyle/>
          <a:p>
            <a:r>
              <a:rPr lang="en-US" dirty="0" smtClean="0"/>
              <a:t>166+/- (911 calls &amp; Eye Witness) Wrong Way Drivers (WWD) in the last 8½ years.</a:t>
            </a:r>
          </a:p>
          <a:p>
            <a:r>
              <a:rPr lang="en-US" dirty="0" smtClean="0"/>
              <a:t>7 WWD Crashes in last 10 years </a:t>
            </a:r>
            <a:r>
              <a:rPr lang="en-US" sz="2000" dirty="0" smtClean="0"/>
              <a:t>(none in last 5)</a:t>
            </a:r>
            <a:endParaRPr lang="en-US" dirty="0" smtClean="0"/>
          </a:p>
          <a:p>
            <a:pPr lvl="1"/>
            <a:r>
              <a:rPr lang="en-US" dirty="0" smtClean="0"/>
              <a:t>3 Fatalities</a:t>
            </a:r>
          </a:p>
          <a:p>
            <a:pPr lvl="2"/>
            <a:r>
              <a:rPr lang="en-US" dirty="0" smtClean="0"/>
              <a:t>2 were from a “U” turn on mainline</a:t>
            </a:r>
          </a:p>
          <a:p>
            <a:pPr lvl="2"/>
            <a:r>
              <a:rPr lang="en-US" dirty="0" smtClean="0"/>
              <a:t>1 was coded as “unknown”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9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4351338" cy="2077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70381"/>
            <a:ext cx="7339013" cy="2987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0"/>
            <a:ext cx="3803124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7324" y="1905000"/>
            <a:ext cx="2350588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0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4870412"/>
            <a:ext cx="2514600" cy="19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295400"/>
            <a:ext cx="7772400" cy="762000"/>
          </a:xfrm>
        </p:spPr>
        <p:txBody>
          <a:bodyPr/>
          <a:lstStyle/>
          <a:p>
            <a:r>
              <a:rPr lang="en-US" dirty="0" smtClean="0"/>
              <a:t>Low-Cost / </a:t>
            </a:r>
            <a:br>
              <a:rPr lang="en-US" dirty="0" smtClean="0"/>
            </a:br>
            <a:r>
              <a:rPr lang="en-US" dirty="0" smtClean="0"/>
              <a:t>Updates in </a:t>
            </a:r>
            <a:br>
              <a:rPr lang="en-US" dirty="0" smtClean="0"/>
            </a:br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858000" y="3886200"/>
            <a:ext cx="2286000" cy="95410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</a:rPr>
              <a:t>Review with a “Checklist”</a:t>
            </a:r>
            <a:endParaRPr lang="en-US" sz="2800" dirty="0">
              <a:latin typeface="+mn-lt"/>
            </a:endParaRPr>
          </a:p>
        </p:txBody>
      </p:sp>
      <p:pic>
        <p:nvPicPr>
          <p:cNvPr id="1003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2286000"/>
            <a:ext cx="3873338" cy="2281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49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Average # of 911 calls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76400"/>
            <a:ext cx="7772400" cy="4876800"/>
          </a:xfrm>
        </p:spPr>
        <p:txBody>
          <a:bodyPr/>
          <a:lstStyle/>
          <a:p>
            <a:r>
              <a:rPr lang="en-US" dirty="0" smtClean="0"/>
              <a:t>Before low-cost treatments</a:t>
            </a:r>
          </a:p>
          <a:p>
            <a:pPr lvl="1"/>
            <a:r>
              <a:rPr lang="en-US" dirty="0" smtClean="0"/>
              <a:t>1 - 911 call every 3 weeks  </a:t>
            </a:r>
          </a:p>
          <a:p>
            <a:r>
              <a:rPr lang="en-US" dirty="0" smtClean="0"/>
              <a:t>After </a:t>
            </a:r>
          </a:p>
          <a:p>
            <a:pPr lvl="1"/>
            <a:r>
              <a:rPr lang="en-US" dirty="0"/>
              <a:t>1 – 911 call every 6 </a:t>
            </a:r>
            <a:r>
              <a:rPr lang="en-US" dirty="0" smtClean="0"/>
              <a:t>weeks</a:t>
            </a:r>
          </a:p>
          <a:p>
            <a:r>
              <a:rPr lang="en-US" dirty="0" smtClean="0"/>
              <a:t>Does that mean we only have 1 wrong way driver every 6 weeks?</a:t>
            </a:r>
          </a:p>
          <a:p>
            <a:pPr lvl="1"/>
            <a:r>
              <a:rPr lang="en-US" dirty="0" smtClean="0"/>
              <a:t>Probably not.</a:t>
            </a:r>
          </a:p>
          <a:p>
            <a:pPr lvl="1"/>
            <a:r>
              <a:rPr lang="en-US" dirty="0" smtClean="0"/>
              <a:t>A Florida study showed 90% of people call 911.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61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Engineering Problem Solving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4474"/>
            <a:ext cx="7772400" cy="685800"/>
          </a:xfrm>
        </p:spPr>
        <p:txBody>
          <a:bodyPr/>
          <a:lstStyle/>
          <a:p>
            <a:r>
              <a:rPr lang="en-US" dirty="0" smtClean="0"/>
              <a:t>Step 1:  What is the problem?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20274"/>
            <a:ext cx="5410200" cy="4498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90436"/>
            <a:ext cx="2819400" cy="294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11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0" y="2141378"/>
            <a:ext cx="9201322" cy="4681788"/>
            <a:chOff x="-228600" y="2020390"/>
            <a:chExt cx="9554580" cy="4802776"/>
          </a:xfrm>
        </p:grpSpPr>
        <p:sp>
          <p:nvSpPr>
            <p:cNvPr id="8" name="Isosceles Triangle 7"/>
            <p:cNvSpPr/>
            <p:nvPr/>
          </p:nvSpPr>
          <p:spPr bwMode="auto">
            <a:xfrm rot="10800000">
              <a:off x="-228600" y="2020390"/>
              <a:ext cx="9554580" cy="4802776"/>
            </a:xfrm>
            <a:prstGeom prst="triangle">
              <a:avLst/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82853" y="2062661"/>
              <a:ext cx="82436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Wrong Way Drivers on ramps/entrance points – self correct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56555" y="2860766"/>
            <a:ext cx="7696200" cy="3962400"/>
            <a:chOff x="762000" y="2895599"/>
            <a:chExt cx="7696200" cy="3962400"/>
          </a:xfrm>
        </p:grpSpPr>
        <p:sp>
          <p:nvSpPr>
            <p:cNvPr id="9" name="Isosceles Triangle 8"/>
            <p:cNvSpPr/>
            <p:nvPr/>
          </p:nvSpPr>
          <p:spPr bwMode="auto">
            <a:xfrm rot="10800000">
              <a:off x="762000" y="2895599"/>
              <a:ext cx="7696200" cy="396240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95506" y="3048000"/>
              <a:ext cx="44989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Wrong Way Drivers on Mainline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595840" y="3733802"/>
            <a:ext cx="6019801" cy="3124198"/>
            <a:chOff x="1595840" y="3733799"/>
            <a:chExt cx="6019801" cy="3124198"/>
          </a:xfrm>
        </p:grpSpPr>
        <p:sp>
          <p:nvSpPr>
            <p:cNvPr id="13" name="Isosceles Triangle 12"/>
            <p:cNvSpPr/>
            <p:nvPr/>
          </p:nvSpPr>
          <p:spPr bwMode="auto">
            <a:xfrm rot="10800000">
              <a:off x="1595840" y="3733799"/>
              <a:ext cx="6019801" cy="3124198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03208" y="3930720"/>
              <a:ext cx="13785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911 calls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505885" y="4678404"/>
            <a:ext cx="4199711" cy="2179596"/>
            <a:chOff x="-609600" y="4526005"/>
            <a:chExt cx="4199711" cy="2179596"/>
          </a:xfrm>
        </p:grpSpPr>
        <p:grpSp>
          <p:nvGrpSpPr>
            <p:cNvPr id="19" name="Group 18"/>
            <p:cNvGrpSpPr/>
            <p:nvPr/>
          </p:nvGrpSpPr>
          <p:grpSpPr>
            <a:xfrm>
              <a:off x="-609600" y="4526005"/>
              <a:ext cx="4199711" cy="2179596"/>
              <a:chOff x="2505886" y="4678403"/>
              <a:chExt cx="4199711" cy="2179596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3386541" y="4876799"/>
                <a:ext cx="217078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Injury Crashes</a:t>
                </a:r>
                <a:endPara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Isosceles Triangle 6"/>
              <p:cNvSpPr/>
              <p:nvPr/>
            </p:nvSpPr>
            <p:spPr bwMode="auto">
              <a:xfrm rot="10800000">
                <a:off x="2505886" y="4678403"/>
                <a:ext cx="4199711" cy="2179596"/>
              </a:xfrm>
              <a:prstGeom prst="triangle">
                <a:avLst/>
              </a:prstGeom>
              <a:solidFill>
                <a:schemeClr val="accent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latin typeface="Arial Narrow" pitchFamily="34" charset="0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756639" y="4692720"/>
              <a:ext cx="13324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Crashes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Just how </a:t>
            </a:r>
            <a:r>
              <a:rPr lang="en-US" dirty="0"/>
              <a:t>m</a:t>
            </a:r>
            <a:r>
              <a:rPr lang="en-US" dirty="0" smtClean="0"/>
              <a:t>any are there?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6" name="Isosceles Triangle 5"/>
          <p:cNvSpPr/>
          <p:nvPr/>
        </p:nvSpPr>
        <p:spPr bwMode="auto">
          <a:xfrm rot="10800000">
            <a:off x="-5867400" y="7096396"/>
            <a:ext cx="9144000" cy="5257800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386542" y="5608598"/>
            <a:ext cx="2438399" cy="1249402"/>
            <a:chOff x="3386542" y="5608598"/>
            <a:chExt cx="2438399" cy="1249402"/>
          </a:xfrm>
        </p:grpSpPr>
        <p:sp>
          <p:nvSpPr>
            <p:cNvPr id="5" name="Isosceles Triangle 4"/>
            <p:cNvSpPr/>
            <p:nvPr/>
          </p:nvSpPr>
          <p:spPr bwMode="auto">
            <a:xfrm rot="10800000">
              <a:off x="3386542" y="5608599"/>
              <a:ext cx="2438399" cy="1249401"/>
            </a:xfrm>
            <a:prstGeom prst="triangle">
              <a:avLst/>
            </a:prstGeom>
            <a:solidFill>
              <a:schemeClr val="accent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38447" y="5608598"/>
              <a:ext cx="133241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Fatal </a:t>
              </a:r>
            </a:p>
            <a:p>
              <a:r>
                <a:rPr lang="en-US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Crashes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491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2209800"/>
            <a:ext cx="3276600" cy="2286000"/>
          </a:xfrm>
        </p:spPr>
        <p:txBody>
          <a:bodyPr/>
          <a:lstStyle/>
          <a:p>
            <a:pPr marL="0" indent="0">
              <a:buNone/>
            </a:pPr>
            <a:r>
              <a:rPr lang="en-US" sz="13800" dirty="0" smtClean="0"/>
              <a:t>174</a:t>
            </a:r>
            <a:endParaRPr lang="en-US" sz="13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44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types of technology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76400"/>
            <a:ext cx="7772400" cy="1371600"/>
          </a:xfrm>
        </p:spPr>
        <p:txBody>
          <a:bodyPr/>
          <a:lstStyle/>
          <a:p>
            <a:r>
              <a:rPr lang="en-US" dirty="0" smtClean="0"/>
              <a:t>Cameras (with video analytics)</a:t>
            </a:r>
          </a:p>
          <a:p>
            <a:r>
              <a:rPr lang="en-US" dirty="0" smtClean="0"/>
              <a:t>Radar sensors (speed and direction)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3124200"/>
            <a:ext cx="46736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99432"/>
            <a:ext cx="2609850" cy="4734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66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600200"/>
          </a:xfrm>
        </p:spPr>
        <p:txBody>
          <a:bodyPr/>
          <a:lstStyle/>
          <a:p>
            <a:pPr algn="ctr"/>
            <a:r>
              <a:rPr lang="en-US" dirty="0" smtClean="0"/>
              <a:t>My goal…. </a:t>
            </a:r>
            <a:br>
              <a:rPr lang="en-US" dirty="0" smtClean="0"/>
            </a:br>
            <a:r>
              <a:rPr lang="en-US" dirty="0" smtClean="0"/>
              <a:t>Determine Points of </a:t>
            </a:r>
            <a:r>
              <a:rPr lang="en-US" dirty="0" smtClean="0"/>
              <a:t>Entry</a:t>
            </a:r>
            <a:br>
              <a:rPr lang="en-US" dirty="0" smtClean="0"/>
            </a:br>
            <a:r>
              <a:rPr lang="en-US" sz="3200" dirty="0"/>
              <a:t> </a:t>
            </a:r>
            <a:r>
              <a:rPr lang="en-US" sz="3200" dirty="0" smtClean="0"/>
              <a:t>(fix the problem/eliminate the headache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5562600"/>
            <a:ext cx="7772400" cy="762000"/>
          </a:xfrm>
        </p:spPr>
        <p:txBody>
          <a:bodyPr/>
          <a:lstStyle/>
          <a:p>
            <a:r>
              <a:rPr lang="en-US" dirty="0" smtClean="0"/>
              <a:t>Solve with signing, painting &amp; lighting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1905000"/>
            <a:ext cx="251460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565" y="3810000"/>
            <a:ext cx="19240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endCxn id="96259" idx="3"/>
          </p:cNvCxnSpPr>
          <p:nvPr/>
        </p:nvCxnSpPr>
        <p:spPr bwMode="auto">
          <a:xfrm flipH="1">
            <a:off x="3354615" y="3365954"/>
            <a:ext cx="1130299" cy="1153659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30270" y="3324224"/>
            <a:ext cx="1794329" cy="192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62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65954"/>
            <a:ext cx="2231180" cy="1990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 bwMode="auto">
          <a:xfrm>
            <a:off x="5638801" y="2971800"/>
            <a:ext cx="3124200" cy="2666999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4581" y="3829884"/>
            <a:ext cx="1401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Option 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742010" y="2740967"/>
            <a:ext cx="1401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Option 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42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8229600" cy="4114800"/>
          </a:xfrm>
        </p:spPr>
        <p:txBody>
          <a:bodyPr/>
          <a:lstStyle/>
          <a:p>
            <a:r>
              <a:rPr lang="en-US" dirty="0" smtClean="0"/>
              <a:t>No </a:t>
            </a:r>
            <a:r>
              <a:rPr lang="en-US" dirty="0" smtClean="0"/>
              <a:t>recent crashes</a:t>
            </a:r>
            <a:r>
              <a:rPr lang="en-US" dirty="0" smtClean="0"/>
              <a:t>, no support, no money.</a:t>
            </a:r>
          </a:p>
          <a:p>
            <a:r>
              <a:rPr lang="en-US" dirty="0" smtClean="0"/>
              <a:t>Use video to help create awareness.</a:t>
            </a:r>
          </a:p>
          <a:p>
            <a:r>
              <a:rPr lang="en-US" dirty="0" smtClean="0"/>
              <a:t>Ask for free stuff…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98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Created a “Test Bed”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763000" cy="723201"/>
          </a:xfrm>
        </p:spPr>
        <p:txBody>
          <a:bodyPr/>
          <a:lstStyle/>
          <a:p>
            <a:r>
              <a:rPr lang="en-US" dirty="0" smtClean="0"/>
              <a:t>Video IQ gave us a camera… and another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931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961" y="3286125"/>
            <a:ext cx="4741039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54" y="2171001"/>
            <a:ext cx="3245045" cy="4672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64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" y="0"/>
            <a:ext cx="91415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0" y="0"/>
            <a:ext cx="9185103" cy="6858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637" y="0"/>
            <a:ext cx="8686800" cy="685800"/>
          </a:xfrm>
        </p:spPr>
        <p:txBody>
          <a:bodyPr/>
          <a:lstStyle/>
          <a:p>
            <a:r>
              <a:rPr lang="en-US" sz="4000" dirty="0" smtClean="0">
                <a:solidFill>
                  <a:srgbClr val="000000"/>
                </a:solidFill>
              </a:rPr>
              <a:t>Traffic Vision loaned us a mini server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7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</a:t>
            </a:r>
            <a:r>
              <a:rPr lang="en-US" dirty="0" smtClean="0"/>
              <a:t>a “Test Bed”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763000" cy="4114800"/>
          </a:xfrm>
        </p:spPr>
        <p:txBody>
          <a:bodyPr/>
          <a:lstStyle/>
          <a:p>
            <a:r>
              <a:rPr lang="en-US" dirty="0" smtClean="0"/>
              <a:t>Peek supplied a camera for 2 weeks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2317696"/>
            <a:ext cx="6951560" cy="454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903" y="2317696"/>
            <a:ext cx="3840212" cy="332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709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Bosch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1676400"/>
            <a:ext cx="7158037" cy="519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9800" y="762000"/>
            <a:ext cx="12192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 action="ppaction://hlinkfile"/>
              </a:rPr>
              <a:t>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15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3" y="-14514"/>
            <a:ext cx="9062100" cy="687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05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692" y="21771"/>
            <a:ext cx="9235692" cy="515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90800" y="6248400"/>
            <a:ext cx="24384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 action="ppaction://hlinkfile"/>
              </a:rPr>
              <a:t>Video 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01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9102"/>
            <a:ext cx="8183678" cy="514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20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-228600"/>
            <a:ext cx="9220200" cy="838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26717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677400" cy="609600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rgbClr val="191921"/>
                </a:solidFill>
              </a:rPr>
              <a:t>Safety Projects / Efforts</a:t>
            </a:r>
            <a:endParaRPr lang="en-US" sz="3600" dirty="0">
              <a:solidFill>
                <a:srgbClr val="19192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92163" name="Picture 3" descr="\\ntdfs\(W)DataStor\Highway\Maintenance\GIS\Presentations\Logos\Full Color Gradient\Iowa-DOT-logo_horizontal_color-gradi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593" y="6128825"/>
            <a:ext cx="3352797" cy="6096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72348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0" y="269876"/>
            <a:ext cx="4724400" cy="838200"/>
          </a:xfrm>
        </p:spPr>
        <p:txBody>
          <a:bodyPr/>
          <a:lstStyle/>
          <a:p>
            <a:r>
              <a:rPr lang="en-US" sz="4400" dirty="0" smtClean="0"/>
              <a:t>Other Issues….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08076"/>
            <a:ext cx="7667406" cy="5720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809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436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533400"/>
            <a:ext cx="4055025" cy="762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Radar Sensors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3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Dual Radar Beams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98306" name="Picture 2" descr="Dual Rad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" y="3679371"/>
            <a:ext cx="9143994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1454943"/>
            <a:ext cx="9143994" cy="208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67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667000"/>
            <a:ext cx="7772400" cy="1143000"/>
          </a:xfrm>
        </p:spPr>
        <p:txBody>
          <a:bodyPr/>
          <a:lstStyle/>
          <a:p>
            <a:r>
              <a:rPr lang="en-US" dirty="0" smtClean="0"/>
              <a:t>Wrong Way 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8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Have to See it to Believe it!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7951611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22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61636"/>
            <a:ext cx="7772400" cy="1143000"/>
          </a:xfrm>
        </p:spPr>
        <p:txBody>
          <a:bodyPr/>
          <a:lstStyle/>
          <a:p>
            <a:r>
              <a:rPr lang="en-US" dirty="0" smtClean="0"/>
              <a:t>About 2 weeks Later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295400"/>
            <a:ext cx="10999788" cy="5728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408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Examples of “Wins” for WWD Efforts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571999" cy="3425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1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28801"/>
            <a:ext cx="4572000" cy="3413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590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Examples of “Wins” for WWD Efforts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4648199" cy="346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0" y="1904999"/>
            <a:ext cx="4572000" cy="346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8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However….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broken sensor (not reporting anything) and a nobody going the wrong way look EXACTLY the same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3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875"/>
            <a:ext cx="11268075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66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projects to Highlight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76400"/>
            <a:ext cx="7772400" cy="3048000"/>
          </a:xfrm>
        </p:spPr>
        <p:txBody>
          <a:bodyPr/>
          <a:lstStyle/>
          <a:p>
            <a:r>
              <a:rPr lang="en-US" sz="4000" dirty="0" smtClean="0"/>
              <a:t>Wrong Way Driving</a:t>
            </a:r>
          </a:p>
          <a:p>
            <a:r>
              <a:rPr lang="en-US" dirty="0" smtClean="0"/>
              <a:t>Intersection Conflict Warning Systems</a:t>
            </a:r>
          </a:p>
          <a:p>
            <a:r>
              <a:rPr lang="en-US" sz="4000" dirty="0" smtClean="0"/>
              <a:t>Dynamic Message Signs (DMS)</a:t>
            </a:r>
          </a:p>
          <a:p>
            <a:r>
              <a:rPr lang="en-US" sz="4000" dirty="0" smtClean="0"/>
              <a:t>Message Monday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8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Linn St. at US 30 in Boone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927602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665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931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6606"/>
            <a:ext cx="9174926" cy="561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8463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224056" cy="5337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82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WWD Example 9/9/15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4648200"/>
            <a:ext cx="7772400" cy="838200"/>
          </a:xfrm>
        </p:spPr>
        <p:txBody>
          <a:bodyPr/>
          <a:lstStyle/>
          <a:p>
            <a:r>
              <a:rPr lang="en-US" dirty="0" smtClean="0">
                <a:hlinkClick r:id="rId2" action="ppaction://hlinkfile"/>
              </a:rPr>
              <a:t>Video Link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0596"/>
            <a:ext cx="9144000" cy="240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63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have we learned?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76400"/>
            <a:ext cx="7772400" cy="3352800"/>
          </a:xfrm>
        </p:spPr>
        <p:txBody>
          <a:bodyPr/>
          <a:lstStyle/>
          <a:p>
            <a:r>
              <a:rPr lang="en-US" dirty="0" smtClean="0"/>
              <a:t>WWD can start anywhere</a:t>
            </a:r>
          </a:p>
          <a:p>
            <a:r>
              <a:rPr lang="en-US" dirty="0" smtClean="0"/>
              <a:t>Detection at Point of Entry is the best</a:t>
            </a:r>
          </a:p>
          <a:p>
            <a:r>
              <a:rPr lang="en-US" dirty="0" smtClean="0"/>
              <a:t>Enhanced Signing/Painting &amp; Lighting can help</a:t>
            </a:r>
          </a:p>
          <a:p>
            <a:r>
              <a:rPr lang="en-US" dirty="0" smtClean="0"/>
              <a:t>What are you going to do on your way home on US 30 (or any 4-lane road)?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854" y="5181601"/>
            <a:ext cx="6807746" cy="1640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13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3034818" cy="4343400"/>
          </a:xfrm>
        </p:spPr>
        <p:txBody>
          <a:bodyPr/>
          <a:lstStyle/>
          <a:p>
            <a:r>
              <a:rPr lang="en-US" sz="4000" dirty="0" smtClean="0"/>
              <a:t>Any questions before next topic?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618" y="152400"/>
            <a:ext cx="4916970" cy="6585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231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iCWS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76400"/>
            <a:ext cx="2819400" cy="4114800"/>
          </a:xfrm>
        </p:spPr>
        <p:txBody>
          <a:bodyPr/>
          <a:lstStyle/>
          <a:p>
            <a:r>
              <a:rPr lang="en-US" dirty="0" smtClean="0"/>
              <a:t>Intersection</a:t>
            </a:r>
          </a:p>
          <a:p>
            <a:r>
              <a:rPr lang="en-US" dirty="0" smtClean="0"/>
              <a:t>Collision</a:t>
            </a:r>
          </a:p>
          <a:p>
            <a:r>
              <a:rPr lang="en-US" dirty="0" smtClean="0"/>
              <a:t>Warning</a:t>
            </a:r>
          </a:p>
          <a:p>
            <a:r>
              <a:rPr lang="en-US" dirty="0" smtClean="0"/>
              <a:t>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628" y="0"/>
            <a:ext cx="26866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78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133600"/>
            <a:ext cx="3505200" cy="2057400"/>
          </a:xfrm>
        </p:spPr>
        <p:txBody>
          <a:bodyPr/>
          <a:lstStyle/>
          <a:p>
            <a:r>
              <a:rPr lang="en-US" dirty="0" smtClean="0"/>
              <a:t>Not a new concept</a:t>
            </a:r>
            <a:br>
              <a:rPr lang="en-US" dirty="0" smtClean="0"/>
            </a:br>
            <a:r>
              <a:rPr lang="en-US" dirty="0" smtClean="0"/>
              <a:t>(1959)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018" y="0"/>
            <a:ext cx="52849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03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61914"/>
            <a:ext cx="9296400" cy="691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9" y="533400"/>
            <a:ext cx="4155281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00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066800"/>
            <a:ext cx="7772400" cy="1143000"/>
          </a:xfrm>
        </p:spPr>
        <p:txBody>
          <a:bodyPr/>
          <a:lstStyle/>
          <a:p>
            <a:r>
              <a:rPr lang="en-US" dirty="0" smtClean="0"/>
              <a:t>Iowa has 2 types of </a:t>
            </a:r>
            <a:r>
              <a:rPr lang="en-US" dirty="0" err="1" smtClean="0"/>
              <a:t>iCWS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819400"/>
            <a:ext cx="7772400" cy="2514600"/>
          </a:xfrm>
        </p:spPr>
        <p:txBody>
          <a:bodyPr/>
          <a:lstStyle/>
          <a:p>
            <a:r>
              <a:rPr lang="en-US" dirty="0" smtClean="0"/>
              <a:t>Minor Road warning only (5)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Major &amp; Minor Road warning (1)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5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7" name="4aa0b7a2-f54a-4bdd-8dea-38a1c0aa55b9" descr="1DF3AA68-43B7-411F-A14C-968F7E5AE77C@rnxn4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3517727"/>
            <a:ext cx="2286000" cy="334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-152400"/>
            <a:ext cx="3352800" cy="914400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43000" y="762000"/>
            <a:ext cx="7162800" cy="5105399"/>
          </a:xfrm>
        </p:spPr>
        <p:txBody>
          <a:bodyPr/>
          <a:lstStyle/>
          <a:p>
            <a:r>
              <a:rPr lang="en-US" sz="3600" dirty="0" smtClean="0"/>
              <a:t>Grew up in Gowrie, Iowa</a:t>
            </a:r>
          </a:p>
          <a:p>
            <a:pPr lvl="1"/>
            <a:r>
              <a:rPr lang="en-US" sz="3200" dirty="0" smtClean="0"/>
              <a:t>High School</a:t>
            </a:r>
            <a:endParaRPr lang="en-US" sz="3200" dirty="0" smtClean="0"/>
          </a:p>
          <a:p>
            <a:pPr lvl="2"/>
            <a:r>
              <a:rPr lang="en-US" sz="2800" dirty="0" smtClean="0"/>
              <a:t>Prairie Community Schools</a:t>
            </a:r>
            <a:endParaRPr lang="en-US" sz="2800" dirty="0" smtClean="0"/>
          </a:p>
          <a:p>
            <a:pPr lvl="2"/>
            <a:r>
              <a:rPr lang="en-US" sz="2800" dirty="0" smtClean="0"/>
              <a:t>(Now SE Valley Jaguars)</a:t>
            </a:r>
          </a:p>
          <a:p>
            <a:pPr lvl="1"/>
            <a:r>
              <a:rPr lang="en-US" sz="3200" dirty="0" smtClean="0"/>
              <a:t>Dad </a:t>
            </a:r>
            <a:r>
              <a:rPr lang="en-US" sz="3200" dirty="0" smtClean="0"/>
              <a:t>taught</a:t>
            </a:r>
          </a:p>
          <a:p>
            <a:pPr lvl="2"/>
            <a:r>
              <a:rPr lang="en-US" sz="2800" dirty="0"/>
              <a:t>Chemistry</a:t>
            </a:r>
          </a:p>
          <a:p>
            <a:pPr lvl="2"/>
            <a:r>
              <a:rPr lang="en-US" sz="2800" dirty="0"/>
              <a:t>Earth Science</a:t>
            </a:r>
          </a:p>
          <a:p>
            <a:pPr lvl="2"/>
            <a:r>
              <a:rPr lang="en-US" sz="2800" dirty="0"/>
              <a:t>Physical Science</a:t>
            </a:r>
          </a:p>
          <a:p>
            <a:pPr lvl="2"/>
            <a:r>
              <a:rPr lang="en-US" sz="2800" dirty="0"/>
              <a:t>Physics</a:t>
            </a:r>
          </a:p>
          <a:p>
            <a:pPr lvl="2"/>
            <a:r>
              <a:rPr lang="en-US" sz="2800" dirty="0"/>
              <a:t>Jr. High </a:t>
            </a:r>
            <a:r>
              <a:rPr lang="en-US" sz="2800" dirty="0" smtClean="0"/>
              <a:t>Football/Track/Golf</a:t>
            </a:r>
            <a:endParaRPr lang="en-US" sz="3200" dirty="0" smtClean="0"/>
          </a:p>
          <a:p>
            <a:pPr lvl="1"/>
            <a:r>
              <a:rPr lang="en-US" sz="3200" dirty="0" smtClean="0"/>
              <a:t>Sister was there too</a:t>
            </a:r>
            <a:endParaRPr lang="en-US" sz="3200" dirty="0" smtClean="0"/>
          </a:p>
          <a:p>
            <a:pPr lvl="2"/>
            <a:endParaRPr lang="en-US" dirty="0" smtClean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00"/>
            <a:ext cx="1874604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244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088" y="0"/>
            <a:ext cx="1028349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79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738" y="1999735"/>
            <a:ext cx="9202738" cy="346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057400" y="83820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Minor Road Warning</a:t>
            </a:r>
            <a:endParaRPr lang="en-US" sz="40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6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Dyersville and Anamosa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4539" cy="690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562600" y="4572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Sign placement on the “left”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81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Dyersville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14676"/>
            <a:ext cx="7239000" cy="5186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05400" y="304800"/>
            <a:ext cx="17526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 action="ppaction://hlinkfile"/>
              </a:rPr>
              <a:t>Video 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8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0"/>
            <a:ext cx="9144000" cy="685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6858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ICWS with at least 3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9749826">
            <a:off x="-97580" y="1986686"/>
            <a:ext cx="97222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+mj-lt"/>
              </a:rPr>
              <a:t>6 fatal or major injury crashes have been prevented </a:t>
            </a:r>
            <a:endParaRPr lang="en-US" sz="5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1219200" y="685800"/>
            <a:ext cx="1447800" cy="381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7391400" y="685800"/>
            <a:ext cx="1447800" cy="381000"/>
          </a:xfrm>
          <a:prstGeom prst="ellipse">
            <a:avLst/>
          </a:prstGeom>
          <a:noFill/>
          <a:ln w="28575" cap="flat" cmpd="sng" algn="ctr">
            <a:solidFill>
              <a:srgbClr val="19192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416800" y="2482849"/>
            <a:ext cx="1447800" cy="381000"/>
          </a:xfrm>
          <a:prstGeom prst="ellipse">
            <a:avLst/>
          </a:prstGeom>
          <a:noFill/>
          <a:ln w="28575" cap="flat" cmpd="sng" algn="ctr">
            <a:solidFill>
              <a:srgbClr val="19192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7391400" y="4191000"/>
            <a:ext cx="1447800" cy="381000"/>
          </a:xfrm>
          <a:prstGeom prst="ellipse">
            <a:avLst/>
          </a:prstGeom>
          <a:noFill/>
          <a:ln w="28575" cap="flat" cmpd="sng" algn="ctr">
            <a:solidFill>
              <a:srgbClr val="19192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7391400" y="6019800"/>
            <a:ext cx="1447800" cy="381000"/>
          </a:xfrm>
          <a:prstGeom prst="ellipse">
            <a:avLst/>
          </a:prstGeom>
          <a:noFill/>
          <a:ln w="28575" cap="flat" cmpd="sng" algn="ctr">
            <a:solidFill>
              <a:srgbClr val="19192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76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2396"/>
            <a:ext cx="9144000" cy="557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54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1003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3" y="0"/>
            <a:ext cx="91282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73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3515"/>
            <a:ext cx="9144000" cy="6076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0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731"/>
            <a:ext cx="9361488" cy="660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02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6" y="10886"/>
            <a:ext cx="9425319" cy="684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178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Civil Engineering, P.E.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3262313" cy="310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81200"/>
            <a:ext cx="4286383" cy="302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38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9182"/>
            <a:ext cx="7772400" cy="762000"/>
          </a:xfrm>
        </p:spPr>
        <p:txBody>
          <a:bodyPr/>
          <a:lstStyle/>
          <a:p>
            <a:r>
              <a:rPr lang="en-US" dirty="0" smtClean="0"/>
              <a:t>Expected Crash Reduction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1301182"/>
            <a:ext cx="7467600" cy="5556818"/>
          </a:xfrm>
        </p:spPr>
        <p:txBody>
          <a:bodyPr/>
          <a:lstStyle/>
          <a:p>
            <a:r>
              <a:rPr lang="en-US" sz="3600" dirty="0" smtClean="0"/>
              <a:t>Iowa’s previous 5 installations have shown a 48% reduction in Fatal/Majors</a:t>
            </a:r>
          </a:p>
          <a:p>
            <a:pPr lvl="1"/>
            <a:r>
              <a:rPr lang="en-US" sz="3200" dirty="0" smtClean="0"/>
              <a:t>(previously, we only installed the signs for the side road)</a:t>
            </a:r>
          </a:p>
          <a:p>
            <a:pPr lvl="1"/>
            <a:r>
              <a:rPr lang="en-US" sz="3200" dirty="0" smtClean="0"/>
              <a:t>US 65/Ia330 has warning signs for both side road and mainline traffic</a:t>
            </a:r>
          </a:p>
          <a:p>
            <a:r>
              <a:rPr lang="en-US" sz="3600" dirty="0" smtClean="0"/>
              <a:t>Nationally, a recent study has shown an 80% reduction of targeted crashes warning both.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1182"/>
            <a:ext cx="2133600" cy="55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560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043" y="381000"/>
            <a:ext cx="7772400" cy="1143000"/>
          </a:xfrm>
        </p:spPr>
        <p:txBody>
          <a:bodyPr/>
          <a:lstStyle/>
          <a:p>
            <a:r>
              <a:rPr lang="en-US" sz="3200" dirty="0" smtClean="0"/>
              <a:t>Why texting &amp; driving might be a bad idea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6694487" cy="4313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33600" y="632460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 action="ppaction://hlinkfile"/>
              </a:rPr>
              <a:t>Link to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71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Some people should not have a license…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1676400"/>
            <a:ext cx="6276975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09800" y="61722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 action="ppaction://hlinkfile"/>
              </a:rPr>
              <a:t>Video Link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20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29" y="35004"/>
            <a:ext cx="95317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444" y="339804"/>
            <a:ext cx="37143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 smtClean="0">
                <a:solidFill>
                  <a:srgbClr val="FFFF00"/>
                </a:solidFill>
                <a:latin typeface="+mj-lt"/>
              </a:rPr>
              <a:t>iCWS</a:t>
            </a:r>
            <a:endParaRPr lang="en-US" sz="7200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1371600" y="1527433"/>
            <a:ext cx="838200" cy="173646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1371600" y="1143000"/>
            <a:ext cx="2362200" cy="397133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5768915" y="1363337"/>
            <a:ext cx="3733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00"/>
                </a:solidFill>
                <a:latin typeface="+mj-lt"/>
              </a:rPr>
              <a:t>Anything </a:t>
            </a:r>
            <a:r>
              <a:rPr lang="en-US" sz="4400" dirty="0" smtClean="0">
                <a:solidFill>
                  <a:srgbClr val="000000"/>
                </a:solidFill>
                <a:latin typeface="+mj-lt"/>
              </a:rPr>
              <a:t>on </a:t>
            </a:r>
            <a:r>
              <a:rPr lang="en-US" sz="4400" dirty="0" err="1" smtClean="0">
                <a:solidFill>
                  <a:srgbClr val="000000"/>
                </a:solidFill>
                <a:latin typeface="+mj-lt"/>
              </a:rPr>
              <a:t>iCWS</a:t>
            </a:r>
            <a:r>
              <a:rPr lang="en-US" sz="4400" dirty="0" smtClean="0">
                <a:solidFill>
                  <a:srgbClr val="000000"/>
                </a:solidFill>
                <a:latin typeface="+mj-lt"/>
              </a:rPr>
              <a:t> before next topic?</a:t>
            </a:r>
            <a:endParaRPr lang="en-US" sz="44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232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033EB5-822A-4675-91BB-45EB2A3B45AC}" type="slidenum">
              <a:rPr lang="en-US"/>
              <a:pPr>
                <a:defRPr/>
              </a:pPr>
              <a:t>64</a:t>
            </a:fld>
            <a:endParaRPr lang="en-US"/>
          </a:p>
        </p:txBody>
      </p:sp>
      <p:pic>
        <p:nvPicPr>
          <p:cNvPr id="13315" name="Picture 8" descr="Traffic Delay on I-235 at 22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71450"/>
            <a:ext cx="9372600" cy="7029450"/>
          </a:xfrm>
          <a:prstGeom prst="rect">
            <a:avLst/>
          </a:prstGeom>
          <a:solidFill>
            <a:srgbClr val="FFFFFF">
              <a:alpha val="5607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-228600" y="381000"/>
            <a:ext cx="9067800" cy="9144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en-US" altLang="en-US" sz="4800" smtClean="0">
                <a:solidFill>
                  <a:srgbClr val="000000"/>
                </a:solidFill>
              </a:rPr>
              <a:t>Statewide Overhead DMS</a:t>
            </a:r>
          </a:p>
        </p:txBody>
      </p:sp>
    </p:spTree>
    <p:extLst>
      <p:ext uri="{BB962C8B-B14F-4D97-AF65-F5344CB8AC3E}">
        <p14:creationId xmlns:p14="http://schemas.microsoft.com/office/powerpoint/2010/main" val="160564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1AF0DB-7341-42BF-B3BE-7D8186F9BF29}" type="slidenum">
              <a:rPr lang="en-US"/>
              <a:pPr>
                <a:defRPr/>
              </a:pPr>
              <a:t>65</a:t>
            </a:fld>
            <a:endParaRPr lang="en-US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6029"/>
            <a:ext cx="9099794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08943" y="12136"/>
            <a:ext cx="4191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Started in 1993, 1998, and 2005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94837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C0F6A3-10FA-4585-96CB-6E1826F4D9B2}" type="slidenum">
              <a:rPr lang="en-US"/>
              <a:pPr>
                <a:defRPr/>
              </a:pPr>
              <a:t>66</a:t>
            </a:fld>
            <a:endParaRPr lang="en-US"/>
          </a:p>
        </p:txBody>
      </p:sp>
      <p:pic>
        <p:nvPicPr>
          <p:cNvPr id="17411" name="Picture 4" descr="DSC003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670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7F2BD2-8F97-411A-8E60-B5ECF7ABCE43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256"/>
            <a:ext cx="9144000" cy="6850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97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7F2BD2-8F97-411A-8E60-B5ECF7ABCE43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8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814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5603" name="Content Placeholder 4" descr="DSC0204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6BD19B-DF58-49C2-B85A-F62171932861}" type="slidenum">
              <a:rPr lang="en-US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9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09600"/>
            <a:ext cx="3024561" cy="609600"/>
          </a:xfrm>
        </p:spPr>
        <p:txBody>
          <a:bodyPr/>
          <a:lstStyle/>
          <a:p>
            <a:r>
              <a:rPr lang="en-US" sz="3200" dirty="0" smtClean="0"/>
              <a:t>Out of College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286" y="1524000"/>
            <a:ext cx="7772400" cy="4114800"/>
          </a:xfrm>
        </p:spPr>
        <p:txBody>
          <a:bodyPr/>
          <a:lstStyle/>
          <a:p>
            <a:r>
              <a:rPr lang="en-US" dirty="0" smtClean="0"/>
              <a:t>Des Moines RCE</a:t>
            </a:r>
          </a:p>
          <a:p>
            <a:pPr lvl="1"/>
            <a:r>
              <a:rPr lang="en-US" dirty="0" smtClean="0"/>
              <a:t>US 65 / </a:t>
            </a:r>
            <a:r>
              <a:rPr lang="en-US" dirty="0" err="1" smtClean="0"/>
              <a:t>Ia</a:t>
            </a:r>
            <a:r>
              <a:rPr lang="en-US" dirty="0" smtClean="0"/>
              <a:t> 5 Bypass</a:t>
            </a:r>
          </a:p>
          <a:p>
            <a:pPr lvl="1"/>
            <a:r>
              <a:rPr lang="en-US" dirty="0" smtClean="0"/>
              <a:t>I-35/80</a:t>
            </a:r>
          </a:p>
          <a:p>
            <a:pPr lvl="1"/>
            <a:r>
              <a:rPr lang="en-US" dirty="0" smtClean="0"/>
              <a:t>Carlisle</a:t>
            </a:r>
          </a:p>
          <a:p>
            <a:pPr lvl="1">
              <a:buNone/>
            </a:pP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-1" y="3371850"/>
            <a:ext cx="9144001" cy="3486151"/>
            <a:chOff x="-1" y="3371850"/>
            <a:chExt cx="9144001" cy="3486151"/>
          </a:xfrm>
        </p:grpSpPr>
        <p:pic>
          <p:nvPicPr>
            <p:cNvPr id="103426" name="f961659d-35d9-441d-9ed2-eee9ffb9b4e6" descr="D8CAA2BF-F8C4-4039-BEE4-FE2F57DC9CC3@rnxn4p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" y="3733800"/>
              <a:ext cx="4472362" cy="3124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5234" name="ed6a6fbb-131a-4982-8726-acd21db10331" descr="1330E66F-539C-4A47-AE4E-5DAAB2996408@rnxn4p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78120" y="3371850"/>
              <a:ext cx="4865880" cy="3486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270" y="0"/>
            <a:ext cx="506173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182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8675" name="Content Placeholder 4" descr="Picture 00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85AA93-3A8F-45EA-BF0C-B20D27515294}" type="slidenum">
              <a:rPr lang="en-US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45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8600" y="914400"/>
            <a:ext cx="9144000" cy="3962400"/>
          </a:xfrm>
        </p:spPr>
        <p:txBody>
          <a:bodyPr/>
          <a:lstStyle/>
          <a:p>
            <a:r>
              <a:rPr lang="en-US" sz="4000" dirty="0" smtClean="0"/>
              <a:t>Uses</a:t>
            </a:r>
          </a:p>
          <a:p>
            <a:pPr lvl="1"/>
            <a:r>
              <a:rPr lang="en-US" sz="3600" dirty="0" smtClean="0"/>
              <a:t>Incidents</a:t>
            </a:r>
          </a:p>
          <a:p>
            <a:pPr lvl="1"/>
            <a:r>
              <a:rPr lang="en-US" sz="3600" dirty="0" smtClean="0"/>
              <a:t>Detours</a:t>
            </a:r>
          </a:p>
          <a:p>
            <a:pPr lvl="1"/>
            <a:r>
              <a:rPr lang="en-US" sz="3600" dirty="0" smtClean="0"/>
              <a:t>Special Events</a:t>
            </a:r>
          </a:p>
          <a:p>
            <a:pPr lvl="1"/>
            <a:r>
              <a:rPr lang="en-US" sz="3600" dirty="0" smtClean="0"/>
              <a:t>Construction Information (Closed lane)</a:t>
            </a:r>
          </a:p>
          <a:p>
            <a:pPr lvl="1"/>
            <a:r>
              <a:rPr lang="en-US" sz="3600" dirty="0" smtClean="0"/>
              <a:t>Travel Times</a:t>
            </a:r>
          </a:p>
          <a:p>
            <a:pPr lvl="1"/>
            <a:r>
              <a:rPr lang="en-US" sz="3600" dirty="0" smtClean="0"/>
              <a:t>AMBER Alerts</a:t>
            </a:r>
          </a:p>
          <a:p>
            <a:pPr lvl="1"/>
            <a:r>
              <a:rPr lang="en-US" sz="3600" dirty="0" smtClean="0"/>
              <a:t>Weather – Winter Storm Warnings</a:t>
            </a:r>
          </a:p>
          <a:p>
            <a:pPr lvl="1"/>
            <a:r>
              <a:rPr lang="en-US" sz="3600" dirty="0" smtClean="0"/>
              <a:t>Message Monday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7F2BD2-8F97-411A-8E60-B5ECF7ABCE43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99CBFB-B80F-45F9-8197-6DD06F58A469}" type="slidenum">
              <a:rPr lang="en-US"/>
              <a:pPr>
                <a:defRPr/>
              </a:pPr>
              <a:t>72</a:t>
            </a:fld>
            <a:endParaRPr lang="en-US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219200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altLang="en-US" dirty="0" smtClean="0"/>
              <a:t>Cell Modems &amp; Service </a:t>
            </a:r>
            <a:br>
              <a:rPr lang="en-US" altLang="en-US" dirty="0" smtClean="0"/>
            </a:br>
            <a:r>
              <a:rPr lang="en-US" altLang="en-US" dirty="0" smtClean="0"/>
              <a:t>for DMS</a:t>
            </a:r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3400" y="2133600"/>
            <a:ext cx="8458200" cy="41148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IP Addressable</a:t>
            </a:r>
          </a:p>
          <a:p>
            <a:pPr eaLnBrk="1" hangingPunct="1"/>
            <a:r>
              <a:rPr lang="en-US" altLang="en-US" dirty="0" smtClean="0"/>
              <a:t>Ethernet and Serial ports</a:t>
            </a:r>
          </a:p>
          <a:p>
            <a:pPr eaLnBrk="1" hangingPunct="1"/>
            <a:r>
              <a:rPr lang="en-US" altLang="en-US" dirty="0" smtClean="0"/>
              <a:t>Verizon Network </a:t>
            </a:r>
            <a:endParaRPr lang="en-US" altLang="en-US" dirty="0"/>
          </a:p>
          <a:p>
            <a:pPr eaLnBrk="1" hangingPunct="1"/>
            <a:r>
              <a:rPr lang="en-US" altLang="en-US" dirty="0" smtClean="0"/>
              <a:t>Low bandwidth (10k to 30k per second)</a:t>
            </a:r>
          </a:p>
          <a:p>
            <a:pPr lvl="1" eaLnBrk="1" hangingPunct="1"/>
            <a:r>
              <a:rPr lang="en-US" altLang="en-US" dirty="0" smtClean="0"/>
              <a:t>Just fine for DMS, RWIS, other devices that run on 9600 baud</a:t>
            </a:r>
          </a:p>
        </p:txBody>
      </p:sp>
    </p:spTree>
    <p:extLst>
      <p:ext uri="{BB962C8B-B14F-4D97-AF65-F5344CB8AC3E}">
        <p14:creationId xmlns:p14="http://schemas.microsoft.com/office/powerpoint/2010/main" val="300628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6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6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6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6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6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6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6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6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6" grpId="0" build="p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228600"/>
            <a:ext cx="4724400" cy="838200"/>
          </a:xfrm>
        </p:spPr>
        <p:txBody>
          <a:bodyPr/>
          <a:lstStyle/>
          <a:p>
            <a:r>
              <a:rPr lang="en-US" dirty="0" smtClean="0"/>
              <a:t>Message Monday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914400"/>
            <a:ext cx="7696200" cy="4876800"/>
          </a:xfrm>
        </p:spPr>
        <p:txBody>
          <a:bodyPr/>
          <a:lstStyle/>
          <a:p>
            <a:r>
              <a:rPr lang="en-US" dirty="0" smtClean="0"/>
              <a:t>Start the conversation with co-travelers, friends, family and co-workers</a:t>
            </a:r>
          </a:p>
          <a:p>
            <a:r>
              <a:rPr lang="en-US" dirty="0" smtClean="0"/>
              <a:t>Awareness</a:t>
            </a:r>
          </a:p>
          <a:p>
            <a:r>
              <a:rPr lang="en-US" dirty="0" smtClean="0"/>
              <a:t>Focused on 5 Driving Behaviors</a:t>
            </a:r>
            <a:endParaRPr lang="en-US" sz="1600" dirty="0" smtClean="0"/>
          </a:p>
          <a:p>
            <a:pPr lvl="1"/>
            <a:r>
              <a:rPr lang="en-US" dirty="0" smtClean="0"/>
              <a:t>95% of crashes due to driver error</a:t>
            </a:r>
          </a:p>
          <a:p>
            <a:pPr lvl="1"/>
            <a:r>
              <a:rPr lang="en-US" dirty="0" smtClean="0"/>
              <a:t>Seat Belts, Drinking, Distraction, Drowsy &amp; Aggressive driving</a:t>
            </a:r>
          </a:p>
          <a:p>
            <a:r>
              <a:rPr lang="en-US" dirty="0"/>
              <a:t>Only on Mondays</a:t>
            </a:r>
          </a:p>
          <a:p>
            <a:r>
              <a:rPr lang="en-US" dirty="0" smtClean="0"/>
              <a:t>Memorable (funny, serious, heartfelt)</a:t>
            </a:r>
          </a:p>
          <a:p>
            <a:r>
              <a:rPr lang="en-US" dirty="0" smtClean="0"/>
              <a:t>One and done</a:t>
            </a:r>
          </a:p>
          <a:p>
            <a:r>
              <a:rPr lang="en-US" dirty="0" smtClean="0"/>
              <a:t>15 other states are coping us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13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241" y="457200"/>
            <a:ext cx="7772400" cy="1143000"/>
          </a:xfrm>
        </p:spPr>
        <p:txBody>
          <a:bodyPr/>
          <a:lstStyle/>
          <a:p>
            <a:r>
              <a:rPr lang="en-US" dirty="0" smtClean="0"/>
              <a:t>This week’s </a:t>
            </a:r>
            <a:r>
              <a:rPr lang="en-US" dirty="0" smtClean="0"/>
              <a:t>Message </a:t>
            </a:r>
            <a:r>
              <a:rPr lang="en-US" dirty="0" smtClean="0"/>
              <a:t>Monday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31" y="1828800"/>
            <a:ext cx="734043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60" y="4005643"/>
            <a:ext cx="7336806" cy="1785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705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685800"/>
            <a:ext cx="5943600" cy="704850"/>
          </a:xfrm>
        </p:spPr>
        <p:txBody>
          <a:bodyPr/>
          <a:lstStyle/>
          <a:p>
            <a:r>
              <a:rPr lang="en-US" dirty="0" smtClean="0"/>
              <a:t>E-mail/Blog/FB/Twitter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95400"/>
            <a:ext cx="3322637" cy="377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857" y="21771"/>
            <a:ext cx="3066143" cy="195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62" y="3432969"/>
            <a:ext cx="3462338" cy="350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641" y="1393031"/>
            <a:ext cx="3244144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894" y="3923846"/>
            <a:ext cx="3357231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96" y="2133600"/>
            <a:ext cx="510540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259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990600"/>
            <a:ext cx="7772400" cy="1143000"/>
          </a:xfrm>
        </p:spPr>
        <p:txBody>
          <a:bodyPr/>
          <a:lstStyle/>
          <a:p>
            <a:pPr algn="ctr"/>
            <a:r>
              <a:rPr lang="en-US" dirty="0" smtClean="0"/>
              <a:t>Do you know why we did this one?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38400"/>
            <a:ext cx="8032786" cy="192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80" y="4648200"/>
            <a:ext cx="4010025" cy="193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136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Week…….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2200"/>
            <a:ext cx="8606601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50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Any Message Monday Ideas?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7772400" cy="4114800"/>
          </a:xfrm>
        </p:spPr>
        <p:txBody>
          <a:bodyPr/>
          <a:lstStyle/>
          <a:p>
            <a:r>
              <a:rPr lang="en-US" dirty="0"/>
              <a:t>Willy Sorenson, P.E.</a:t>
            </a:r>
          </a:p>
          <a:p>
            <a:pPr lvl="1"/>
            <a:r>
              <a:rPr lang="en-US" dirty="0"/>
              <a:t>Traffic &amp; Safety Engineer</a:t>
            </a:r>
          </a:p>
          <a:p>
            <a:pPr lvl="1"/>
            <a:r>
              <a:rPr lang="en-US" dirty="0"/>
              <a:t>Office of Traffic &amp; </a:t>
            </a:r>
            <a:r>
              <a:rPr lang="en-US" dirty="0" smtClean="0"/>
              <a:t>Safety, Iowa </a:t>
            </a:r>
            <a:r>
              <a:rPr lang="en-US" dirty="0"/>
              <a:t>DOT</a:t>
            </a:r>
          </a:p>
          <a:p>
            <a:pPr lvl="1"/>
            <a:r>
              <a:rPr lang="en-US" dirty="0"/>
              <a:t>800 Lincoln Way, North Annex</a:t>
            </a:r>
          </a:p>
          <a:p>
            <a:pPr lvl="1"/>
            <a:r>
              <a:rPr lang="en-US" dirty="0"/>
              <a:t>Ames, Iowa </a:t>
            </a:r>
            <a:r>
              <a:rPr lang="en-US" dirty="0" smtClean="0"/>
              <a:t>50010</a:t>
            </a:r>
            <a:endParaRPr lang="en-US" dirty="0"/>
          </a:p>
          <a:p>
            <a:r>
              <a:rPr lang="en-US" dirty="0"/>
              <a:t>(515)-239-1212 </a:t>
            </a:r>
            <a:r>
              <a:rPr lang="en-US" dirty="0" smtClean="0"/>
              <a:t>Office</a:t>
            </a:r>
            <a:endParaRPr lang="en-US" dirty="0"/>
          </a:p>
          <a:p>
            <a:r>
              <a:rPr lang="en-US" dirty="0"/>
              <a:t>willy.sorenson@dot.iowa.gov</a:t>
            </a:r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2045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Anyone…. </a:t>
            </a:r>
            <a:r>
              <a:rPr lang="en-US" dirty="0"/>
              <a:t>a</a:t>
            </a:r>
            <a:r>
              <a:rPr lang="en-US" dirty="0" smtClean="0"/>
              <a:t>nyone…..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8396846" cy="199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9723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(continued)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2133600"/>
            <a:ext cx="2743200" cy="762000"/>
          </a:xfrm>
        </p:spPr>
        <p:txBody>
          <a:bodyPr/>
          <a:lstStyle/>
          <a:p>
            <a:r>
              <a:rPr lang="en-US" dirty="0" smtClean="0"/>
              <a:t>I-235</a:t>
            </a:r>
          </a:p>
          <a:p>
            <a:r>
              <a:rPr lang="en-US" dirty="0" smtClean="0"/>
              <a:t>Coordinated $ 50 Million in Utility Relocations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96258" name="d8c76a6c-77bc-4b49-870b-95bf657cb083" descr="EE2C2D5A-F1A4-4FF7-BD80-AAF045625327@rnxn4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0167" y="1524000"/>
            <a:ext cx="6563833" cy="4876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148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3" y="1676400"/>
            <a:ext cx="58197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95600" y="5029200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+mj-lt"/>
              </a:rPr>
              <a:t>Questions?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260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1" y="381000"/>
            <a:ext cx="5029200" cy="762000"/>
          </a:xfrm>
        </p:spPr>
        <p:txBody>
          <a:bodyPr/>
          <a:lstStyle/>
          <a:p>
            <a:r>
              <a:rPr lang="en-US" dirty="0" smtClean="0"/>
              <a:t>Background (cont.)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46AFCA-41DB-4E57-B37E-ACAE4249FF6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85776" y="1143000"/>
            <a:ext cx="8353424" cy="1090763"/>
          </a:xfrm>
        </p:spPr>
        <p:txBody>
          <a:bodyPr/>
          <a:lstStyle/>
          <a:p>
            <a:r>
              <a:rPr lang="en-US" sz="2800" dirty="0" smtClean="0"/>
              <a:t>Intelligent Transportation Systems (ITS) </a:t>
            </a:r>
            <a:r>
              <a:rPr lang="en-US" sz="2800" dirty="0" smtClean="0"/>
              <a:t>Engineer    </a:t>
            </a:r>
            <a:r>
              <a:rPr lang="en-US" sz="2800" dirty="0" smtClean="0"/>
              <a:t>(9 years</a:t>
            </a:r>
            <a:r>
              <a:rPr lang="en-US" sz="2800" dirty="0"/>
              <a:t>)</a:t>
            </a:r>
            <a:endParaRPr lang="en-US" sz="2800" dirty="0" smtClean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2767163"/>
            <a:ext cx="3276599" cy="270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485776" y="2285999"/>
            <a:ext cx="3505200" cy="2092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Char char="®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Pct val="70000"/>
              <a:buFont typeface="Wingdings" pitchFamily="2" charset="2"/>
              <a:buChar char="®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00"/>
              </a:buClr>
              <a:buSzPct val="60000"/>
              <a:buFont typeface="Wingdings" pitchFamily="2" charset="2"/>
              <a:buChar char="®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Created the      I-235 camera, sensors &amp; signs system</a:t>
            </a:r>
          </a:p>
          <a:p>
            <a:r>
              <a:rPr lang="en-US" kern="0" dirty="0" smtClean="0"/>
              <a:t>Statewide DMS</a:t>
            </a:r>
          </a:p>
          <a:p>
            <a:endParaRPr lang="en-US" kern="0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685801" y="3926701"/>
            <a:ext cx="8458199" cy="2924042"/>
            <a:chOff x="685801" y="3926701"/>
            <a:chExt cx="8458199" cy="2924042"/>
          </a:xfrm>
        </p:grpSpPr>
        <p:pic>
          <p:nvPicPr>
            <p:cNvPr id="9216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0976" y="3926701"/>
              <a:ext cx="5153024" cy="2924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Content Placeholder 4"/>
            <p:cNvSpPr txBox="1">
              <a:spLocks/>
            </p:cNvSpPr>
            <p:nvPr/>
          </p:nvSpPr>
          <p:spPr bwMode="auto">
            <a:xfrm>
              <a:off x="685801" y="5029200"/>
              <a:ext cx="3505200" cy="1488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Char char="®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SzPct val="70000"/>
                <a:buFont typeface="Wingdings" pitchFamily="2" charset="2"/>
                <a:buChar char="®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9900"/>
                </a:buClr>
                <a:buSzPct val="60000"/>
                <a:buFont typeface="Wingdings" pitchFamily="2" charset="2"/>
                <a:buChar char="®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buFont typeface="Wingdings" pitchFamily="2" charset="2"/>
                <a:buChar char="l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r>
                <a:rPr lang="en-US" kern="0" dirty="0" smtClean="0"/>
                <a:t>Laid foundation for our Traffic Mgmt. Center</a:t>
              </a:r>
            </a:p>
            <a:p>
              <a:endParaRPr lang="en-US" kern="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394922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tory">
  <a:themeElements>
    <a:clrScheme name="">
      <a:dk1>
        <a:srgbClr val="000054"/>
      </a:dk1>
      <a:lt1>
        <a:srgbClr val="EAEAEA"/>
      </a:lt1>
      <a:dk2>
        <a:srgbClr val="00007A"/>
      </a:dk2>
      <a:lt2>
        <a:srgbClr val="EBD189"/>
      </a:lt2>
      <a:accent1>
        <a:srgbClr val="FCAB40"/>
      </a:accent1>
      <a:accent2>
        <a:srgbClr val="555BAD"/>
      </a:accent2>
      <a:accent3>
        <a:srgbClr val="AAAABE"/>
      </a:accent3>
      <a:accent4>
        <a:srgbClr val="C8C8C8"/>
      </a:accent4>
      <a:accent5>
        <a:srgbClr val="FDD2AF"/>
      </a:accent5>
      <a:accent6>
        <a:srgbClr val="4C529C"/>
      </a:accent6>
      <a:hlink>
        <a:srgbClr val="B97C01"/>
      </a:hlink>
      <a:folHlink>
        <a:srgbClr val="CCFF33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Factory 1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4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23543</TotalTime>
  <Words>996</Words>
  <Application>Microsoft Office PowerPoint</Application>
  <PresentationFormat>On-screen Show (4:3)</PresentationFormat>
  <Paragraphs>271</Paragraphs>
  <Slides>80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3" baseType="lpstr">
      <vt:lpstr>Factory</vt:lpstr>
      <vt:lpstr>Custom Design</vt:lpstr>
      <vt:lpstr>Image Document</vt:lpstr>
      <vt:lpstr>PowerPoint Presentation</vt:lpstr>
      <vt:lpstr>PowerPoint Presentation</vt:lpstr>
      <vt:lpstr>Safety Projects / Efforts</vt:lpstr>
      <vt:lpstr>Some projects to Highlight</vt:lpstr>
      <vt:lpstr>Background</vt:lpstr>
      <vt:lpstr>Civil Engineering, P.E.</vt:lpstr>
      <vt:lpstr>Out of College</vt:lpstr>
      <vt:lpstr>Background (continued)</vt:lpstr>
      <vt:lpstr>Background (cont.)</vt:lpstr>
      <vt:lpstr>Mechanical Eng. vs Civil Eng.</vt:lpstr>
      <vt:lpstr>Now….</vt:lpstr>
      <vt:lpstr>If a picture is worth 1,000 words…. What about a video?</vt:lpstr>
      <vt:lpstr>PowerPoint Presentation</vt:lpstr>
      <vt:lpstr>Project Location</vt:lpstr>
      <vt:lpstr>Situation/Background</vt:lpstr>
      <vt:lpstr>Low-Cost /  Updates in  2012</vt:lpstr>
      <vt:lpstr>Average # of 911 calls</vt:lpstr>
      <vt:lpstr>Engineering Problem Solving</vt:lpstr>
      <vt:lpstr>Just how many are there?</vt:lpstr>
      <vt:lpstr>2 types of technology </vt:lpstr>
      <vt:lpstr>My goal….  Determine Points of Entry  (fix the problem/eliminate the headache</vt:lpstr>
      <vt:lpstr>Steps….</vt:lpstr>
      <vt:lpstr>Created a “Test Bed”</vt:lpstr>
      <vt:lpstr>Traffic Vision loaned us a mini server</vt:lpstr>
      <vt:lpstr>Create a “Test Bed”</vt:lpstr>
      <vt:lpstr>Bosch Example</vt:lpstr>
      <vt:lpstr>PowerPoint Presentation</vt:lpstr>
      <vt:lpstr>PowerPoint Presentation</vt:lpstr>
      <vt:lpstr>PowerPoint Presentation</vt:lpstr>
      <vt:lpstr>PowerPoint Presentation</vt:lpstr>
      <vt:lpstr>Radar Sensors</vt:lpstr>
      <vt:lpstr>Dual Radar Beams</vt:lpstr>
      <vt:lpstr>Wrong Way Examples</vt:lpstr>
      <vt:lpstr>Have to See it to Believe it!</vt:lpstr>
      <vt:lpstr>About 2 weeks Later</vt:lpstr>
      <vt:lpstr>Examples of “Wins” for WWD Efforts</vt:lpstr>
      <vt:lpstr>Examples of “Wins” for WWD Efforts</vt:lpstr>
      <vt:lpstr>However….</vt:lpstr>
      <vt:lpstr>PowerPoint Presentation</vt:lpstr>
      <vt:lpstr>Linn St. at US 30 in Boone</vt:lpstr>
      <vt:lpstr>PowerPoint Presentation</vt:lpstr>
      <vt:lpstr>PowerPoint Presentation</vt:lpstr>
      <vt:lpstr>WWD Example 9/9/15</vt:lpstr>
      <vt:lpstr>What have we learned?</vt:lpstr>
      <vt:lpstr>Any questions before next topic?</vt:lpstr>
      <vt:lpstr>iCWS</vt:lpstr>
      <vt:lpstr>Not a new concept (1959)</vt:lpstr>
      <vt:lpstr>PowerPoint Presentation</vt:lpstr>
      <vt:lpstr>Iowa has 2 types of iCWS</vt:lpstr>
      <vt:lpstr>PowerPoint Presentation</vt:lpstr>
      <vt:lpstr>PowerPoint Presentation</vt:lpstr>
      <vt:lpstr>Dyersville and Anamosa</vt:lpstr>
      <vt:lpstr>Dyersville</vt:lpstr>
      <vt:lpstr>ICWS with at least 3 years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Expected Crash Reduction</vt:lpstr>
      <vt:lpstr>Why texting &amp; driving might be a bad idea</vt:lpstr>
      <vt:lpstr>Some people should not have a license…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Cell Modems &amp; Service  for DMS</vt:lpstr>
      <vt:lpstr>Message Monday</vt:lpstr>
      <vt:lpstr>This week’s Message Monday</vt:lpstr>
      <vt:lpstr>E-mail/Blog/FB/Twitter</vt:lpstr>
      <vt:lpstr>Do you know why we did this one?</vt:lpstr>
      <vt:lpstr>Next Week…….</vt:lpstr>
      <vt:lpstr>Any Message Monday Ideas?</vt:lpstr>
      <vt:lpstr>Anyone…. anyone…..</vt:lpstr>
      <vt:lpstr>PowerPoint Presentation</vt:lpstr>
    </vt:vector>
  </TitlesOfParts>
  <Company>Iowa Dept of Transportation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cmarkle</dc:creator>
  <cp:lastModifiedBy>Sorenson, Willy</cp:lastModifiedBy>
  <cp:revision>1068</cp:revision>
  <cp:lastPrinted>2015-06-19T19:10:25Z</cp:lastPrinted>
  <dcterms:created xsi:type="dcterms:W3CDTF">2000-10-05T14:55:58Z</dcterms:created>
  <dcterms:modified xsi:type="dcterms:W3CDTF">2016-06-29T16:39:59Z</dcterms:modified>
</cp:coreProperties>
</file>