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15" r:id="rId2"/>
    <p:sldId id="757" r:id="rId3"/>
    <p:sldId id="785" r:id="rId4"/>
    <p:sldId id="770" r:id="rId5"/>
    <p:sldId id="773" r:id="rId6"/>
    <p:sldId id="758" r:id="rId7"/>
    <p:sldId id="783" r:id="rId8"/>
    <p:sldId id="784" r:id="rId9"/>
    <p:sldId id="789" r:id="rId10"/>
    <p:sldId id="781" r:id="rId11"/>
    <p:sldId id="776" r:id="rId12"/>
    <p:sldId id="790" r:id="rId13"/>
    <p:sldId id="775" r:id="rId14"/>
    <p:sldId id="792" r:id="rId15"/>
    <p:sldId id="791" r:id="rId16"/>
    <p:sldId id="793" r:id="rId17"/>
    <p:sldId id="774" r:id="rId18"/>
    <p:sldId id="788" r:id="rId19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Preis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C"/>
    <a:srgbClr val="00703B"/>
    <a:srgbClr val="97B854"/>
    <a:srgbClr val="D60000"/>
    <a:srgbClr val="41774A"/>
    <a:srgbClr val="4B8B56"/>
    <a:srgbClr val="607731"/>
    <a:srgbClr val="F4F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 autoAdjust="0"/>
    <p:restoredTop sz="89777" autoAdjust="0"/>
  </p:normalViewPr>
  <p:slideViewPr>
    <p:cSldViewPr>
      <p:cViewPr varScale="1">
        <p:scale>
          <a:sx n="118" d="100"/>
          <a:sy n="118" d="100"/>
        </p:scale>
        <p:origin x="14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34" y="-102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C7470-C372-4123-9E8D-F4953B7F60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8650" cy="479425"/>
          </a:xfrm>
          <a:prstGeom prst="rect">
            <a:avLst/>
          </a:prstGeom>
        </p:spPr>
        <p:txBody>
          <a:bodyPr vert="horz" lIns="99047" tIns="49524" rIns="99047" bIns="49524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A6D6F-0213-45E4-9510-88D97253DE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4963" y="0"/>
            <a:ext cx="3168650" cy="479425"/>
          </a:xfrm>
          <a:prstGeom prst="rect">
            <a:avLst/>
          </a:prstGeom>
        </p:spPr>
        <p:txBody>
          <a:bodyPr vert="horz" lIns="99047" tIns="49524" rIns="99047" bIns="49524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February 15, 2012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91DEB-D9A0-4163-88C0-A596F3DF64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68650" cy="479425"/>
          </a:xfrm>
          <a:prstGeom prst="rect">
            <a:avLst/>
          </a:prstGeom>
        </p:spPr>
        <p:txBody>
          <a:bodyPr vert="horz" lIns="99047" tIns="49524" rIns="99047" bIns="49524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210D1-6986-4727-9BA3-57FC62BB29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4963" y="9120188"/>
            <a:ext cx="3168650" cy="479425"/>
          </a:xfrm>
          <a:prstGeom prst="rect">
            <a:avLst/>
          </a:prstGeom>
        </p:spPr>
        <p:txBody>
          <a:bodyPr vert="horz" wrap="square" lIns="99047" tIns="49524" rIns="99047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F053E69-0BBA-497B-ADB8-B19488A87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84CBCA-C6E5-469D-98EF-07AE2482E7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8650" cy="479425"/>
          </a:xfrm>
          <a:prstGeom prst="rect">
            <a:avLst/>
          </a:prstGeom>
        </p:spPr>
        <p:txBody>
          <a:bodyPr vert="horz" lIns="101870" tIns="50936" rIns="101870" bIns="50936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0C23E-EE54-4FD1-ACC9-EB7FE85FB7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4963" y="0"/>
            <a:ext cx="3168650" cy="479425"/>
          </a:xfrm>
          <a:prstGeom prst="rect">
            <a:avLst/>
          </a:prstGeom>
        </p:spPr>
        <p:txBody>
          <a:bodyPr vert="horz" lIns="101870" tIns="50936" rIns="101870" bIns="50936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19BD17-950C-4B09-B60A-AAF1D1253389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64C7758-4B74-4B22-B231-D242E482C3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870" tIns="50936" rIns="101870" bIns="5093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E375491-E99A-40E6-B1BF-6F5A90A76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0250" y="4559300"/>
            <a:ext cx="5854700" cy="4321175"/>
          </a:xfrm>
          <a:prstGeom prst="rect">
            <a:avLst/>
          </a:prstGeom>
        </p:spPr>
        <p:txBody>
          <a:bodyPr vert="horz" lIns="101870" tIns="50936" rIns="101870" bIns="5093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44ADD-DE42-4CC5-B01E-6A09663564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68650" cy="479425"/>
          </a:xfrm>
          <a:prstGeom prst="rect">
            <a:avLst/>
          </a:prstGeom>
        </p:spPr>
        <p:txBody>
          <a:bodyPr vert="horz" lIns="101870" tIns="50936" rIns="101870" bIns="50936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74E02-6E6C-4269-A915-9ABE8434B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4963" y="9120188"/>
            <a:ext cx="3168650" cy="479425"/>
          </a:xfrm>
          <a:prstGeom prst="rect">
            <a:avLst/>
          </a:prstGeom>
        </p:spPr>
        <p:txBody>
          <a:bodyPr vert="horz" wrap="square" lIns="101870" tIns="50936" rIns="101870" bIns="509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73FA3BA-C973-4D57-A2C3-174F97F758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7F809963-A5F6-43FE-AD43-88DA53DB9E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AD28EFF6-51AE-4ECF-B54B-80B6ADE7B9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B126767-CBF3-4D45-851D-53B95AD2E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63" indent="-309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50" indent="-2476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5138" indent="-2476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30438" indent="-2476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7638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4838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02038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9238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3B7DB2-4520-4021-96FD-B9D0399A1B57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FEF3DD8C-CFE6-4528-88A9-8D5F7702E1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2E4A946-35A0-46F8-9591-E0AEFC34D5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2948745-86DE-4BA5-B45C-2D308BA62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1688" indent="-3063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5075" indent="-2428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28788" indent="-2428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4088" indent="-2428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1288" indent="-242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38488" indent="-242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5688" indent="-242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2888" indent="-242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5C4D54-5DF2-47E5-A4BC-E1033B285B9E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8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814E065-572F-4CBB-A3F7-FDF1CD89E4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282D0EC-75EF-4F80-B3EC-98AD7E561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185E9E-A710-44EF-9C5F-C811397D1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51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304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76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48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20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92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DD734D-06D5-4E9A-9510-AC96D8608A9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492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814E065-572F-4CBB-A3F7-FDF1CD89E4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282D0EC-75EF-4F80-B3EC-98AD7E561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185E9E-A710-44EF-9C5F-C811397D1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51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304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76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48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20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92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DD734D-06D5-4E9A-9510-AC96D8608A9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76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814E065-572F-4CBB-A3F7-FDF1CD89E4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282D0EC-75EF-4F80-B3EC-98AD7E561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185E9E-A710-44EF-9C5F-C811397D1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51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304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76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48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20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92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DD734D-06D5-4E9A-9510-AC96D8608A9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06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814E065-572F-4CBB-A3F7-FDF1CD89E4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282D0EC-75EF-4F80-B3EC-98AD7E561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D9185E9E-A710-44EF-9C5F-C811397D1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51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30438" indent="-2476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76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48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20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9238" indent="-247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DD734D-06D5-4E9A-9510-AC96D8608A9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040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3FA3BA-C973-4D57-A2C3-174F97F758F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2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CēVē noted this information could be valuable to mapping providers, could have some market value from </a:t>
            </a:r>
            <a:r>
              <a:rPr lang="en-US" dirty="0" err="1"/>
              <a:t>CeVe’s</a:t>
            </a:r>
            <a:r>
              <a:rPr lang="en-US" dirty="0"/>
              <a:t> business perspective.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3FA3BA-C973-4D57-A2C3-174F97F758F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3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3FA3BA-C973-4D57-A2C3-174F97F758F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2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BDC50-05C2-4F6B-B522-D7A79967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9B05-751B-4571-84A7-7F195036C52D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35443-558F-4C46-95C1-580683BE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5269F-AAF7-47E8-B2EF-DF3E7BBC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557F-D5DD-4662-B656-29E0FFD359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1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E849F-D2F8-4789-9477-40F8EF52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50419-E966-463C-A7D1-D725A86267A4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9AB17-F49F-4852-9A06-1944D4B8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E7FE7-52D9-45CF-9DF2-A44BE6FC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1243B-74D7-49E1-BE02-E5C909BDA4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84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3D53A-F7EF-4AB9-A38A-C7440216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2F20F-2DEF-41B9-8A17-2A04B60E5662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E9E4-0B97-4C1A-8CE1-E0814DE3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9661-02D5-404F-AD46-5ED999B2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13C97-5709-4746-890B-FD1579B76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E199B0-0E63-4E27-9A16-001EC688857B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089012-42EA-4E03-B3F7-C4CAD2B2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7756-4C04-433A-9BC3-55692A0CCF7B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57C8C0-E2BB-4B99-B90F-8E342C237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B2A249-BD15-4ABC-85D2-31CEECA03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ED8A6-D34A-4BBD-8F1D-074A7359E4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52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F8F48-D365-47E7-BB65-B6ACE4C5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24CD6-D1DF-42BE-8596-19D300AEA14E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7E03A-9FFA-45FF-971F-927ACC78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7E748-37C2-491F-8587-5894DFD4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A1DD6-E6D0-4319-99B7-F8055EE90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34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D0F41D-54E4-4362-8117-52086DB7E616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5C9B2A8-FF14-486F-9FBD-BB2EDC9A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9FF2F-171A-45C6-AB72-7C1338A1ACC9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3CCCF07-B3CD-4F68-BA91-AD0D854B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EFECC9-64FB-44EF-8BC2-2AE5E299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5A26-D157-4563-9EC5-9E93728040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04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048DA0-8276-4E33-9473-DB7F3744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23FDC-08A0-4A70-B387-A0C99FFFCC4A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EE1AEE3-6A05-448E-902B-C35C9AA6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34EEE5-AD78-44BA-B24E-732E0565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4E7D5-6956-46D4-8761-DC6BDBDABD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38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1DDC28FF-0519-4CEB-B84A-647427C147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0480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1600B1-951B-42E7-9A55-74FA2CD88517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B1C6F7-4B2A-4D78-9173-EA190EFC0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B7757-1B7F-4742-B7A3-7B5191201F65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1A6779-4DF6-468F-BABE-D2F18D17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0D00F2-C5E1-4DD0-92E4-3F48BB83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25B9F-DB5F-45BC-9583-17D3637698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36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42D8DB-2456-4075-A81B-990478F1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C87CD-CE40-47C4-B5F6-618E575096B7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D7FE0-2E7F-4B84-909E-C5C70939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86257C-E59A-45F8-8569-5CB5DE65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5C0C1-5739-4C30-80BC-FB5C8C3859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70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B766E5-A28B-4E39-BA9C-726DC895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2423A-7C71-40FB-8E34-1A14B7B3F758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718C86-FCE6-43DB-B371-2B5AB953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236210-EEE0-49E6-96A5-86DFE9C2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AF1F-BAE7-4425-AC24-1A241D64CA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08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C23D91-2405-4C7C-96F6-EFD133D0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85D5-343E-485F-A3E6-E34CCE8A9099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4C13AD-7E67-4FBE-A224-52D2E7E0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A5F270-D498-4CD9-B716-058566AB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B35E8-58CF-4594-9D22-2FF9ED044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91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B41317A-F6D9-4032-9A04-0DBDF4F61B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C0DEC7-52ED-44B8-AF4E-3787468174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984D0-9B42-4A36-9F72-A0180C176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7C4BAC-FFE2-427C-88BB-956B5C3DB98D}" type="datetimeFigureOut">
              <a:rPr lang="en-US"/>
              <a:pPr>
                <a:defRPr/>
              </a:pPr>
              <a:t>11/12/2020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38281-EFF1-4664-A2BF-D70A2A283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5F70B-FDCD-4A0D-B043-ADB21FFF2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52D464-C250-419A-990B-CCAF5EE544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62" r:id="rId2"/>
    <p:sldLayoutId id="2147486055" r:id="rId3"/>
    <p:sldLayoutId id="2147486063" r:id="rId4"/>
    <p:sldLayoutId id="2147486056" r:id="rId5"/>
    <p:sldLayoutId id="2147486064" r:id="rId6"/>
    <p:sldLayoutId id="2147486057" r:id="rId7"/>
    <p:sldLayoutId id="2147486058" r:id="rId8"/>
    <p:sldLayoutId id="2147486059" r:id="rId9"/>
    <p:sldLayoutId id="2147486060" r:id="rId10"/>
    <p:sldLayoutId id="21474860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terprise.prog.org/Projects/2020/ENT_WWD_Applications_Outreach_doc_092920_v2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craig@gm.com" TargetMode="External"/><Relationship Id="rId2" Type="http://schemas.openxmlformats.org/officeDocument/2006/relationships/hyperlink" Target="mailto:dmcnamara@brandmotion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NULL" TargetMode="External"/><Relationship Id="rId4" Type="http://schemas.openxmlformats.org/officeDocument/2006/relationships/hyperlink" Target="mailto:kris@ceve.i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ampacvpilot.com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643CDE5-E435-4E29-A466-3198DDE0CD4F}"/>
              </a:ext>
            </a:extLst>
          </p:cNvPr>
          <p:cNvSpPr/>
          <p:nvPr/>
        </p:nvSpPr>
        <p:spPr>
          <a:xfrm>
            <a:off x="3429000" y="4572000"/>
            <a:ext cx="5181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70C9D2-EB82-41BE-8CFF-A8B54E4A89AD}"/>
              </a:ext>
            </a:extLst>
          </p:cNvPr>
          <p:cNvSpPr/>
          <p:nvPr/>
        </p:nvSpPr>
        <p:spPr>
          <a:xfrm>
            <a:off x="0" y="0"/>
            <a:ext cx="12192000" cy="17526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grpSp>
        <p:nvGrpSpPr>
          <p:cNvPr id="7172" name="Group 3">
            <a:extLst>
              <a:ext uri="{FF2B5EF4-FFF2-40B4-BE49-F238E27FC236}">
                <a16:creationId xmlns:a16="http://schemas.microsoft.com/office/drawing/2014/main" id="{68BF08DF-D8B7-4BB8-A229-C31888B80201}"/>
              </a:ext>
            </a:extLst>
          </p:cNvPr>
          <p:cNvGrpSpPr>
            <a:grpSpLocks/>
          </p:cNvGrpSpPr>
          <p:nvPr/>
        </p:nvGrpSpPr>
        <p:grpSpPr bwMode="auto">
          <a:xfrm>
            <a:off x="3294848" y="4716847"/>
            <a:ext cx="5089525" cy="914400"/>
            <a:chOff x="2226128" y="4572000"/>
            <a:chExt cx="5089072" cy="914400"/>
          </a:xfrm>
        </p:grpSpPr>
        <p:grpSp>
          <p:nvGrpSpPr>
            <p:cNvPr id="7179" name="Group 20">
              <a:extLst>
                <a:ext uri="{FF2B5EF4-FFF2-40B4-BE49-F238E27FC236}">
                  <a16:creationId xmlns:a16="http://schemas.microsoft.com/office/drawing/2014/main" id="{34F94728-F29B-48E2-81DA-F9B9EB6683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6128" y="4572000"/>
              <a:ext cx="5089072" cy="914400"/>
              <a:chOff x="1343119" y="2120900"/>
              <a:chExt cx="4452846" cy="800100"/>
            </a:xfrm>
          </p:grpSpPr>
          <p:sp>
            <p:nvSpPr>
              <p:cNvPr id="7191" name="TextBox 52">
                <a:extLst>
                  <a:ext uri="{FF2B5EF4-FFF2-40B4-BE49-F238E27FC236}">
                    <a16:creationId xmlns:a16="http://schemas.microsoft.com/office/drawing/2014/main" id="{153FF16F-1183-4926-9CA0-613F3686CF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3119" y="2291413"/>
                <a:ext cx="44528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>
                    <a:solidFill>
                      <a:srgbClr val="00703C"/>
                    </a:solidFill>
                    <a:latin typeface="Times" panose="02020603050405020304" pitchFamily="18" charset="0"/>
                  </a:rPr>
                  <a:t>E  N  T  E  R              P  R  I  S  E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C4D0D66-5366-434D-8D8D-C338E41C1E98}"/>
                  </a:ext>
                </a:extLst>
              </p:cNvPr>
              <p:cNvSpPr/>
              <p:nvPr/>
            </p:nvSpPr>
            <p:spPr bwMode="auto">
              <a:xfrm>
                <a:off x="3252871" y="2120900"/>
                <a:ext cx="829179" cy="8001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70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7180" name="Group 35">
              <a:extLst>
                <a:ext uri="{FF2B5EF4-FFF2-40B4-BE49-F238E27FC236}">
                  <a16:creationId xmlns:a16="http://schemas.microsoft.com/office/drawing/2014/main" id="{EF4B4A37-2BBD-48E7-A9D5-DF0A3013CB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9471" y="4642758"/>
              <a:ext cx="783771" cy="778328"/>
              <a:chOff x="4300973" y="4357193"/>
              <a:chExt cx="685801" cy="681037"/>
            </a:xfrm>
          </p:grpSpPr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4C4D35C3-8E8C-4FC1-A9C2-18C69A88FF4A}"/>
                  </a:ext>
                </a:extLst>
              </p:cNvPr>
              <p:cNvSpPr/>
              <p:nvPr/>
            </p:nvSpPr>
            <p:spPr>
              <a:xfrm rot="5977086">
                <a:off x="4513399" y="4479339"/>
                <a:ext cx="119459" cy="190285"/>
              </a:xfrm>
              <a:prstGeom prst="triangle">
                <a:avLst/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9E8F83FA-6B20-4F55-A953-C68630EE2C19}"/>
                  </a:ext>
                </a:extLst>
              </p:cNvPr>
              <p:cNvSpPr/>
              <p:nvPr/>
            </p:nvSpPr>
            <p:spPr>
              <a:xfrm rot="18686067">
                <a:off x="4588402" y="4750207"/>
                <a:ext cx="119459" cy="190285"/>
              </a:xfrm>
              <a:prstGeom prst="triangle">
                <a:avLst/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76E73FE7-F90E-4219-B4D1-B78A1E00C0A3}"/>
                  </a:ext>
                </a:extLst>
              </p:cNvPr>
              <p:cNvSpPr/>
              <p:nvPr/>
            </p:nvSpPr>
            <p:spPr>
              <a:xfrm rot="1598487">
                <a:off x="4451596" y="4641157"/>
                <a:ext cx="118060" cy="191691"/>
              </a:xfrm>
              <a:prstGeom prst="triangle">
                <a:avLst/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5085BF6E-F06E-4CA4-8299-56437E42347E}"/>
                  </a:ext>
                </a:extLst>
              </p:cNvPr>
              <p:cNvSpPr/>
              <p:nvPr/>
            </p:nvSpPr>
            <p:spPr>
              <a:xfrm rot="14352326">
                <a:off x="4731463" y="4655750"/>
                <a:ext cx="119459" cy="190285"/>
              </a:xfrm>
              <a:prstGeom prst="triangle">
                <a:avLst/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B2BE9A33-7283-460A-952B-2AF364FECDA0}"/>
                  </a:ext>
                </a:extLst>
              </p:cNvPr>
              <p:cNvSpPr/>
              <p:nvPr/>
            </p:nvSpPr>
            <p:spPr>
              <a:xfrm rot="10225938">
                <a:off x="4687716" y="4488360"/>
                <a:ext cx="119449" cy="191691"/>
              </a:xfrm>
              <a:prstGeom prst="triangle">
                <a:avLst/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" name="Moon 10">
                <a:extLst>
                  <a:ext uri="{FF2B5EF4-FFF2-40B4-BE49-F238E27FC236}">
                    <a16:creationId xmlns:a16="http://schemas.microsoft.com/office/drawing/2014/main" id="{A0783FCD-D628-40E1-A184-D123092B8862}"/>
                  </a:ext>
                </a:extLst>
              </p:cNvPr>
              <p:cNvSpPr/>
              <p:nvPr/>
            </p:nvSpPr>
            <p:spPr>
              <a:xfrm>
                <a:off x="4301591" y="4561980"/>
                <a:ext cx="200008" cy="323652"/>
              </a:xfrm>
              <a:prstGeom prst="moon">
                <a:avLst>
                  <a:gd name="adj" fmla="val 9525"/>
                </a:avLst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" name="Moon 11">
                <a:extLst>
                  <a:ext uri="{FF2B5EF4-FFF2-40B4-BE49-F238E27FC236}">
                    <a16:creationId xmlns:a16="http://schemas.microsoft.com/office/drawing/2014/main" id="{B7F3880B-EDF4-4E87-BB65-4FE529FAC9C9}"/>
                  </a:ext>
                </a:extLst>
              </p:cNvPr>
              <p:cNvSpPr/>
              <p:nvPr/>
            </p:nvSpPr>
            <p:spPr>
              <a:xfrm rot="16936702">
                <a:off x="4506451" y="4776604"/>
                <a:ext cx="200025" cy="323623"/>
              </a:xfrm>
              <a:prstGeom prst="moon">
                <a:avLst>
                  <a:gd name="adj" fmla="val 9525"/>
                </a:avLst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3" name="Moon 12">
                <a:extLst>
                  <a:ext uri="{FF2B5EF4-FFF2-40B4-BE49-F238E27FC236}">
                    <a16:creationId xmlns:a16="http://schemas.microsoft.com/office/drawing/2014/main" id="{DA6C8B3B-B962-4478-A466-C5CAD2D355E4}"/>
                  </a:ext>
                </a:extLst>
              </p:cNvPr>
              <p:cNvSpPr/>
              <p:nvPr/>
            </p:nvSpPr>
            <p:spPr>
              <a:xfrm rot="12879852">
                <a:off x="4786332" y="4661992"/>
                <a:ext cx="200008" cy="323652"/>
              </a:xfrm>
              <a:prstGeom prst="moon">
                <a:avLst>
                  <a:gd name="adj" fmla="val 9525"/>
                </a:avLst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4" name="Moon 13">
                <a:extLst>
                  <a:ext uri="{FF2B5EF4-FFF2-40B4-BE49-F238E27FC236}">
                    <a16:creationId xmlns:a16="http://schemas.microsoft.com/office/drawing/2014/main" id="{FE56E582-4EBC-4D6A-A5FB-F8BBAA00FC6F}"/>
                  </a:ext>
                </a:extLst>
              </p:cNvPr>
              <p:cNvSpPr/>
              <p:nvPr/>
            </p:nvSpPr>
            <p:spPr>
              <a:xfrm rot="8399294">
                <a:off x="4752997" y="4357788"/>
                <a:ext cx="200008" cy="323651"/>
              </a:xfrm>
              <a:prstGeom prst="moon">
                <a:avLst>
                  <a:gd name="adj" fmla="val 9525"/>
                </a:avLst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5" name="Moon 14">
                <a:extLst>
                  <a:ext uri="{FF2B5EF4-FFF2-40B4-BE49-F238E27FC236}">
                    <a16:creationId xmlns:a16="http://schemas.microsoft.com/office/drawing/2014/main" id="{FACF9D8E-1D4D-46EC-A8BF-C2214EE4042B}"/>
                  </a:ext>
                </a:extLst>
              </p:cNvPr>
              <p:cNvSpPr/>
              <p:nvPr/>
            </p:nvSpPr>
            <p:spPr>
              <a:xfrm rot="4290821">
                <a:off x="4439782" y="4300155"/>
                <a:ext cx="200025" cy="323623"/>
              </a:xfrm>
              <a:prstGeom prst="moon">
                <a:avLst>
                  <a:gd name="adj" fmla="val 9525"/>
                </a:avLst>
              </a:prstGeom>
              <a:solidFill>
                <a:srgbClr val="0070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19486CE-9248-4B6B-8F73-6BBF2901B402}"/>
              </a:ext>
            </a:extLst>
          </p:cNvPr>
          <p:cNvSpPr/>
          <p:nvPr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7174" name="TextBox 20">
            <a:extLst>
              <a:ext uri="{FF2B5EF4-FFF2-40B4-BE49-F238E27FC236}">
                <a16:creationId xmlns:a16="http://schemas.microsoft.com/office/drawing/2014/main" id="{05601683-E82A-4925-BA26-6C5F5F11D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78" y="5894436"/>
            <a:ext cx="861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Project Update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ENTERPRISE Board Meeting - November 2020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AAAECE65-93F4-447C-9BF4-F87FE15A2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387350"/>
            <a:ext cx="9144000" cy="1447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Potential Approaches for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Wrong-Way Driving Applications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82B987C-539B-4FBC-B9D9-36827DBB54F2}"/>
              </a:ext>
            </a:extLst>
          </p:cNvPr>
          <p:cNvGrpSpPr/>
          <p:nvPr/>
        </p:nvGrpSpPr>
        <p:grpSpPr>
          <a:xfrm>
            <a:off x="3885379" y="2003664"/>
            <a:ext cx="4119599" cy="2575351"/>
            <a:chOff x="6394401" y="1823999"/>
            <a:chExt cx="5492799" cy="3433801"/>
          </a:xfrm>
          <a:solidFill>
            <a:schemeClr val="bg1"/>
          </a:solidFill>
        </p:grpSpPr>
        <p:pic>
          <p:nvPicPr>
            <p:cNvPr id="46" name="Picture 45" descr="A picture containing black, display&#10;&#10;Description automatically generated">
              <a:extLst>
                <a:ext uri="{FF2B5EF4-FFF2-40B4-BE49-F238E27FC236}">
                  <a16:creationId xmlns:a16="http://schemas.microsoft.com/office/drawing/2014/main" id="{864CA1F4-2D1C-49D3-9361-9B242A020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" b="21030"/>
            <a:stretch/>
          </p:blipFill>
          <p:spPr>
            <a:xfrm rot="10800000">
              <a:off x="6394401" y="1823999"/>
              <a:ext cx="5492799" cy="343380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FB1A70-5555-4F45-A28A-A33BF36C5FA0}"/>
                </a:ext>
              </a:extLst>
            </p:cNvPr>
            <p:cNvGrpSpPr/>
            <p:nvPr/>
          </p:nvGrpSpPr>
          <p:grpSpPr>
            <a:xfrm>
              <a:off x="10258623" y="2733920"/>
              <a:ext cx="755537" cy="1581903"/>
              <a:chOff x="8602378" y="2276834"/>
              <a:chExt cx="772083" cy="1599059"/>
            </a:xfrm>
            <a:grpFill/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D856847-A795-47AF-933B-DF09829284F3}"/>
                  </a:ext>
                </a:extLst>
              </p:cNvPr>
              <p:cNvSpPr/>
              <p:nvPr/>
            </p:nvSpPr>
            <p:spPr>
              <a:xfrm rot="181722">
                <a:off x="8602378" y="2276834"/>
                <a:ext cx="759947" cy="1599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pic>
            <p:nvPicPr>
              <p:cNvPr id="49" name="Graphic 69" descr="Exclamation mark">
                <a:extLst>
                  <a:ext uri="{FF2B5EF4-FFF2-40B4-BE49-F238E27FC236}">
                    <a16:creationId xmlns:a16="http://schemas.microsoft.com/office/drawing/2014/main" id="{0922070F-78C4-4CFE-90E0-9A6A418DA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 rot="169440">
                <a:off x="8689500" y="3108900"/>
                <a:ext cx="545083" cy="545084"/>
              </a:xfrm>
              <a:prstGeom prst="rect">
                <a:avLst/>
              </a:prstGeom>
              <a:grpFill/>
            </p:spPr>
          </p:pic>
          <p:pic>
            <p:nvPicPr>
              <p:cNvPr id="50" name="Picture 70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C0BD4804-8D15-49C2-A56F-2F91248A7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9" r="2129" b="5314"/>
              <a:stretch/>
            </p:blipFill>
            <p:spPr bwMode="auto">
              <a:xfrm rot="183625">
                <a:off x="8644826" y="2339929"/>
                <a:ext cx="729635" cy="4864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Recent Industry Interaction: General Motors</a:t>
            </a:r>
          </a:p>
        </p:txBody>
      </p:sp>
      <p:sp>
        <p:nvSpPr>
          <p:cNvPr id="30725" name="Content Placeholder 2">
            <a:extLst>
              <a:ext uri="{FF2B5EF4-FFF2-40B4-BE49-F238E27FC236}">
                <a16:creationId xmlns:a16="http://schemas.microsoft.com/office/drawing/2014/main" id="{C65F9745-939C-4BF6-B9E9-6066DA55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11430000" cy="43386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76263" indent="-3365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2500" b="1" dirty="0"/>
              <a:t>Meeting with Dave Craig, Chief of Maps, General Motors (GM)</a:t>
            </a:r>
          </a:p>
          <a:p>
            <a:pPr marL="0" marR="0" lvl="0" indent="0">
              <a:spcBef>
                <a:spcPts val="0"/>
              </a:spcBef>
              <a:spcAft>
                <a:spcPts val="300"/>
              </a:spcAft>
              <a:buSzPct val="75000"/>
              <a:buNone/>
            </a:pPr>
            <a:r>
              <a:rPr lang="en-US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In-vehicle navigation/mapping systems</a:t>
            </a:r>
          </a:p>
          <a:p>
            <a:pPr marL="342900" indent="-285750">
              <a:spcBef>
                <a:spcPts val="0"/>
              </a:spcBef>
              <a:spcAft>
                <a:spcPts val="300"/>
              </a:spcAft>
              <a:buSzPct val="75000"/>
              <a:buFont typeface="Calibri" panose="020F0502020204030204" pitchFamily="34" charset="0"/>
              <a:buChar char="─"/>
            </a:pPr>
            <a:r>
              <a:rPr lang="en-US" sz="2000" dirty="0">
                <a:cs typeface="Times New Roman" panose="02020603050405020304" pitchFamily="18" charset="0"/>
              </a:rPr>
              <a:t>Currently in 30-40% of vehicles </a:t>
            </a:r>
          </a:p>
          <a:p>
            <a:pPr marL="342900" indent="-285750">
              <a:spcBef>
                <a:spcPts val="0"/>
              </a:spcBef>
              <a:spcAft>
                <a:spcPts val="800"/>
              </a:spcAft>
              <a:buSzPct val="75000"/>
              <a:buFont typeface="Calibri" panose="020F0502020204030204" pitchFamily="34" charset="0"/>
              <a:buChar char="─"/>
            </a:pPr>
            <a:r>
              <a:rPr lang="en-US" sz="2000" dirty="0">
                <a:cs typeface="Times New Roman" panose="02020603050405020304" pitchFamily="18" charset="0"/>
              </a:rPr>
              <a:t>Expected to decline, customers prefer to plug cell phones into infotainment system for route guidance. </a:t>
            </a:r>
          </a:p>
          <a:p>
            <a:pPr marL="0" marR="0" lvl="0" indent="0">
              <a:spcBef>
                <a:spcPts val="0"/>
              </a:spcBef>
              <a:spcAft>
                <a:spcPts val="300"/>
              </a:spcAft>
              <a:buSzPct val="75000"/>
              <a:buNone/>
            </a:pPr>
            <a:r>
              <a:rPr lang="en-US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Advanced Drivers Assist System (ADAS) Maps </a:t>
            </a:r>
            <a:r>
              <a:rPr lang="en-US" sz="2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needed for wrong-way detection </a:t>
            </a:r>
          </a:p>
          <a:p>
            <a:pPr marL="342900" lvl="1">
              <a:spcBef>
                <a:spcPts val="0"/>
              </a:spcBef>
              <a:spcAft>
                <a:spcPts val="300"/>
              </a:spcAft>
              <a:buSzPct val="75000"/>
              <a:buFont typeface="Calibri" panose="020F0502020204030204" pitchFamily="34" charset="0"/>
              <a:buChar char="─"/>
            </a:pPr>
            <a:r>
              <a:rPr lang="en-US" sz="2000" dirty="0">
                <a:cs typeface="Times New Roman" panose="02020603050405020304" pitchFamily="18" charset="0"/>
              </a:rPr>
              <a:t>Layer beneath infotainment map, has heading and curvature. ADAS could be used to determine if vehicle direction of travel matches the road segment direction – for WWD detections.</a:t>
            </a:r>
          </a:p>
          <a:p>
            <a:pPr marL="342900" lvl="1">
              <a:spcBef>
                <a:spcPts val="0"/>
              </a:spcBef>
              <a:spcAft>
                <a:spcPts val="800"/>
              </a:spcAft>
              <a:buSzPct val="75000"/>
              <a:buFont typeface="Calibri" panose="020F0502020204030204" pitchFamily="34" charset="0"/>
              <a:buChar char="─"/>
            </a:pPr>
            <a:r>
              <a:rPr lang="en-US" sz="2000" dirty="0">
                <a:cs typeface="Times New Roman" panose="02020603050405020304" pitchFamily="18" charset="0"/>
              </a:rPr>
              <a:t>ADAS maps can be integrated into vehicles even if they are not equipped with navigation; contributes to multiple safety applications.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SzPct val="75000"/>
              <a:buNone/>
            </a:pPr>
            <a:r>
              <a:rPr lang="en-US" sz="2100" b="1" dirty="0"/>
              <a:t>Potential supplement to mapping-based WW detection</a:t>
            </a:r>
          </a:p>
          <a:p>
            <a:pPr marL="342900" lvl="1">
              <a:spcBef>
                <a:spcPts val="0"/>
              </a:spcBef>
              <a:spcAft>
                <a:spcPts val="300"/>
              </a:spcAft>
              <a:buSzPct val="75000"/>
              <a:buFont typeface="Calibri" panose="020F0502020204030204" pitchFamily="34" charset="0"/>
              <a:buChar char="─"/>
            </a:pPr>
            <a:r>
              <a:rPr lang="en-US" sz="2000" dirty="0">
                <a:cs typeface="Times New Roman" panose="02020603050405020304" pitchFamily="18" charset="0"/>
              </a:rPr>
              <a:t>Front-facing camara in the vehicle could detect Wrong Way signs or Do Not Enter signs, providing a confirmation (second source) to supplement map detection and increase confidence in notifications. </a:t>
            </a:r>
          </a:p>
          <a:p>
            <a:pPr marL="342900" lvl="1">
              <a:spcBef>
                <a:spcPts val="0"/>
              </a:spcBef>
              <a:spcAft>
                <a:spcPts val="300"/>
              </a:spcAft>
              <a:buSzPct val="75000"/>
              <a:buFont typeface="Calibri" panose="020F0502020204030204" pitchFamily="34" charset="0"/>
              <a:buChar char="─"/>
            </a:pPr>
            <a:r>
              <a:rPr lang="en-US" sz="2000" dirty="0">
                <a:cs typeface="Times New Roman" panose="02020603050405020304" pitchFamily="18" charset="0"/>
              </a:rPr>
              <a:t>This would rely on real-time connectivity and current sign configurations.</a:t>
            </a:r>
          </a:p>
          <a:p>
            <a:pPr marL="509587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endParaRPr lang="en-US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2000" dirty="0">
              <a:highlight>
                <a:srgbClr val="FFFF00"/>
              </a:highlight>
            </a:endParaRPr>
          </a:p>
          <a:p>
            <a:pPr marL="696913" lvl="1" indent="-457200">
              <a:spcBef>
                <a:spcPct val="0"/>
              </a:spcBef>
              <a:defRPr/>
            </a:pPr>
            <a:endParaRPr lang="en-US" altLang="en-US" sz="2000" dirty="0"/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2000" dirty="0"/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2000" dirty="0"/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2000" dirty="0"/>
          </a:p>
          <a:p>
            <a:pPr marL="239713" lvl="1" indent="0"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630FA-940D-4742-B356-09FB8779798A}"/>
              </a:ext>
            </a:extLst>
          </p:cNvPr>
          <p:cNvSpPr txBox="1"/>
          <p:nvPr/>
        </p:nvSpPr>
        <p:spPr>
          <a:xfrm>
            <a:off x="1047750" y="5638800"/>
            <a:ext cx="10096500" cy="8329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3C"/>
            </a:solidFill>
          </a:ln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300" dirty="0">
                <a:latin typeface="Calibri" panose="020F0502020204030204" pitchFamily="34" charset="0"/>
              </a:rPr>
              <a:t> </a:t>
            </a:r>
            <a:r>
              <a:rPr lang="en-US" sz="2300" b="1" dirty="0">
                <a:latin typeface="Calibri" panose="020F0502020204030204" pitchFamily="34" charset="0"/>
              </a:rPr>
              <a:t>Outcome: </a:t>
            </a:r>
            <a:r>
              <a:rPr lang="en-US" sz="2300" dirty="0">
                <a:latin typeface="Calibri" panose="020F0502020204030204" pitchFamily="34" charset="0"/>
              </a:rPr>
              <a:t>Dave will share this ENTERPRISE concept/idea with GM Strategy team to generate interest, internal discussion, and potential for production in GM vehicles.</a:t>
            </a:r>
          </a:p>
        </p:txBody>
      </p:sp>
    </p:spTree>
    <p:extLst>
      <p:ext uri="{BB962C8B-B14F-4D97-AF65-F5344CB8AC3E}">
        <p14:creationId xmlns:p14="http://schemas.microsoft.com/office/powerpoint/2010/main" val="405514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Recent Industry Interaction: CēVē </a:t>
            </a: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7A84FFA8-5E5C-43F5-9F60-701226A05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024DF-946A-442A-A0E8-B23E5D481B49}"/>
              </a:ext>
            </a:extLst>
          </p:cNvPr>
          <p:cNvSpPr txBox="1"/>
          <p:nvPr/>
        </p:nvSpPr>
        <p:spPr>
          <a:xfrm>
            <a:off x="509588" y="1389152"/>
            <a:ext cx="91440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1200"/>
              </a:spcAft>
            </a:pPr>
            <a:r>
              <a:rPr lang="en-US" sz="2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Meeting with Kris </a:t>
            </a:r>
            <a:r>
              <a:rPr lang="en-US" sz="2500" b="1" dirty="0" err="1">
                <a:latin typeface="Calibri" panose="020F0502020204030204" pitchFamily="34" charset="0"/>
              </a:rPr>
              <a:t>Milster</a:t>
            </a:r>
            <a:r>
              <a:rPr lang="en-US" sz="2500" b="1" dirty="0">
                <a:latin typeface="Calibri" panose="020F0502020204030204" pitchFamily="34" charset="0"/>
              </a:rPr>
              <a:t> and David </a:t>
            </a:r>
            <a:r>
              <a:rPr lang="en-US" sz="2500" b="1" dirty="0" err="1">
                <a:latin typeface="Calibri" panose="020F0502020204030204" pitchFamily="34" charset="0"/>
              </a:rPr>
              <a:t>Aylesworth</a:t>
            </a:r>
            <a:r>
              <a:rPr lang="en-US" sz="2500" b="1" dirty="0">
                <a:latin typeface="Calibri" panose="020F0502020204030204" pitchFamily="34" charset="0"/>
              </a:rPr>
              <a:t>, CēVē 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</a:pPr>
            <a:r>
              <a:rPr lang="en-US" sz="2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CēVē Mobile App: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Provides time to green light estimates, optimal speed advisories, exceeding speed limit, alerts for school zones and high-capacity events.</a:t>
            </a: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Does not currently provide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route guidance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currently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CēVē app can be in the background and used with other apps (e.g. Waze)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 available for</a:t>
            </a:r>
            <a:r>
              <a:rPr lang="en-US" sz="23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Apple devices:</a:t>
            </a: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Officially supports select cities in Florida and northern Virginia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Android release of CēVē app estimated for Q1 of 2021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Uses open source mapping data</a:t>
            </a: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+mj-lt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B546CD-AB50-40CB-A014-7828D7F04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11495" r="5669" b="3976"/>
          <a:stretch/>
        </p:blipFill>
        <p:spPr>
          <a:xfrm>
            <a:off x="9472612" y="1211055"/>
            <a:ext cx="2209800" cy="3957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2BDCD6-91DE-474C-BE31-DE2034445BA4}"/>
              </a:ext>
            </a:extLst>
          </p:cNvPr>
          <p:cNvSpPr txBox="1"/>
          <p:nvPr/>
        </p:nvSpPr>
        <p:spPr>
          <a:xfrm>
            <a:off x="9481435" y="5144572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https://www.ceve.io/</a:t>
            </a:r>
          </a:p>
        </p:txBody>
      </p:sp>
    </p:spTree>
    <p:extLst>
      <p:ext uri="{BB962C8B-B14F-4D97-AF65-F5344CB8AC3E}">
        <p14:creationId xmlns:p14="http://schemas.microsoft.com/office/powerpoint/2010/main" val="234407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Recent Industry Interaction: CēVē </a:t>
            </a: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7A84FFA8-5E5C-43F5-9F60-701226A05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024DF-946A-442A-A0E8-B23E5D481B49}"/>
              </a:ext>
            </a:extLst>
          </p:cNvPr>
          <p:cNvSpPr txBox="1"/>
          <p:nvPr/>
        </p:nvSpPr>
        <p:spPr>
          <a:xfrm>
            <a:off x="685800" y="1308638"/>
            <a:ext cx="6705600" cy="425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300"/>
              </a:spcAft>
            </a:pPr>
            <a:r>
              <a:rPr lang="en-US" sz="25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Feasibility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wrong-way detection is possible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─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GPS accuracy (3m) is good enough for median or barrier-separated roadways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</a:pPr>
            <a:r>
              <a:rPr lang="en-US" sz="2500" b="1" dirty="0">
                <a:latin typeface="Calibri" panose="020F0502020204030204" pitchFamily="34" charset="0"/>
              </a:rPr>
              <a:t>CēVē Concept for WWD Detection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WWD heading compared with SAE J2735 MAP message at intersections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WWD is confirmed, warning is created and sent to wrong-way driver (and others)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─"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No roadside units necessary; CēVē app obtains MAP messages (selected intersections) from other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163FA-A764-4EFA-BB07-92F54697EAE9}"/>
              </a:ext>
            </a:extLst>
          </p:cNvPr>
          <p:cNvSpPr txBox="1"/>
          <p:nvPr/>
        </p:nvSpPr>
        <p:spPr>
          <a:xfrm>
            <a:off x="7467600" y="2095786"/>
            <a:ext cx="4191000" cy="25439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3C"/>
            </a:solidFill>
          </a:ln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500" dirty="0">
                <a:latin typeface="Calibri" panose="020F0502020204030204" pitchFamily="34" charset="0"/>
              </a:rPr>
              <a:t> </a:t>
            </a:r>
            <a:r>
              <a:rPr lang="en-US" sz="2500" b="1" dirty="0">
                <a:latin typeface="Calibri" panose="020F0502020204030204" pitchFamily="34" charset="0"/>
              </a:rPr>
              <a:t>Outcome:  </a:t>
            </a:r>
          </a:p>
          <a:p>
            <a:pPr marL="0" lvl="2"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2500" dirty="0">
                <a:latin typeface="Calibri" panose="020F0502020204030204" pitchFamily="34" charset="0"/>
              </a:rPr>
              <a:t>CēVē proposed a small pilot/proof of concept of WWD feature in the CēVē beta app. Will work with Iowa DOT using corridor(s) in Iowa.</a:t>
            </a:r>
          </a:p>
        </p:txBody>
      </p:sp>
    </p:spTree>
    <p:extLst>
      <p:ext uri="{BB962C8B-B14F-4D97-AF65-F5344CB8AC3E}">
        <p14:creationId xmlns:p14="http://schemas.microsoft.com/office/powerpoint/2010/main" val="565805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Other Potential Interactions (In-Progress)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3145A-8860-4FEB-8B18-58EECCDE87A1}"/>
              </a:ext>
            </a:extLst>
          </p:cNvPr>
          <p:cNvSpPr txBox="1"/>
          <p:nvPr/>
        </p:nvSpPr>
        <p:spPr>
          <a:xfrm>
            <a:off x="3429000" y="1165765"/>
            <a:ext cx="8382000" cy="2015936"/>
          </a:xfrm>
          <a:prstGeom prst="rect">
            <a:avLst/>
          </a:prstGeom>
          <a:noFill/>
          <a:ln w="22225">
            <a:solidFill>
              <a:srgbClr val="00703C"/>
            </a:solidFill>
          </a:ln>
        </p:spPr>
        <p:txBody>
          <a:bodyPr wrap="square">
            <a:spAutoFit/>
          </a:bodyPr>
          <a:lstStyle/>
          <a:p>
            <a:pPr marL="741363" lvl="1" indent="-173038"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Tesla</a:t>
            </a:r>
          </a:p>
          <a:p>
            <a:pPr marL="741363" lvl="2" indent="-173038">
              <a:spcBef>
                <a:spcPts val="0"/>
              </a:spcBef>
              <a:spcAft>
                <a:spcPts val="300"/>
              </a:spcAft>
              <a:buFont typeface="Segoe UI Symbol" panose="020B0502040204020203" pitchFamily="34" charset="0"/>
              <a:buChar char="✓"/>
            </a:pPr>
            <a:r>
              <a:rPr lang="en-US" sz="2000" dirty="0">
                <a:latin typeface="Calibri" panose="020F0502020204030204" pitchFamily="34" charset="0"/>
              </a:rPr>
              <a:t>Contacted Tesla through Customer Service chat box</a:t>
            </a:r>
          </a:p>
          <a:p>
            <a:pPr marL="741363" lvl="2" indent="-173038">
              <a:spcBef>
                <a:spcPts val="0"/>
              </a:spcBef>
              <a:spcAft>
                <a:spcPts val="1200"/>
              </a:spcAft>
              <a:buFont typeface="Segoe UI Symbol" panose="020B0502040204020203" pitchFamily="34" charset="0"/>
              <a:buChar char="✓"/>
            </a:pPr>
            <a:r>
              <a:rPr lang="en-US" sz="2000" dirty="0">
                <a:latin typeface="Calibri" panose="020F0502020204030204" pitchFamily="34" charset="0"/>
              </a:rPr>
              <a:t>ENTERPRISE WWD Applications overview white paper sent via email</a:t>
            </a:r>
          </a:p>
          <a:p>
            <a:pPr marL="741363" lvl="1" indent="-173038"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Toyota </a:t>
            </a:r>
            <a:r>
              <a:rPr lang="en-US" sz="2000" b="1" dirty="0">
                <a:latin typeface="Calibri" panose="020F0502020204030204" pitchFamily="34" charset="0"/>
              </a:rPr>
              <a:t>Connected </a:t>
            </a:r>
            <a:r>
              <a:rPr lang="en-US" sz="2000" dirty="0">
                <a:latin typeface="Calibri" panose="020F0502020204030204" pitchFamily="34" charset="0"/>
              </a:rPr>
              <a:t>– contact in progress</a:t>
            </a:r>
          </a:p>
          <a:p>
            <a:pPr marL="741363" lvl="1" indent="-173038"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latin typeface="Calibri" panose="020F0502020204030204" pitchFamily="34" charset="0"/>
              </a:rPr>
              <a:t>Waze </a:t>
            </a:r>
            <a:r>
              <a:rPr lang="en-US" sz="2000" dirty="0">
                <a:latin typeface="Calibri" panose="020F0502020204030204" pitchFamily="34" charset="0"/>
              </a:rPr>
              <a:t>–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contact in progress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7A1E-7DDC-4A05-BDAB-F3F50862F707}"/>
              </a:ext>
            </a:extLst>
          </p:cNvPr>
          <p:cNvSpPr/>
          <p:nvPr/>
        </p:nvSpPr>
        <p:spPr>
          <a:xfrm>
            <a:off x="914400" y="1600200"/>
            <a:ext cx="2819400" cy="10586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2" lvl="1" algn="ctr">
              <a:spcAft>
                <a:spcPts val="800"/>
              </a:spcAft>
            </a:pPr>
            <a:r>
              <a:rPr lang="en-US" altLang="en-US" dirty="0">
                <a:solidFill>
                  <a:schemeClr val="tx1"/>
                </a:solidFill>
              </a:rPr>
              <a:t>Auto Manufacturers/ Mobile App Developers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6EEE5-4E90-4A3B-970C-92E5E5C6ABB1}"/>
              </a:ext>
            </a:extLst>
          </p:cNvPr>
          <p:cNvSpPr txBox="1"/>
          <p:nvPr/>
        </p:nvSpPr>
        <p:spPr>
          <a:xfrm>
            <a:off x="381000" y="3650531"/>
            <a:ext cx="11430000" cy="2477601"/>
          </a:xfrm>
          <a:prstGeom prst="rect">
            <a:avLst/>
          </a:prstGeom>
          <a:noFill/>
          <a:ln w="22225">
            <a:solidFill>
              <a:srgbClr val="00703B"/>
            </a:solidFill>
          </a:ln>
        </p:spPr>
        <p:txBody>
          <a:bodyPr wrap="square">
            <a:spAutoFit/>
          </a:bodyPr>
          <a:lstStyle/>
          <a:p>
            <a:pPr marL="288925" lvl="1" indent="-173038"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Kardos &amp; Associates LLC / Continental</a:t>
            </a:r>
          </a:p>
          <a:p>
            <a:pPr marL="288925" lvl="2" indent="-173038">
              <a:spcBef>
                <a:spcPts val="0"/>
              </a:spcBef>
              <a:spcAft>
                <a:spcPts val="600"/>
              </a:spcAft>
              <a:buFont typeface="Segoe UI Symbol" panose="020B0502040204020203" pitchFamily="34" charset="0"/>
              <a:buChar char="✓"/>
            </a:pPr>
            <a:r>
              <a:rPr lang="en-US" sz="2000" dirty="0">
                <a:latin typeface="Calibri" panose="020F0502020204030204" pitchFamily="34" charset="0"/>
              </a:rPr>
              <a:t>Contacted ENTERPRISE with initial interest, follow-up in process</a:t>
            </a:r>
          </a:p>
          <a:p>
            <a:pPr marL="288925" marR="0" lvl="1" indent="-173038"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FHWA Safety </a:t>
            </a:r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Team</a:t>
            </a:r>
          </a:p>
          <a:p>
            <a:pPr marL="288925" lvl="2" indent="-173038">
              <a:spcBef>
                <a:spcPts val="0"/>
              </a:spcBef>
              <a:spcAft>
                <a:spcPts val="300"/>
              </a:spcAft>
              <a:buFont typeface="Segoe UI Symbol" panose="020B0502040204020203" pitchFamily="34" charset="0"/>
              <a:buChar char="✓"/>
            </a:pPr>
            <a:r>
              <a:rPr lang="en-US" sz="2000" dirty="0">
                <a:latin typeface="Calibri" panose="020F0502020204030204" pitchFamily="34" charset="0"/>
              </a:rPr>
              <a:t>Pitch concept of a nationwide WWD XML feed, similar to Work Zone Data Exchange (</a:t>
            </a:r>
            <a:r>
              <a:rPr lang="en-US" sz="2000" dirty="0" err="1">
                <a:latin typeface="Calibri" panose="020F0502020204030204" pitchFamily="34" charset="0"/>
              </a:rPr>
              <a:t>WZDx</a:t>
            </a:r>
            <a:r>
              <a:rPr lang="en-US" sz="2000" dirty="0">
                <a:latin typeface="Calibri" panose="020F0502020204030204" pitchFamily="34" charset="0"/>
              </a:rPr>
              <a:t>) concept</a:t>
            </a:r>
          </a:p>
          <a:p>
            <a:pPr marL="915987" lvl="3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When WWD information is received by 911 or TMC, Post information (WWD* Lat*, Long*, initial time*, Heading? Route? vehicle description?  Remarks?) for 10 minutes</a:t>
            </a:r>
          </a:p>
          <a:p>
            <a:pPr marL="915987" lvl="3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3rd party apps/auto manufactures could receive &amp; post to their apps/vehicles during 10 min period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F4213B-ECE6-4FAB-8C83-C98512F798C7}"/>
              </a:ext>
            </a:extLst>
          </p:cNvPr>
          <p:cNvSpPr/>
          <p:nvPr/>
        </p:nvSpPr>
        <p:spPr>
          <a:xfrm>
            <a:off x="5257800" y="3429118"/>
            <a:ext cx="1206366" cy="3879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2" lvl="1" algn="ctr">
              <a:spcAft>
                <a:spcPts val="800"/>
              </a:spcAft>
            </a:pPr>
            <a:r>
              <a:rPr lang="en-US" altLang="en-US" dirty="0">
                <a:solidFill>
                  <a:schemeClr val="tx1"/>
                </a:solidFill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248168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E8CAA-6A52-4FF5-B049-0F239C9A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Tesla’s Full Self Driving as of (11/6/20) – Stop Sign</a:t>
            </a:r>
          </a:p>
        </p:txBody>
      </p:sp>
      <p:pic>
        <p:nvPicPr>
          <p:cNvPr id="8" name="Stop v2">
            <a:hlinkClick r:id="" action="ppaction://media"/>
            <a:extLst>
              <a:ext uri="{FF2B5EF4-FFF2-40B4-BE49-F238E27FC236}">
                <a16:creationId xmlns:a16="http://schemas.microsoft.com/office/drawing/2014/main" id="{C96DABFA-C05B-4F87-A0AB-3E70E88A05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264" y="915749"/>
            <a:ext cx="10565472" cy="5943600"/>
          </a:xfrm>
        </p:spPr>
      </p:pic>
    </p:spTree>
    <p:extLst>
      <p:ext uri="{BB962C8B-B14F-4D97-AF65-F5344CB8AC3E}">
        <p14:creationId xmlns:p14="http://schemas.microsoft.com/office/powerpoint/2010/main" val="33318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E8CAA-6A52-4FF5-B049-0F239C9A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Tesla’s Full Self Driving as of (11/6/20) – Traffic Signal</a:t>
            </a:r>
          </a:p>
        </p:txBody>
      </p:sp>
      <p:pic>
        <p:nvPicPr>
          <p:cNvPr id="6" name="Traffic Signal v2">
            <a:hlinkClick r:id="" action="ppaction://media"/>
            <a:extLst>
              <a:ext uri="{FF2B5EF4-FFF2-40B4-BE49-F238E27FC236}">
                <a16:creationId xmlns:a16="http://schemas.microsoft.com/office/drawing/2014/main" id="{20DD0C2F-B042-47F7-9F02-1A0A99AFE1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14400"/>
            <a:ext cx="10591800" cy="5958411"/>
          </a:xfrm>
        </p:spPr>
      </p:pic>
    </p:spTree>
    <p:extLst>
      <p:ext uri="{BB962C8B-B14F-4D97-AF65-F5344CB8AC3E}">
        <p14:creationId xmlns:p14="http://schemas.microsoft.com/office/powerpoint/2010/main" val="21855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E72F-D06D-472B-806B-C321E7E84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Tesla’s FSD as of (11/6/20) Approaching Traffic Signal</a:t>
            </a:r>
          </a:p>
        </p:txBody>
      </p:sp>
      <p:pic>
        <p:nvPicPr>
          <p:cNvPr id="4" name="Stopping on Green">
            <a:hlinkClick r:id="" action="ppaction://media"/>
            <a:extLst>
              <a:ext uri="{FF2B5EF4-FFF2-40B4-BE49-F238E27FC236}">
                <a16:creationId xmlns:a16="http://schemas.microsoft.com/office/drawing/2014/main" id="{F2C94EF7-A48A-43EA-8A23-D33200401A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914400"/>
            <a:ext cx="10591800" cy="5958411"/>
          </a:xfrm>
        </p:spPr>
      </p:pic>
    </p:spTree>
    <p:extLst>
      <p:ext uri="{BB962C8B-B14F-4D97-AF65-F5344CB8AC3E}">
        <p14:creationId xmlns:p14="http://schemas.microsoft.com/office/powerpoint/2010/main" val="7391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Planned Outreach</a:t>
            </a: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7A84FFA8-5E5C-43F5-9F60-701226A05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Content Placeholder 2">
            <a:extLst>
              <a:ext uri="{FF2B5EF4-FFF2-40B4-BE49-F238E27FC236}">
                <a16:creationId xmlns:a16="http://schemas.microsoft.com/office/drawing/2014/main" id="{C65F9745-939C-4BF6-B9E9-6066DA55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67362"/>
            <a:ext cx="10363200" cy="48641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76263" indent="-3365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9713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3000" b="1" dirty="0"/>
              <a:t>2021 SAE World Congress</a:t>
            </a:r>
          </a:p>
          <a:p>
            <a:pPr marL="1096963" lvl="2" indent="-457200">
              <a:spcBef>
                <a:spcPct val="0"/>
              </a:spcBef>
              <a:defRPr/>
            </a:pPr>
            <a:r>
              <a:rPr lang="en-US" altLang="en-US" sz="2800" dirty="0"/>
              <a:t>Abstract accepted for podium presentation - Willy Sorenson</a:t>
            </a:r>
          </a:p>
          <a:p>
            <a:pPr marL="1096963" lvl="2" indent="-457200">
              <a:spcBef>
                <a:spcPct val="0"/>
              </a:spcBef>
              <a:defRPr/>
            </a:pPr>
            <a:r>
              <a:rPr lang="en-US" altLang="en-US" sz="2800" dirty="0"/>
              <a:t>April 2021: Will be a Virtual Event (again)</a:t>
            </a:r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3000" dirty="0">
              <a:highlight>
                <a:srgbClr val="FFFF00"/>
              </a:highlight>
            </a:endParaRPr>
          </a:p>
          <a:p>
            <a:pPr marL="696913" lvl="1" indent="-457200">
              <a:spcBef>
                <a:spcPct val="0"/>
              </a:spcBef>
              <a:defRPr/>
            </a:pPr>
            <a:endParaRPr lang="en-US" altLang="en-US" sz="3000" dirty="0"/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3000" dirty="0"/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3000" dirty="0"/>
          </a:p>
          <a:p>
            <a:pPr marL="1096963" lvl="2" indent="-457200">
              <a:spcBef>
                <a:spcPct val="0"/>
              </a:spcBef>
              <a:defRPr/>
            </a:pPr>
            <a:endParaRPr lang="en-US" altLang="en-US" sz="3000" dirty="0"/>
          </a:p>
          <a:p>
            <a:pPr marL="239713" lvl="1" indent="0">
              <a:spcBef>
                <a:spcPct val="0"/>
              </a:spcBef>
              <a:buNone/>
              <a:defRPr/>
            </a:pPr>
            <a:endParaRPr lang="en-US" altLang="en-US" sz="30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9E541EA-E330-4ABD-A599-C41AC8243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50111"/>
            <a:ext cx="5638800" cy="237145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49F2F05-B797-41D6-8321-BF85F716C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62985"/>
            <a:ext cx="1243157" cy="87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2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7A84FFA8-5E5C-43F5-9F60-701226A05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8DE4C1-FB6E-4935-8BD1-D07C7595A669}"/>
              </a:ext>
            </a:extLst>
          </p:cNvPr>
          <p:cNvSpPr txBox="1">
            <a:spLocks/>
          </p:cNvSpPr>
          <p:nvPr/>
        </p:nvSpPr>
        <p:spPr>
          <a:xfrm>
            <a:off x="2438400" y="3093244"/>
            <a:ext cx="7315200" cy="68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3500" b="1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111856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81A82554-5970-4E26-80A8-320CFB70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Purpose</a:t>
            </a:r>
          </a:p>
        </p:txBody>
      </p:sp>
      <p:sp>
        <p:nvSpPr>
          <p:cNvPr id="13316" name="Rectangle 66">
            <a:extLst>
              <a:ext uri="{FF2B5EF4-FFF2-40B4-BE49-F238E27FC236}">
                <a16:creationId xmlns:a16="http://schemas.microsoft.com/office/drawing/2014/main" id="{6782FF7C-00BA-4B3D-9EBB-C8221A99D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3317" name="Rectangle 145">
            <a:extLst>
              <a:ext uri="{FF2B5EF4-FFF2-40B4-BE49-F238E27FC236}">
                <a16:creationId xmlns:a16="http://schemas.microsoft.com/office/drawing/2014/main" id="{BE7AC93C-7EBC-47D3-A89B-308A270D8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BA075E-63B3-4509-8F14-181161B6E80B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pic>
        <p:nvPicPr>
          <p:cNvPr id="13319" name="Picture 1">
            <a:extLst>
              <a:ext uri="{FF2B5EF4-FFF2-40B4-BE49-F238E27FC236}">
                <a16:creationId xmlns:a16="http://schemas.microsoft.com/office/drawing/2014/main" id="{DB029603-79B4-43D5-917A-6C9A6A006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331D07F-D8AA-44A3-8E93-5364904749B2}"/>
              </a:ext>
            </a:extLst>
          </p:cNvPr>
          <p:cNvSpPr txBox="1">
            <a:spLocks/>
          </p:cNvSpPr>
          <p:nvPr/>
        </p:nvSpPr>
        <p:spPr bwMode="auto">
          <a:xfrm>
            <a:off x="1371600" y="3701681"/>
            <a:ext cx="9448800" cy="229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000" b="1" dirty="0"/>
              <a:t>ENTERPRISE Champions: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000" dirty="0"/>
              <a:t>Cory Johnson (MnDOT) and Willy Sorenson (Iowa DOT)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1500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2800" b="1" dirty="0"/>
              <a:t>Project Budget: </a:t>
            </a:r>
            <a:r>
              <a:rPr lang="en-US" altLang="en-US" sz="2800" dirty="0"/>
              <a:t>$21,500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D84572B-50A2-455F-82BD-7B536249EF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33800" y="1426439"/>
            <a:ext cx="7467600" cy="1777093"/>
          </a:xfr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000" b="1" i="1" dirty="0">
                <a:latin typeface="+mj-lt"/>
                <a:cs typeface="Arial" panose="020B0604020202020204" pitchFamily="34" charset="0"/>
              </a:rPr>
              <a:t>Purpose: To create industry interest in a concept that integrates wrong-way alerts into in-vehicle systems and mobile applications</a:t>
            </a:r>
          </a:p>
        </p:txBody>
      </p:sp>
      <p:pic>
        <p:nvPicPr>
          <p:cNvPr id="17" name="Picture 74" descr="A close up of a sign&#10;&#10;Description automatically generated">
            <a:extLst>
              <a:ext uri="{FF2B5EF4-FFF2-40B4-BE49-F238E27FC236}">
                <a16:creationId xmlns:a16="http://schemas.microsoft.com/office/drawing/2014/main" id="{F98D2A89-637C-48AE-AB7D-91CB337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8785"/>
            <a:ext cx="2513330" cy="165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54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A9182A-6AF4-4047-B337-0011F200401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25604" name="Title 1">
            <a:extLst>
              <a:ext uri="{FF2B5EF4-FFF2-40B4-BE49-F238E27FC236}">
                <a16:creationId xmlns:a16="http://schemas.microsoft.com/office/drawing/2014/main" id="{1592294E-E1B1-4063-9FA4-0D7B9F5B080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000" b="1" dirty="0">
                <a:solidFill>
                  <a:schemeClr val="bg1"/>
                </a:solidFill>
              </a:rPr>
              <a:t>CONCEPT: In-Vehicle Systems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32D00C4-ECEE-4D04-B033-E0F94B926003}"/>
              </a:ext>
            </a:extLst>
          </p:cNvPr>
          <p:cNvSpPr txBox="1">
            <a:spLocks/>
          </p:cNvSpPr>
          <p:nvPr/>
        </p:nvSpPr>
        <p:spPr>
          <a:xfrm>
            <a:off x="152400" y="1212850"/>
            <a:ext cx="11734800" cy="452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600" dirty="0"/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DFBCB208-2C5F-4D20-8A62-FBC062743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black car on display&#10;&#10;Description automatically generated">
            <a:extLst>
              <a:ext uri="{FF2B5EF4-FFF2-40B4-BE49-F238E27FC236}">
                <a16:creationId xmlns:a16="http://schemas.microsoft.com/office/drawing/2014/main" id="{1286D073-E4B9-4C4E-8466-0F0185F0D9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/>
          <a:stretch/>
        </p:blipFill>
        <p:spPr>
          <a:xfrm>
            <a:off x="451670" y="1882543"/>
            <a:ext cx="5333999" cy="33324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FD5D63-7ADE-4A00-BBC7-DDE2783C1B93}"/>
              </a:ext>
            </a:extLst>
          </p:cNvPr>
          <p:cNvGrpSpPr/>
          <p:nvPr/>
        </p:nvGrpSpPr>
        <p:grpSpPr>
          <a:xfrm>
            <a:off x="7146587" y="1400688"/>
            <a:ext cx="4290883" cy="4516719"/>
            <a:chOff x="7323495" y="1466580"/>
            <a:chExt cx="4290882" cy="4516719"/>
          </a:xfrm>
        </p:grpSpPr>
        <p:pic>
          <p:nvPicPr>
            <p:cNvPr id="9" name="Picture 8" descr="A close up of a car&#10;&#10;Description automatically generated">
              <a:extLst>
                <a:ext uri="{FF2B5EF4-FFF2-40B4-BE49-F238E27FC236}">
                  <a16:creationId xmlns:a16="http://schemas.microsoft.com/office/drawing/2014/main" id="{9C8E6B77-F5B1-4784-9E93-C2A5013F8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495" y="1466580"/>
              <a:ext cx="4290882" cy="4516719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1866A-78A1-4ADD-A68E-90D0EBE5B269}"/>
                </a:ext>
              </a:extLst>
            </p:cNvPr>
            <p:cNvGrpSpPr/>
            <p:nvPr/>
          </p:nvGrpSpPr>
          <p:grpSpPr>
            <a:xfrm>
              <a:off x="7543800" y="3780924"/>
              <a:ext cx="2154905" cy="1095302"/>
              <a:chOff x="5513430" y="3417704"/>
              <a:chExt cx="2102456" cy="106394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C48A4-013A-48DC-9BAA-564130FD3726}"/>
                  </a:ext>
                </a:extLst>
              </p:cNvPr>
              <p:cNvSpPr/>
              <p:nvPr/>
            </p:nvSpPr>
            <p:spPr>
              <a:xfrm>
                <a:off x="5757252" y="3417704"/>
                <a:ext cx="1858634" cy="1063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2" name="Graphic 69" descr="Exclamation mark">
                <a:extLst>
                  <a:ext uri="{FF2B5EF4-FFF2-40B4-BE49-F238E27FC236}">
                    <a16:creationId xmlns:a16="http://schemas.microsoft.com/office/drawing/2014/main" id="{21DC040D-80EA-44D7-95A0-46296DFBA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5513430" y="3564786"/>
                <a:ext cx="846519" cy="846518"/>
              </a:xfrm>
              <a:prstGeom prst="rect">
                <a:avLst/>
              </a:prstGeom>
            </p:spPr>
          </p:pic>
          <p:pic>
            <p:nvPicPr>
              <p:cNvPr id="13" name="Picture 70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AEC5E161-0DCF-4F1D-A06F-22D647527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9" r="2129" b="5314"/>
              <a:stretch/>
            </p:blipFill>
            <p:spPr bwMode="auto">
              <a:xfrm>
                <a:off x="6128979" y="3502908"/>
                <a:ext cx="1385957" cy="923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C2030D-5C9C-40DE-9CD5-33BB81E3AAAD}"/>
              </a:ext>
            </a:extLst>
          </p:cNvPr>
          <p:cNvSpPr/>
          <p:nvPr/>
        </p:nvSpPr>
        <p:spPr>
          <a:xfrm>
            <a:off x="6181765" y="3239558"/>
            <a:ext cx="742403" cy="555970"/>
          </a:xfrm>
          <a:prstGeom prst="rightArrow">
            <a:avLst/>
          </a:prstGeom>
          <a:solidFill>
            <a:srgbClr val="00703C"/>
          </a:solidFill>
          <a:ln>
            <a:solidFill>
              <a:srgbClr val="007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9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A9182A-6AF4-4047-B337-0011F200401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25604" name="Title 1">
            <a:extLst>
              <a:ext uri="{FF2B5EF4-FFF2-40B4-BE49-F238E27FC236}">
                <a16:creationId xmlns:a16="http://schemas.microsoft.com/office/drawing/2014/main" id="{1592294E-E1B1-4063-9FA4-0D7B9F5B080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000" b="1" dirty="0">
                <a:solidFill>
                  <a:schemeClr val="bg1"/>
                </a:solidFill>
              </a:rPr>
              <a:t>CONCEPT: In-Vehicle Systems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32D00C4-ECEE-4D04-B033-E0F94B926003}"/>
              </a:ext>
            </a:extLst>
          </p:cNvPr>
          <p:cNvSpPr txBox="1">
            <a:spLocks/>
          </p:cNvSpPr>
          <p:nvPr/>
        </p:nvSpPr>
        <p:spPr>
          <a:xfrm>
            <a:off x="152400" y="1212850"/>
            <a:ext cx="11734800" cy="452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600" dirty="0"/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DFBCB208-2C5F-4D20-8A62-FBC062743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black car on display&#10;&#10;Description automatically generated">
            <a:extLst>
              <a:ext uri="{FF2B5EF4-FFF2-40B4-BE49-F238E27FC236}">
                <a16:creationId xmlns:a16="http://schemas.microsoft.com/office/drawing/2014/main" id="{1286D073-E4B9-4C4E-8466-0F0185F0D9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/>
          <a:stretch/>
        </p:blipFill>
        <p:spPr>
          <a:xfrm>
            <a:off x="451670" y="1882543"/>
            <a:ext cx="5333999" cy="33324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FD5D63-7ADE-4A00-BBC7-DDE2783C1B93}"/>
              </a:ext>
            </a:extLst>
          </p:cNvPr>
          <p:cNvGrpSpPr/>
          <p:nvPr/>
        </p:nvGrpSpPr>
        <p:grpSpPr>
          <a:xfrm>
            <a:off x="7146587" y="1400688"/>
            <a:ext cx="4290883" cy="4516719"/>
            <a:chOff x="7323495" y="1466580"/>
            <a:chExt cx="4290882" cy="4516719"/>
          </a:xfrm>
        </p:grpSpPr>
        <p:pic>
          <p:nvPicPr>
            <p:cNvPr id="9" name="Picture 8" descr="A close up of a car&#10;&#10;Description automatically generated">
              <a:extLst>
                <a:ext uri="{FF2B5EF4-FFF2-40B4-BE49-F238E27FC236}">
                  <a16:creationId xmlns:a16="http://schemas.microsoft.com/office/drawing/2014/main" id="{9C8E6B77-F5B1-4784-9E93-C2A5013F8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495" y="1466580"/>
              <a:ext cx="4290882" cy="4516719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1866A-78A1-4ADD-A68E-90D0EBE5B269}"/>
                </a:ext>
              </a:extLst>
            </p:cNvPr>
            <p:cNvGrpSpPr/>
            <p:nvPr/>
          </p:nvGrpSpPr>
          <p:grpSpPr>
            <a:xfrm>
              <a:off x="7543800" y="3780924"/>
              <a:ext cx="2154905" cy="1095302"/>
              <a:chOff x="5513430" y="3417704"/>
              <a:chExt cx="2102456" cy="106394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C48A4-013A-48DC-9BAA-564130FD3726}"/>
                  </a:ext>
                </a:extLst>
              </p:cNvPr>
              <p:cNvSpPr/>
              <p:nvPr/>
            </p:nvSpPr>
            <p:spPr>
              <a:xfrm>
                <a:off x="5757252" y="3417704"/>
                <a:ext cx="1858634" cy="1063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2" name="Graphic 69" descr="Exclamation mark">
                <a:extLst>
                  <a:ext uri="{FF2B5EF4-FFF2-40B4-BE49-F238E27FC236}">
                    <a16:creationId xmlns:a16="http://schemas.microsoft.com/office/drawing/2014/main" id="{21DC040D-80EA-44D7-95A0-46296DFBA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5513430" y="3564786"/>
                <a:ext cx="846519" cy="846518"/>
              </a:xfrm>
              <a:prstGeom prst="rect">
                <a:avLst/>
              </a:prstGeom>
            </p:spPr>
          </p:pic>
          <p:pic>
            <p:nvPicPr>
              <p:cNvPr id="13" name="Picture 70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AEC5E161-0DCF-4F1D-A06F-22D647527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9" r="2129" b="5314"/>
              <a:stretch/>
            </p:blipFill>
            <p:spPr bwMode="auto">
              <a:xfrm>
                <a:off x="6128979" y="3502908"/>
                <a:ext cx="1385957" cy="923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C2030D-5C9C-40DE-9CD5-33BB81E3AAAD}"/>
              </a:ext>
            </a:extLst>
          </p:cNvPr>
          <p:cNvSpPr/>
          <p:nvPr/>
        </p:nvSpPr>
        <p:spPr>
          <a:xfrm>
            <a:off x="6181765" y="3239558"/>
            <a:ext cx="742403" cy="555970"/>
          </a:xfrm>
          <a:prstGeom prst="rightArrow">
            <a:avLst/>
          </a:prstGeom>
          <a:solidFill>
            <a:srgbClr val="00703C"/>
          </a:solidFill>
          <a:ln>
            <a:solidFill>
              <a:srgbClr val="007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965C70-4155-4B6F-86F0-739947D4641A}"/>
              </a:ext>
            </a:extLst>
          </p:cNvPr>
          <p:cNvSpPr/>
          <p:nvPr/>
        </p:nvSpPr>
        <p:spPr>
          <a:xfrm>
            <a:off x="905777" y="1294606"/>
            <a:ext cx="5167764" cy="43576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2" lvl="1" algn="ctr"/>
            <a:r>
              <a:rPr lang="en-US" altLang="en-US" sz="3000" b="1" dirty="0">
                <a:solidFill>
                  <a:schemeClr val="tx1"/>
                </a:solidFill>
              </a:rPr>
              <a:t>Detect Wrong-Way Movement =&gt;&gt; </a:t>
            </a:r>
          </a:p>
          <a:p>
            <a:pPr marL="117472" lvl="1" algn="ctr">
              <a:spcAft>
                <a:spcPts val="1800"/>
              </a:spcAft>
            </a:pPr>
            <a:r>
              <a:rPr lang="en-US" altLang="en-US" sz="3000" i="1" dirty="0">
                <a:solidFill>
                  <a:schemeClr val="tx1"/>
                </a:solidFill>
              </a:rPr>
              <a:t>Based on vehicle movement and map data</a:t>
            </a:r>
          </a:p>
          <a:p>
            <a:pPr marL="117472" lvl="1" algn="ctr"/>
            <a:r>
              <a:rPr lang="en-US" altLang="en-US" sz="3000" b="1" dirty="0">
                <a:solidFill>
                  <a:schemeClr val="tx1"/>
                </a:solidFill>
              </a:rPr>
              <a:t>Alert Driver =&gt;&gt;</a:t>
            </a:r>
          </a:p>
          <a:p>
            <a:pPr marL="117472" lvl="1" algn="ctr"/>
            <a:r>
              <a:rPr lang="en-US" altLang="en-US" sz="3000" i="1" dirty="0">
                <a:solidFill>
                  <a:schemeClr val="tx1"/>
                </a:solidFill>
              </a:rPr>
              <a:t>So driver may self-correct before a crash occurs</a:t>
            </a:r>
          </a:p>
        </p:txBody>
      </p:sp>
    </p:spTree>
    <p:extLst>
      <p:ext uri="{BB962C8B-B14F-4D97-AF65-F5344CB8AC3E}">
        <p14:creationId xmlns:p14="http://schemas.microsoft.com/office/powerpoint/2010/main" val="375143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A9182A-6AF4-4047-B337-0011F200401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25604" name="Title 1">
            <a:extLst>
              <a:ext uri="{FF2B5EF4-FFF2-40B4-BE49-F238E27FC236}">
                <a16:creationId xmlns:a16="http://schemas.microsoft.com/office/drawing/2014/main" id="{1592294E-E1B1-4063-9FA4-0D7B9F5B080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000" b="1" dirty="0">
                <a:solidFill>
                  <a:schemeClr val="bg1"/>
                </a:solidFill>
              </a:rPr>
              <a:t>CONCEPT: Mobile Applications (e.g. Google Maps, WAZE, etc.)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32D00C4-ECEE-4D04-B033-E0F94B926003}"/>
              </a:ext>
            </a:extLst>
          </p:cNvPr>
          <p:cNvSpPr txBox="1">
            <a:spLocks/>
          </p:cNvSpPr>
          <p:nvPr/>
        </p:nvSpPr>
        <p:spPr>
          <a:xfrm>
            <a:off x="152400" y="1212850"/>
            <a:ext cx="11734800" cy="452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600" dirty="0"/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DFBCB208-2C5F-4D20-8A62-FBC062743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close up of a car&#10;&#10;Description automatically generated">
            <a:extLst>
              <a:ext uri="{FF2B5EF4-FFF2-40B4-BE49-F238E27FC236}">
                <a16:creationId xmlns:a16="http://schemas.microsoft.com/office/drawing/2014/main" id="{7D2FADF1-CFE5-480A-B83D-74CF1FDDE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6846" y="1573692"/>
            <a:ext cx="5228235" cy="392117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3D52F8-8F23-4AB7-BF23-16D7F100FE53}"/>
              </a:ext>
            </a:extLst>
          </p:cNvPr>
          <p:cNvGrpSpPr/>
          <p:nvPr/>
        </p:nvGrpSpPr>
        <p:grpSpPr>
          <a:xfrm>
            <a:off x="6518226" y="1833409"/>
            <a:ext cx="5492799" cy="3433801"/>
            <a:chOff x="6394401" y="1823999"/>
            <a:chExt cx="5492799" cy="3433801"/>
          </a:xfrm>
          <a:solidFill>
            <a:schemeClr val="bg1"/>
          </a:solidFill>
        </p:grpSpPr>
        <p:pic>
          <p:nvPicPr>
            <p:cNvPr id="17" name="Picture 16" descr="A picture containing black, display&#10;&#10;Description automatically generated">
              <a:extLst>
                <a:ext uri="{FF2B5EF4-FFF2-40B4-BE49-F238E27FC236}">
                  <a16:creationId xmlns:a16="http://schemas.microsoft.com/office/drawing/2014/main" id="{6676C8B0-BC0B-4779-B3B6-599D8869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" b="21030"/>
            <a:stretch/>
          </p:blipFill>
          <p:spPr>
            <a:xfrm rot="10800000">
              <a:off x="6394401" y="1823999"/>
              <a:ext cx="5492799" cy="343380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FC9E3D-EA76-4B78-BB01-BF7278818BE0}"/>
                </a:ext>
              </a:extLst>
            </p:cNvPr>
            <p:cNvGrpSpPr/>
            <p:nvPr/>
          </p:nvGrpSpPr>
          <p:grpSpPr>
            <a:xfrm>
              <a:off x="10258623" y="2733920"/>
              <a:ext cx="755537" cy="1581903"/>
              <a:chOff x="8602378" y="2276834"/>
              <a:chExt cx="772083" cy="1599059"/>
            </a:xfrm>
            <a:grpFill/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B591EF-C4A8-44B1-AEA7-832570D28C66}"/>
                  </a:ext>
                </a:extLst>
              </p:cNvPr>
              <p:cNvSpPr/>
              <p:nvPr/>
            </p:nvSpPr>
            <p:spPr>
              <a:xfrm rot="181722">
                <a:off x="8602378" y="2276834"/>
                <a:ext cx="759947" cy="1599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Graphic 69" descr="Exclamation mark">
                <a:extLst>
                  <a:ext uri="{FF2B5EF4-FFF2-40B4-BE49-F238E27FC236}">
                    <a16:creationId xmlns:a16="http://schemas.microsoft.com/office/drawing/2014/main" id="{F2DF63A2-E9EF-4E6E-8B56-5BE8F9FA6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 rot="169440">
                <a:off x="8689500" y="3108900"/>
                <a:ext cx="545083" cy="545084"/>
              </a:xfrm>
              <a:prstGeom prst="rect">
                <a:avLst/>
              </a:prstGeom>
              <a:grpFill/>
            </p:spPr>
          </p:pic>
          <p:pic>
            <p:nvPicPr>
              <p:cNvPr id="21" name="Picture 70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791C5741-43C8-40AF-92BC-4521167863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9" r="2129" b="5314"/>
              <a:stretch/>
            </p:blipFill>
            <p:spPr bwMode="auto">
              <a:xfrm rot="183625">
                <a:off x="8644826" y="2339929"/>
                <a:ext cx="729635" cy="4864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D65527E-1081-4EFD-8A2F-6E59833E2BF6}"/>
              </a:ext>
            </a:extLst>
          </p:cNvPr>
          <p:cNvSpPr/>
          <p:nvPr/>
        </p:nvSpPr>
        <p:spPr>
          <a:xfrm>
            <a:off x="5673775" y="3305670"/>
            <a:ext cx="742403" cy="555970"/>
          </a:xfrm>
          <a:prstGeom prst="rightArrow">
            <a:avLst/>
          </a:prstGeom>
          <a:solidFill>
            <a:srgbClr val="00703C"/>
          </a:solidFill>
          <a:ln>
            <a:solidFill>
              <a:srgbClr val="007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1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A9182A-6AF4-4047-B337-0011F200401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25604" name="Title 1">
            <a:extLst>
              <a:ext uri="{FF2B5EF4-FFF2-40B4-BE49-F238E27FC236}">
                <a16:creationId xmlns:a16="http://schemas.microsoft.com/office/drawing/2014/main" id="{1592294E-E1B1-4063-9FA4-0D7B9F5B080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Tasks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32D00C4-ECEE-4D04-B033-E0F94B926003}"/>
              </a:ext>
            </a:extLst>
          </p:cNvPr>
          <p:cNvSpPr txBox="1">
            <a:spLocks/>
          </p:cNvSpPr>
          <p:nvPr/>
        </p:nvSpPr>
        <p:spPr>
          <a:xfrm>
            <a:off x="152400" y="1212850"/>
            <a:ext cx="11734800" cy="452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600" dirty="0"/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DFBCB208-2C5F-4D20-8A62-FBC062743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CB73F2-72C3-42CC-B60E-C43234F724B8}"/>
              </a:ext>
            </a:extLst>
          </p:cNvPr>
          <p:cNvSpPr/>
          <p:nvPr/>
        </p:nvSpPr>
        <p:spPr>
          <a:xfrm>
            <a:off x="457200" y="1391244"/>
            <a:ext cx="1097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900" dirty="0">
                <a:latin typeface="+mn-lt"/>
              </a:rPr>
              <a:t>Task 1: Summarize Wrong-Way Driving Issues and Challenges</a:t>
            </a:r>
          </a:p>
          <a:p>
            <a:pPr marL="966787" lvl="2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800" i="1" dirty="0">
                <a:latin typeface="+mn-lt"/>
              </a:rPr>
              <a:t>Created outreach materials – overview document, presentation</a:t>
            </a:r>
          </a:p>
          <a:p>
            <a:pPr marL="0" lvl="2">
              <a:spcAft>
                <a:spcPts val="0"/>
              </a:spcAft>
            </a:pPr>
            <a:r>
              <a:rPr lang="en-US" sz="2900" dirty="0">
                <a:latin typeface="+mn-lt"/>
              </a:rPr>
              <a:t>Task 2: Describe Concept for Wrong-Way Driving Applications</a:t>
            </a:r>
          </a:p>
          <a:p>
            <a:pPr marL="966787" lvl="2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i="1" dirty="0">
                <a:latin typeface="+mn-lt"/>
              </a:rPr>
              <a:t>Created outreach materials – overview document, presentation</a:t>
            </a:r>
          </a:p>
          <a:p>
            <a:pPr marL="971550" lvl="2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+mn-lt"/>
              </a:rPr>
              <a:t>Supporting outreach: virtual meetings with industry contacts, documenting outcomes</a:t>
            </a:r>
          </a:p>
          <a:p>
            <a:pPr marL="508000" lvl="2" indent="-508000">
              <a:spcAft>
                <a:spcPts val="0"/>
              </a:spcAft>
            </a:pPr>
            <a:r>
              <a:rPr lang="en-US" sz="2900" dirty="0">
                <a:latin typeface="+mn-lt"/>
              </a:rPr>
              <a:t>Task 3: Technical Memorandum</a:t>
            </a:r>
          </a:p>
          <a:p>
            <a:pPr marL="971550" lvl="2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Summarize project activities: outreach, outcomes, lessons learned</a:t>
            </a:r>
          </a:p>
          <a:p>
            <a:pPr marL="971550" lvl="2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Not a typical research report</a:t>
            </a:r>
          </a:p>
        </p:txBody>
      </p:sp>
    </p:spTree>
    <p:extLst>
      <p:ext uri="{BB962C8B-B14F-4D97-AF65-F5344CB8AC3E}">
        <p14:creationId xmlns:p14="http://schemas.microsoft.com/office/powerpoint/2010/main" val="1811491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A3A351-A3A7-4DA3-B19A-7EB04A01B60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83CADCB-2201-4BF6-8636-0A6409C96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74" y="419100"/>
            <a:ext cx="4663441" cy="60198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E31FB39-0747-44DB-BA36-3E6E9EA6B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06" y="419100"/>
            <a:ext cx="4669351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B6D98-A8B7-4C45-A47F-30CCF39295D9}"/>
              </a:ext>
            </a:extLst>
          </p:cNvPr>
          <p:cNvSpPr txBox="1"/>
          <p:nvPr/>
        </p:nvSpPr>
        <p:spPr>
          <a:xfrm>
            <a:off x="133146" y="2727692"/>
            <a:ext cx="2095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 dirty="0"/>
              <a:t>Outreach Document  </a:t>
            </a:r>
          </a:p>
          <a:p>
            <a:pPr algn="ctr">
              <a:spcAft>
                <a:spcPts val="600"/>
              </a:spcAft>
            </a:pPr>
            <a:r>
              <a:rPr lang="en-US" sz="1500" dirty="0"/>
              <a:t>Posted at ENTERPRISE Website:</a:t>
            </a:r>
          </a:p>
          <a:p>
            <a:pPr algn="ctr"/>
            <a:r>
              <a:rPr lang="en-US" sz="1500" i="1" dirty="0">
                <a:hlinkClick r:id="rId4"/>
              </a:rPr>
              <a:t>Potential for WWD Applications</a:t>
            </a: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217867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</a:rPr>
              <a:t>Presentations and Meetings to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D98BC-2E56-42B2-B849-330D6C76385C}"/>
              </a:ext>
            </a:extLst>
          </p:cNvPr>
          <p:cNvSpPr txBox="1"/>
          <p:nvPr/>
        </p:nvSpPr>
        <p:spPr>
          <a:xfrm>
            <a:off x="457200" y="1027439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Presentations Completed: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FE5F12-60D1-4AA1-A1F7-51599999A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687264"/>
              </p:ext>
            </p:extLst>
          </p:nvPr>
        </p:nvGraphicFramePr>
        <p:xfrm>
          <a:off x="556661" y="4011023"/>
          <a:ext cx="7825338" cy="2286000"/>
        </p:xfrm>
        <a:graphic>
          <a:graphicData uri="http://schemas.openxmlformats.org/drawingml/2006/table">
            <a:tbl>
              <a:tblPr firstRow="1" bandRow="1"/>
              <a:tblGrid>
                <a:gridCol w="1653139">
                  <a:extLst>
                    <a:ext uri="{9D8B030D-6E8A-4147-A177-3AD203B41FA5}">
                      <a16:colId xmlns:a16="http://schemas.microsoft.com/office/drawing/2014/main" val="61086875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286905788"/>
                    </a:ext>
                  </a:extLst>
                </a:gridCol>
                <a:gridCol w="4800599">
                  <a:extLst>
                    <a:ext uri="{9D8B030D-6E8A-4147-A177-3AD203B41FA5}">
                      <a16:colId xmlns:a16="http://schemas.microsoft.com/office/drawing/2014/main" val="186389212"/>
                    </a:ext>
                  </a:extLst>
                </a:gridCol>
              </a:tblGrid>
              <a:tr h="3827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Company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Meeting Date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Point of Contact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858571"/>
                  </a:ext>
                </a:extLst>
              </a:tr>
              <a:tr h="700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Brandmotion</a:t>
                      </a:r>
                      <a:endParaRPr lang="en-US" sz="17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6/18/20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Dave McNamara - Manager, Business Development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71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7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dmcnamara@brandmotion.com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113756"/>
                  </a:ext>
                </a:extLst>
              </a:tr>
              <a:tr h="6125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Motors</a:t>
                      </a:r>
                      <a:endParaRPr lang="en-US" sz="17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9/30/20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Dave Craig - Chief of Maps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715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david.craig@gm.com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300468"/>
                  </a:ext>
                </a:extLst>
              </a:tr>
              <a:tr h="5906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111111"/>
                          </a:solidFill>
                          <a:effectLst/>
                          <a:latin typeface="Roboto"/>
                        </a:rPr>
                        <a:t>CēVē</a:t>
                      </a:r>
                      <a:endParaRPr lang="en-US" sz="17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10/9/20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Kris </a:t>
                      </a:r>
                      <a:r>
                        <a:rPr lang="en-US" sz="17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Milster</a:t>
                      </a: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Transportation Lead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71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kris@ceve.io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6817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7A4051-116B-4E7F-B111-0EAE929656E3}"/>
              </a:ext>
            </a:extLst>
          </p:cNvPr>
          <p:cNvSpPr txBox="1"/>
          <p:nvPr/>
        </p:nvSpPr>
        <p:spPr>
          <a:xfrm>
            <a:off x="457200" y="3657600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Industry Meetings Completed: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FE76A5-25D2-46CF-A252-4C819C8B1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133789"/>
              </p:ext>
            </p:extLst>
          </p:nvPr>
        </p:nvGraphicFramePr>
        <p:xfrm>
          <a:off x="453828" y="1532833"/>
          <a:ext cx="10668000" cy="2525269"/>
        </p:xfrm>
        <a:graphic>
          <a:graphicData uri="http://schemas.openxmlformats.org/drawingml/2006/table">
            <a:tbl>
              <a:tblPr firstRow="1" bandRow="1"/>
              <a:tblGrid>
                <a:gridCol w="3331272">
                  <a:extLst>
                    <a:ext uri="{9D8B030D-6E8A-4147-A177-3AD203B41FA5}">
                      <a16:colId xmlns:a16="http://schemas.microsoft.com/office/drawing/2014/main" val="2301201363"/>
                    </a:ext>
                  </a:extLst>
                </a:gridCol>
                <a:gridCol w="1621727">
                  <a:extLst>
                    <a:ext uri="{9D8B030D-6E8A-4147-A177-3AD203B41FA5}">
                      <a16:colId xmlns:a16="http://schemas.microsoft.com/office/drawing/2014/main" val="3534351033"/>
                    </a:ext>
                  </a:extLst>
                </a:gridCol>
                <a:gridCol w="1385147">
                  <a:extLst>
                    <a:ext uri="{9D8B030D-6E8A-4147-A177-3AD203B41FA5}">
                      <a16:colId xmlns:a16="http://schemas.microsoft.com/office/drawing/2014/main" val="3505479053"/>
                    </a:ext>
                  </a:extLst>
                </a:gridCol>
                <a:gridCol w="4329854">
                  <a:extLst>
                    <a:ext uri="{9D8B030D-6E8A-4147-A177-3AD203B41FA5}">
                      <a16:colId xmlns:a16="http://schemas.microsoft.com/office/drawing/2014/main" val="1925026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Presented by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Follow-Up or Outcomes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73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SAE International World Congress (WCX Digital Summit)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invalidUrl="ftp://165.206.203.34/TASUtilityCoordinationPlans/Willys Misc FTP Folder/Wrong Way Driving Presentations/For SAE 2020 Conference/"/>
                        </a:rPr>
                        <a:t>ftp://165.206.203.34/TASUtilityCoordinationPlans/Willys%20Misc%20FTP%20Folder/Wrong%20Way%20Driving%20Presentations/For%20SAE%202020%20Conference/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2020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Willy Sorenson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Dave McNamara from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Brandmotion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contacted Willy to request a meeting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79345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 Coalition: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IOO/OEM Connected Automation Work Monthly Webinar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 22, 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Willy Sorenson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 – Information-sharing presentation, with limited time for discussion.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83509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19855C-8BA2-423D-9F22-E7B7DD58985F}"/>
              </a:ext>
            </a:extLst>
          </p:cNvPr>
          <p:cNvSpPr/>
          <p:nvPr/>
        </p:nvSpPr>
        <p:spPr>
          <a:xfrm>
            <a:off x="468829" y="4415152"/>
            <a:ext cx="7989371" cy="633010"/>
          </a:xfrm>
          <a:prstGeom prst="round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646CB-A717-4C57-ACA0-9D5F6CD44C45}"/>
              </a:ext>
            </a:extLst>
          </p:cNvPr>
          <p:cNvSpPr txBox="1"/>
          <p:nvPr/>
        </p:nvSpPr>
        <p:spPr>
          <a:xfrm>
            <a:off x="8484668" y="4497372"/>
            <a:ext cx="3276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Reported on this at July Board Meeting </a:t>
            </a:r>
          </a:p>
        </p:txBody>
      </p:sp>
    </p:spTree>
    <p:extLst>
      <p:ext uri="{BB962C8B-B14F-4D97-AF65-F5344CB8AC3E}">
        <p14:creationId xmlns:p14="http://schemas.microsoft.com/office/powerpoint/2010/main" val="61610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906C6-9714-4603-A19D-548CF560281E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i="1" dirty="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5A1FC9CC-E9AD-4A0C-8A22-659CD18CD90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07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bg1"/>
                </a:solidFill>
              </a:rPr>
              <a:t>Brandmotion</a:t>
            </a:r>
            <a:r>
              <a:rPr lang="en-US" altLang="en-US" sz="3000" b="1" dirty="0">
                <a:solidFill>
                  <a:schemeClr val="bg1"/>
                </a:solidFill>
              </a:rPr>
              <a:t> – Tampa CV Pilot</a:t>
            </a: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7A84FFA8-5E5C-43F5-9F60-701226A05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57888"/>
            <a:ext cx="28670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A3145A-8860-4FEB-8B18-58EECCDE87A1}"/>
              </a:ext>
            </a:extLst>
          </p:cNvPr>
          <p:cNvSpPr txBox="1"/>
          <p:nvPr/>
        </p:nvSpPr>
        <p:spPr>
          <a:xfrm>
            <a:off x="233681" y="1350198"/>
            <a:ext cx="6090919" cy="314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238" marR="0" lvl="2" indent="-3968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>
                <a:latin typeface="Calibri" panose="020F0502020204030204" pitchFamily="34" charset="0"/>
              </a:rPr>
              <a:t>Brandmotion</a:t>
            </a:r>
            <a:r>
              <a:rPr lang="en-US" sz="2800" b="1" dirty="0">
                <a:latin typeface="Calibri" panose="020F0502020204030204" pitchFamily="34" charset="0"/>
              </a:rPr>
              <a:t> in-vehicle mirror </a:t>
            </a:r>
          </a:p>
          <a:p>
            <a:pPr marL="1147763" lvl="3" indent="-4572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700" dirty="0">
                <a:latin typeface="Calibri" panose="020F0502020204030204" pitchFamily="34" charset="0"/>
              </a:rPr>
              <a:t>After-market device</a:t>
            </a:r>
          </a:p>
          <a:p>
            <a:pPr marL="1147763" lvl="3" indent="-4572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700" dirty="0">
                <a:latin typeface="Calibri" panose="020F0502020204030204" pitchFamily="34" charset="0"/>
              </a:rPr>
              <a:t>Provides in-vehicle signs and alerts to wrong-way drivers</a:t>
            </a:r>
          </a:p>
          <a:p>
            <a:pPr marL="630238" lvl="2" indent="-3968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Calibri" panose="020F0502020204030204" pitchFamily="34" charset="0"/>
              </a:rPr>
              <a:t>Alerts to oncoming right-way traffic</a:t>
            </a:r>
          </a:p>
          <a:p>
            <a:pPr marL="630238" lvl="2" indent="-3968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Calibri" panose="020F0502020204030204" pitchFamily="34" charset="0"/>
              </a:rPr>
              <a:t>Alerts to the TMC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3A291-1970-4273-A960-7A34809EC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735357"/>
            <a:ext cx="4324951" cy="2878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AA5A9-F39A-4197-B00E-118D3A3DC8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47" r="7471"/>
          <a:stretch/>
        </p:blipFill>
        <p:spPr>
          <a:xfrm>
            <a:off x="7451692" y="3359767"/>
            <a:ext cx="4419600" cy="29367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2FF038-B417-4426-AF22-BF29178753FA}"/>
              </a:ext>
            </a:extLst>
          </p:cNvPr>
          <p:cNvSpPr txBox="1"/>
          <p:nvPr/>
        </p:nvSpPr>
        <p:spPr>
          <a:xfrm>
            <a:off x="8001000" y="6276201"/>
            <a:ext cx="3657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Photos/videos: </a:t>
            </a:r>
            <a:r>
              <a:rPr lang="en-US" sz="1200" dirty="0">
                <a:hlinkClick r:id="rId6"/>
              </a:rPr>
              <a:t>https://www.tampacvpilot.com/</a:t>
            </a:r>
            <a:endParaRPr lang="en-US" sz="1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B2863C-095C-4CE2-B243-6AB7A3772728}"/>
              </a:ext>
            </a:extLst>
          </p:cNvPr>
          <p:cNvSpPr/>
          <p:nvPr/>
        </p:nvSpPr>
        <p:spPr>
          <a:xfrm>
            <a:off x="1295400" y="5046659"/>
            <a:ext cx="4648200" cy="8896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2" lvl="1" algn="ctr">
              <a:spcAft>
                <a:spcPts val="800"/>
              </a:spcAft>
            </a:pPr>
            <a:r>
              <a:rPr lang="en-US" altLang="en-US" sz="2200" i="1" dirty="0">
                <a:solidFill>
                  <a:schemeClr val="tx1"/>
                </a:solidFill>
              </a:rPr>
              <a:t>Uses Connected Vehicle technology </a:t>
            </a:r>
            <a:r>
              <a:rPr lang="en-US" altLang="en-US" sz="2200" i="1">
                <a:solidFill>
                  <a:schemeClr val="tx1"/>
                </a:solidFill>
              </a:rPr>
              <a:t>- requires </a:t>
            </a:r>
            <a:r>
              <a:rPr lang="en-US" altLang="en-US" sz="2200" i="1" dirty="0">
                <a:solidFill>
                  <a:schemeClr val="tx1"/>
                </a:solidFill>
              </a:rPr>
              <a:t>infrastructure (RSUs)</a:t>
            </a:r>
          </a:p>
        </p:txBody>
      </p:sp>
    </p:spTree>
    <p:extLst>
      <p:ext uri="{BB962C8B-B14F-4D97-AF65-F5344CB8AC3E}">
        <p14:creationId xmlns:p14="http://schemas.microsoft.com/office/powerpoint/2010/main" val="2091562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11968</TotalTime>
  <Words>1021</Words>
  <Application>Microsoft Office PowerPoint</Application>
  <PresentationFormat>Widescreen</PresentationFormat>
  <Paragraphs>146</Paragraphs>
  <Slides>18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Roboto</vt:lpstr>
      <vt:lpstr>Segoe UI Symbol</vt:lpstr>
      <vt:lpstr>Symbol</vt:lpstr>
      <vt:lpstr>Times</vt:lpstr>
      <vt:lpstr>Wingdings</vt:lpstr>
      <vt:lpstr>Office Theme</vt:lpstr>
      <vt:lpstr>PowerPoint Presentation</vt:lpstr>
      <vt:lpstr>Project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Tesla’s Full Self Driving as of (11/6/20) – Stop Sign</vt:lpstr>
      <vt:lpstr>Tesla’s Full Self Driving as of (11/6/20) – Traffic Signal</vt:lpstr>
      <vt:lpstr>Tesla’s FSD as of (11/6/20) Approaching Traffic Signal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Athey Creek Consultants</dc:creator>
  <cp:lastModifiedBy>Sorenson, Willy</cp:lastModifiedBy>
  <cp:revision>1270</cp:revision>
  <cp:lastPrinted>2016-03-01T00:28:02Z</cp:lastPrinted>
  <dcterms:created xsi:type="dcterms:W3CDTF">2010-11-01T14:01:14Z</dcterms:created>
  <dcterms:modified xsi:type="dcterms:W3CDTF">2020-11-12T23:19:21Z</dcterms:modified>
</cp:coreProperties>
</file>