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43"/>
  </p:notesMasterIdLst>
  <p:handoutMasterIdLst>
    <p:handoutMasterId r:id="rId44"/>
  </p:handoutMasterIdLst>
  <p:sldIdLst>
    <p:sldId id="256" r:id="rId5"/>
    <p:sldId id="257" r:id="rId6"/>
    <p:sldId id="285" r:id="rId7"/>
    <p:sldId id="284" r:id="rId8"/>
    <p:sldId id="298" r:id="rId9"/>
    <p:sldId id="260" r:id="rId10"/>
    <p:sldId id="300" r:id="rId11"/>
    <p:sldId id="267" r:id="rId12"/>
    <p:sldId id="301" r:id="rId13"/>
    <p:sldId id="286" r:id="rId14"/>
    <p:sldId id="307" r:id="rId15"/>
    <p:sldId id="306" r:id="rId16"/>
    <p:sldId id="305" r:id="rId17"/>
    <p:sldId id="299" r:id="rId18"/>
    <p:sldId id="308" r:id="rId19"/>
    <p:sldId id="309" r:id="rId20"/>
    <p:sldId id="304" r:id="rId21"/>
    <p:sldId id="287" r:id="rId22"/>
    <p:sldId id="293" r:id="rId23"/>
    <p:sldId id="311" r:id="rId24"/>
    <p:sldId id="312" r:id="rId25"/>
    <p:sldId id="313" r:id="rId26"/>
    <p:sldId id="315" r:id="rId27"/>
    <p:sldId id="319" r:id="rId28"/>
    <p:sldId id="7048" r:id="rId29"/>
    <p:sldId id="7052" r:id="rId30"/>
    <p:sldId id="7047" r:id="rId31"/>
    <p:sldId id="318" r:id="rId32"/>
    <p:sldId id="7053" r:id="rId33"/>
    <p:sldId id="302" r:id="rId34"/>
    <p:sldId id="7049" r:id="rId35"/>
    <p:sldId id="7051" r:id="rId36"/>
    <p:sldId id="7050" r:id="rId37"/>
    <p:sldId id="7046" r:id="rId38"/>
    <p:sldId id="314" r:id="rId39"/>
    <p:sldId id="269" r:id="rId40"/>
    <p:sldId id="7054" r:id="rId41"/>
    <p:sldId id="270" r:id="rId42"/>
  </p:sldIdLst>
  <p:sldSz cx="12192000" cy="6858000"/>
  <p:notesSz cx="6858000" cy="9144000"/>
  <p:embeddedFontLst>
    <p:embeddedFont>
      <p:font typeface="Arial Narrow" panose="020B0606020202030204" pitchFamily="34" charset="0"/>
      <p:regular r:id="rId45"/>
      <p:bold r:id="rId46"/>
      <p:italic r:id="rId47"/>
      <p:boldItalic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Neue Haas Grotesk Text Pro" panose="020B0504020202020204" pitchFamily="34" charset="0"/>
      <p:regular r:id="rId53"/>
      <p:bold r:id="rId54"/>
      <p:italic r:id="rId55"/>
      <p:boldItalic r:id="rId56"/>
    </p:embeddedFont>
    <p:embeddedFont>
      <p:font typeface="PT Sans" panose="020B0503020203020204" pitchFamily="34" charset="0"/>
      <p:regular r:id="rId57"/>
      <p:bold r:id="rId58"/>
      <p:italic r:id="rId59"/>
      <p:boldItalic r:id="rId60"/>
    </p:embeddedFont>
    <p:embeddedFont>
      <p:font typeface="Roboto Slab" pitchFamily="50" charset="0"/>
      <p:regular r:id="rId61"/>
      <p:bold r:id="rId62"/>
    </p:embeddedFont>
  </p:embeddedFontLst>
  <p:custDataLst>
    <p:tags r:id="rId6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B8BF"/>
    <a:srgbClr val="58696B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1F9E8C-26C4-425F-A785-98553DDE6E12}" v="122" dt="2024-03-27T14:01:41.754"/>
    <p1510:client id="{C30A347E-13F0-4E41-9B67-BEF4801C5244}" v="62" dt="2024-03-27T16:38:35.020"/>
  </p1510:revLst>
</p1510:revInfo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701" autoAdjust="0"/>
    <p:restoredTop sz="94717" autoAdjust="0"/>
  </p:normalViewPr>
  <p:slideViewPr>
    <p:cSldViewPr snapToGrid="0">
      <p:cViewPr varScale="1">
        <p:scale>
          <a:sx n="119" d="100"/>
          <a:sy n="119" d="100"/>
        </p:scale>
        <p:origin x="516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3696" y="105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tags" Target="tags/tag1.xml"/><Relationship Id="rId68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61" Type="http://schemas.openxmlformats.org/officeDocument/2006/relationships/font" Target="fonts/font1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presProps" Target="presProps.xml"/><Relationship Id="rId69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font" Target="fonts/font7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A50702-3C68-4B14-B819-72B57D27F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0F4880-E690-44D0-8356-A9E7BDBAB0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6205E-B305-4B90-9534-3C5E99A0275E}" type="datetimeFigureOut">
              <a:rPr lang="en-US" smtClean="0"/>
              <a:t>3/27/2024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B4ACF6-39FD-4B08-A7D5-5BFDC37B46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C9FD2-2C57-4DE7-8EA4-86DEE80B98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C623C-86E0-4A85-83FB-F4A716956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55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722F1-E430-42A1-A473-1759336AECCE}" type="datetimeFigureOut">
              <a:rPr lang="en-US" smtClean="0"/>
              <a:t>3/27/2024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D7554-D10C-4E29-B8E6-BB7111FA61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3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e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DAF0714-05F3-0032-F5CA-3E9020090869}"/>
              </a:ext>
            </a:extLst>
          </p:cNvPr>
          <p:cNvSpPr>
            <a:spLocks/>
          </p:cNvSpPr>
          <p:nvPr userDrawn="1"/>
        </p:nvSpPr>
        <p:spPr>
          <a:xfrm rot="16200000">
            <a:off x="5644884" y="309308"/>
            <a:ext cx="903803" cy="12193581"/>
          </a:xfrm>
          <a:custGeom>
            <a:avLst/>
            <a:gdLst>
              <a:gd name="connsiteX0" fmla="*/ 903803 w 903803"/>
              <a:gd name="connsiteY0" fmla="*/ 12193581 h 12193581"/>
              <a:gd name="connsiteX1" fmla="*/ 350824 w 903803"/>
              <a:gd name="connsiteY1" fmla="*/ 12192013 h 12193581"/>
              <a:gd name="connsiteX2" fmla="*/ 350824 w 903803"/>
              <a:gd name="connsiteY2" fmla="*/ 12192001 h 12193581"/>
              <a:gd name="connsiteX3" fmla="*/ 0 w 903803"/>
              <a:gd name="connsiteY3" fmla="*/ 12192001 h 12193581"/>
              <a:gd name="connsiteX4" fmla="*/ 1 w 903803"/>
              <a:gd name="connsiteY4" fmla="*/ 2 h 12193581"/>
              <a:gd name="connsiteX5" fmla="*/ 365759 w 903803"/>
              <a:gd name="connsiteY5" fmla="*/ 2 h 12193581"/>
              <a:gd name="connsiteX6" fmla="*/ 365759 w 903803"/>
              <a:gd name="connsiteY6" fmla="*/ 1533 h 12193581"/>
              <a:gd name="connsiteX7" fmla="*/ 903802 w 903803"/>
              <a:gd name="connsiteY7" fmla="*/ 0 h 12193581"/>
              <a:gd name="connsiteX8" fmla="*/ 365759 w 903803"/>
              <a:gd name="connsiteY8" fmla="*/ 6048638 h 12193581"/>
              <a:gd name="connsiteX9" fmla="*/ 365759 w 903803"/>
              <a:gd name="connsiteY9" fmla="*/ 6176118 h 12193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3803" h="12193581">
                <a:moveTo>
                  <a:pt x="903803" y="12193581"/>
                </a:moveTo>
                <a:lnTo>
                  <a:pt x="350824" y="12192013"/>
                </a:lnTo>
                <a:lnTo>
                  <a:pt x="350824" y="12192001"/>
                </a:lnTo>
                <a:lnTo>
                  <a:pt x="0" y="12192001"/>
                </a:lnTo>
                <a:lnTo>
                  <a:pt x="1" y="2"/>
                </a:lnTo>
                <a:lnTo>
                  <a:pt x="365759" y="2"/>
                </a:lnTo>
                <a:lnTo>
                  <a:pt x="365759" y="1533"/>
                </a:lnTo>
                <a:lnTo>
                  <a:pt x="903802" y="0"/>
                </a:lnTo>
                <a:lnTo>
                  <a:pt x="365759" y="6048638"/>
                </a:lnTo>
                <a:lnTo>
                  <a:pt x="365759" y="617611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15">
            <a:extLst>
              <a:ext uri="{FF2B5EF4-FFF2-40B4-BE49-F238E27FC236}">
                <a16:creationId xmlns:a16="http://schemas.microsoft.com/office/drawing/2014/main" id="{A25AFECF-0C52-4AD9-7A75-9BDCD4CDC9EB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005840" y="1920240"/>
            <a:ext cx="10147936" cy="3752963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spc="5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69913" indent="-225425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801688" indent="-231775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Click to add text</a:t>
            </a:r>
          </a:p>
          <a:p>
            <a:pPr lvl="2"/>
            <a:r>
              <a:rPr lang="en-US" dirty="0"/>
              <a:t>Click to add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9BF6E8-FE26-DC6A-E66C-C899DECCA7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5840" y="1005840"/>
            <a:ext cx="10147935" cy="5742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 spc="50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Headline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5A17F4-8DD1-4400-C949-ADC6D5E12907}"/>
              </a:ext>
            </a:extLst>
          </p:cNvPr>
          <p:cNvSpPr/>
          <p:nvPr userDrawn="1"/>
        </p:nvSpPr>
        <p:spPr>
          <a:xfrm>
            <a:off x="504826" y="631627"/>
            <a:ext cx="11182347" cy="6089848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33F4350-BDB8-F442-158E-E9948ECD25BB}"/>
              </a:ext>
            </a:extLst>
          </p:cNvPr>
          <p:cNvSpPr txBox="1">
            <a:spLocks/>
          </p:cNvSpPr>
          <p:nvPr userDrawn="1"/>
        </p:nvSpPr>
        <p:spPr>
          <a:xfrm>
            <a:off x="503212" y="6356350"/>
            <a:ext cx="3249922" cy="365125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l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50" baseline="0" dirty="0">
                <a:latin typeface="Calibri" panose="020F0502020204030204" pitchFamily="34" charset="0"/>
                <a:cs typeface="Calibri" panose="020F0502020204030204" pitchFamily="34" charset="0"/>
              </a:rPr>
              <a:t>WWD Solutions Handbook – TRB Webinar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952649-AA3B-C06C-E042-C84208E9F92E}"/>
              </a:ext>
            </a:extLst>
          </p:cNvPr>
          <p:cNvSpPr txBox="1">
            <a:spLocks/>
          </p:cNvSpPr>
          <p:nvPr userDrawn="1"/>
        </p:nvSpPr>
        <p:spPr>
          <a:xfrm>
            <a:off x="10510344" y="6356350"/>
            <a:ext cx="1178419" cy="365125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D65601-5AE2-46FC-B138-694DDD2B510D}" type="slidenum">
              <a:rPr lang="en-US" spc="150" baseline="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en-US" spc="150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421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lor block">
    <p:bg>
      <p:bgPr>
        <a:solidFill>
          <a:schemeClr val="accent6">
            <a:lumMod val="20000"/>
            <a:lumOff val="80000"/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344BD20-CD77-6297-5667-62E935197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0344" y="6356350"/>
            <a:ext cx="1178419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800" spc="150" baseline="0">
                <a:solidFill>
                  <a:schemeClr val="tx2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175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22400" y="1676400"/>
            <a:ext cx="103632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22400" y="3810000"/>
            <a:ext cx="103632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422400" y="63246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673600" y="63246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ECB66-0A87-4C35-8FE4-664349C71D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43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580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1">
    <p:bg>
      <p:bgPr>
        <a:solidFill>
          <a:schemeClr val="accent3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A322BF-82BA-C699-B774-DC0222F4B15C}"/>
              </a:ext>
            </a:extLst>
          </p:cNvPr>
          <p:cNvSpPr/>
          <p:nvPr userDrawn="1"/>
        </p:nvSpPr>
        <p:spPr>
          <a:xfrm>
            <a:off x="4687613" y="0"/>
            <a:ext cx="7504387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1134132" y="4514193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1134132" y="3876024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5E68AD97-B9A7-8FA7-0145-DF72EBC5F9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7612" y="0"/>
            <a:ext cx="7504112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64FB46-1C0D-83F3-05F9-7041C7EE16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596" y="137323"/>
            <a:ext cx="1908166" cy="47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3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2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78BC479-7D9E-D5B0-195B-3338C7ADE0FB}"/>
              </a:ext>
            </a:extLst>
          </p:cNvPr>
          <p:cNvSpPr/>
          <p:nvPr userDrawn="1"/>
        </p:nvSpPr>
        <p:spPr>
          <a:xfrm>
            <a:off x="4687613" y="0"/>
            <a:ext cx="7504112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1134132" y="4514193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1134132" y="3876024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6B84F1BA-DF39-6E64-7400-15BE49C7D2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7888" y="0"/>
            <a:ext cx="7504112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391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3">
    <p:bg>
      <p:bgPr>
        <a:solidFill>
          <a:schemeClr val="accent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98A732-26A8-A525-B413-7C704695F5B9}"/>
              </a:ext>
            </a:extLst>
          </p:cNvPr>
          <p:cNvSpPr/>
          <p:nvPr userDrawn="1"/>
        </p:nvSpPr>
        <p:spPr>
          <a:xfrm>
            <a:off x="4687613" y="0"/>
            <a:ext cx="750411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1134132" y="4514193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1134132" y="3876024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6DA5683-EC86-E73C-75F8-1505F0EE50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7888" y="0"/>
            <a:ext cx="7504112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847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4">
    <p:bg>
      <p:bgPr>
        <a:solidFill>
          <a:schemeClr val="accent6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C1E08E-31F3-0870-CE34-1BE1FD668A98}"/>
              </a:ext>
            </a:extLst>
          </p:cNvPr>
          <p:cNvSpPr/>
          <p:nvPr userDrawn="1"/>
        </p:nvSpPr>
        <p:spPr>
          <a:xfrm>
            <a:off x="4687613" y="0"/>
            <a:ext cx="750411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1134132" y="4514193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1134132" y="3876024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0946A1BC-3827-B021-D2CE-5ED3AD4C7E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7612" y="0"/>
            <a:ext cx="7504112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096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block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353CF9D-DF5C-B6A2-D308-E8A5E24C7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0344" y="6356350"/>
            <a:ext cx="1178419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800" spc="150" baseline="0">
                <a:solidFill>
                  <a:schemeClr val="bg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448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block">
    <p:bg>
      <p:bgPr>
        <a:solidFill>
          <a:schemeClr val="accent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61FBC4E-A834-3A9B-8A81-BDBC0D6422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0344" y="6356350"/>
            <a:ext cx="1178419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800" spc="150" baseline="0">
                <a:solidFill>
                  <a:schemeClr val="tx2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192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 block">
    <p:bg>
      <p:bgPr>
        <a:solidFill>
          <a:schemeClr val="accent3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DA67448-4435-D20A-B854-D1F45E3455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0344" y="6356350"/>
            <a:ext cx="1178419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800" spc="150" baseline="0">
                <a:solidFill>
                  <a:schemeClr val="tx2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102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4571705-2E20-024A-15CB-E3138EDEC6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3212" y="6356350"/>
            <a:ext cx="2921475" cy="365125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800" spc="1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30EE630-9E25-FA1D-173D-B34329DA95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0344" y="6356350"/>
            <a:ext cx="1178419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800" spc="150" baseline="0">
                <a:solidFill>
                  <a:schemeClr val="bg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43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49" r:id="rId2"/>
    <p:sldLayoutId id="2147483680" r:id="rId3"/>
    <p:sldLayoutId id="2147483681" r:id="rId4"/>
    <p:sldLayoutId id="2147483682" r:id="rId5"/>
    <p:sldLayoutId id="2147483683" r:id="rId6"/>
    <p:sldLayoutId id="2147483655" r:id="rId7"/>
    <p:sldLayoutId id="2147483668" r:id="rId8"/>
    <p:sldLayoutId id="2147483669" r:id="rId9"/>
    <p:sldLayoutId id="2147483670" r:id="rId10"/>
    <p:sldLayoutId id="2147483687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journals.sagepub.com/doi/pdf/10.1177/0361198118783152" TargetMode="Externa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29">
            <a:extLst>
              <a:ext uri="{FF2B5EF4-FFF2-40B4-BE49-F238E27FC236}">
                <a16:creationId xmlns:a16="http://schemas.microsoft.com/office/drawing/2014/main" id="{71399701-353F-22EB-42A6-506D7450D4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781" y="0"/>
            <a:ext cx="10649243" cy="6858000"/>
          </a:xfrm>
          <a:prstGeom prst="rect">
            <a:avLst/>
          </a:prstGeom>
        </p:spPr>
      </p:pic>
      <p:sp>
        <p:nvSpPr>
          <p:cNvPr id="15" name="Graphic 2">
            <a:extLst>
              <a:ext uri="{FF2B5EF4-FFF2-40B4-BE49-F238E27FC236}">
                <a16:creationId xmlns:a16="http://schemas.microsoft.com/office/drawing/2014/main" id="{0843006F-98F3-5378-ADE3-1EFEFEDDA12B}"/>
              </a:ext>
            </a:extLst>
          </p:cNvPr>
          <p:cNvSpPr>
            <a:spLocks/>
          </p:cNvSpPr>
          <p:nvPr/>
        </p:nvSpPr>
        <p:spPr bwMode="auto">
          <a:xfrm>
            <a:off x="-23348" y="3428999"/>
            <a:ext cx="12215347" cy="3274415"/>
          </a:xfrm>
          <a:custGeom>
            <a:avLst/>
            <a:gdLst>
              <a:gd name="T0" fmla="*/ 53211096 w 18294857"/>
              <a:gd name="T1" fmla="*/ 8668539 h 5362670"/>
              <a:gd name="T2" fmla="*/ 53211096 w 18294857"/>
              <a:gd name="T3" fmla="*/ 8726178 h 5362670"/>
              <a:gd name="T4" fmla="*/ 0 w 18294857"/>
              <a:gd name="T5" fmla="*/ 58264 h 5362670"/>
              <a:gd name="T6" fmla="*/ 0 w 18294857"/>
              <a:gd name="T7" fmla="*/ 26801920 h 5362670"/>
              <a:gd name="T8" fmla="*/ 53211096 w 18294857"/>
              <a:gd name="T9" fmla="*/ 35273730 h 5362670"/>
              <a:gd name="T10" fmla="*/ 53211096 w 18294857"/>
              <a:gd name="T11" fmla="*/ 35215464 h 5362670"/>
              <a:gd name="T12" fmla="*/ 106422181 w 18294857"/>
              <a:gd name="T13" fmla="*/ 26743646 h 5362670"/>
              <a:gd name="T14" fmla="*/ 106422181 w 18294857"/>
              <a:gd name="T15" fmla="*/ 0 h 5362670"/>
              <a:gd name="T16" fmla="*/ 53211096 w 18294857"/>
              <a:gd name="T17" fmla="*/ 8668539 h 536267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8294857" h="5362670">
                <a:moveTo>
                  <a:pt x="9147429" y="1317879"/>
                </a:moveTo>
                <a:lnTo>
                  <a:pt x="9147429" y="1326642"/>
                </a:lnTo>
                <a:lnTo>
                  <a:pt x="0" y="8858"/>
                </a:lnTo>
                <a:lnTo>
                  <a:pt x="0" y="4074700"/>
                </a:lnTo>
                <a:lnTo>
                  <a:pt x="9147429" y="5362671"/>
                </a:lnTo>
                <a:lnTo>
                  <a:pt x="9147429" y="5353812"/>
                </a:lnTo>
                <a:lnTo>
                  <a:pt x="18294858" y="4065841"/>
                </a:lnTo>
                <a:lnTo>
                  <a:pt x="18294858" y="0"/>
                </a:lnTo>
                <a:lnTo>
                  <a:pt x="9147429" y="1317879"/>
                </a:lnTo>
                <a:close/>
              </a:path>
            </a:pathLst>
          </a:custGeom>
          <a:solidFill>
            <a:srgbClr val="231F20">
              <a:alpha val="5686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D603461-FEA5-815F-B639-A68B57939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349" y="4354548"/>
            <a:ext cx="12215348" cy="64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4400" b="1" dirty="0">
                <a:solidFill>
                  <a:schemeClr val="bg1"/>
                </a:solidFill>
                <a:latin typeface="+mj-lt"/>
                <a:ea typeface="Roboto Slab" pitchFamily="2" charset="0"/>
                <a:cs typeface="Roboto Slab" pitchFamily="2" charset="0"/>
              </a:rPr>
              <a:t>Network Screening for Wrong Way Driving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ECEC6BD-4218-D50A-8F38-D4D2DFD6D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195" y="5077839"/>
            <a:ext cx="12215347" cy="480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PT Sans" panose="020B0503020203020204" pitchFamily="34" charset="0"/>
              </a:rPr>
              <a:t>How we did it &amp; How we did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7842182-EE84-12E6-1390-BC1DD14536F0}"/>
              </a:ext>
            </a:extLst>
          </p:cNvPr>
          <p:cNvCxnSpPr/>
          <p:nvPr/>
        </p:nvCxnSpPr>
        <p:spPr>
          <a:xfrm>
            <a:off x="5678606" y="5757691"/>
            <a:ext cx="807753" cy="1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A0B7E08-2A36-D1A7-ED69-6D2568EEE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56764" y="6259280"/>
            <a:ext cx="856250" cy="20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</a:pPr>
            <a:r>
              <a:rPr lang="en-US" altLang="en-US" sz="2400">
                <a:solidFill>
                  <a:schemeClr val="bg1"/>
                </a:solidFill>
                <a:latin typeface="PT Sans" panose="020B0503020203020204" pitchFamily="34" charset="0"/>
                <a:ea typeface="PT Sans" panose="020B0503020203020204" pitchFamily="34" charset="0"/>
                <a:cs typeface="PT Sans" panose="020B0503020203020204" pitchFamily="34" charset="0"/>
              </a:rPr>
              <a:t>3/2/2023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4A7719FD-1DC4-C482-4733-0F10D60002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3349" y="5851519"/>
            <a:ext cx="12223501" cy="1006481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9AF3B16-3FC2-FE84-6EFE-7C8664AE9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729" y="6157651"/>
            <a:ext cx="2138696" cy="60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2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en-US" sz="1200" dirty="0">
                <a:solidFill>
                  <a:schemeClr val="bg1"/>
                </a:solidFill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Willy Sorenson, P.E.</a:t>
            </a:r>
          </a:p>
          <a:p>
            <a:pPr eaLnBrk="1" hangingPunct="1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en-US" sz="1200" dirty="0">
                <a:solidFill>
                  <a:schemeClr val="bg1"/>
                </a:solidFill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Special Projects Engineer</a:t>
            </a:r>
          </a:p>
        </p:txBody>
      </p:sp>
      <p:pic>
        <p:nvPicPr>
          <p:cNvPr id="29" name="Picture 2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7FF21B2-3928-7AEE-415D-1E68508271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144" y="5889997"/>
            <a:ext cx="2352679" cy="588170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1C0747B-1E0F-1C17-3F2A-F9A51F930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2198" y="6259280"/>
            <a:ext cx="1550072" cy="4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ts val="2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en-US" sz="1200" dirty="0">
                <a:solidFill>
                  <a:schemeClr val="bg1"/>
                </a:solidFill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March 27, 2024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1199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C298AE-0AF5-1CF1-3F87-8804833B1ACA}"/>
              </a:ext>
            </a:extLst>
          </p:cNvPr>
          <p:cNvSpPr txBox="1"/>
          <p:nvPr/>
        </p:nvSpPr>
        <p:spPr>
          <a:xfrm>
            <a:off x="0" y="918865"/>
            <a:ext cx="4685624" cy="2123658"/>
          </a:xfrm>
          <a:prstGeom prst="rect">
            <a:avLst/>
          </a:prstGeom>
          <a:noFill/>
        </p:spPr>
        <p:txBody>
          <a:bodyPr wrap="square" lIns="457200" rIns="365760" rtlCol="0" anchor="ctr">
            <a:spAutoFit/>
          </a:bodyPr>
          <a:lstStyle/>
          <a:p>
            <a:r>
              <a:rPr lang="en-US" sz="4400" spc="50" dirty="0">
                <a:solidFill>
                  <a:schemeClr val="bg1"/>
                </a:solidFill>
                <a:latin typeface="+mj-lt"/>
              </a:rPr>
              <a:t>General Signing</a:t>
            </a:r>
          </a:p>
          <a:p>
            <a:r>
              <a:rPr lang="en-US" sz="4400" spc="50" dirty="0">
                <a:solidFill>
                  <a:schemeClr val="bg1"/>
                </a:solidFill>
                <a:latin typeface="+mj-lt"/>
              </a:rPr>
              <a:t>Philosophy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5A98C6-8822-604C-C081-CCC113DD261E}"/>
              </a:ext>
            </a:extLst>
          </p:cNvPr>
          <p:cNvSpPr txBox="1"/>
          <p:nvPr/>
        </p:nvSpPr>
        <p:spPr>
          <a:xfrm>
            <a:off x="0" y="3657600"/>
            <a:ext cx="4687888" cy="3046988"/>
          </a:xfrm>
          <a:prstGeom prst="rect">
            <a:avLst/>
          </a:prstGeom>
          <a:noFill/>
        </p:spPr>
        <p:txBody>
          <a:bodyPr wrap="square" lIns="457200" rIns="365760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Signs:</a:t>
            </a:r>
          </a:p>
          <a:p>
            <a:r>
              <a:rPr lang="en-US" sz="24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	Placement</a:t>
            </a:r>
          </a:p>
          <a:p>
            <a:r>
              <a:rPr lang="en-US" sz="24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	Angle</a:t>
            </a:r>
          </a:p>
          <a:p>
            <a:r>
              <a:rPr lang="en-US" sz="24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	Size</a:t>
            </a:r>
          </a:p>
          <a:p>
            <a:r>
              <a:rPr lang="en-US" sz="24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Pavement Markings:</a:t>
            </a:r>
          </a:p>
          <a:p>
            <a:r>
              <a:rPr lang="en-US" sz="24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	Wrong Way Arrows</a:t>
            </a:r>
          </a:p>
          <a:p>
            <a:r>
              <a:rPr lang="en-US" sz="24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	Edge Line 	Extensions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83EBF37-008B-A4C0-00D1-5D08E8F1B14D}"/>
              </a:ext>
            </a:extLst>
          </p:cNvPr>
          <p:cNvCxnSpPr/>
          <p:nvPr/>
        </p:nvCxnSpPr>
        <p:spPr>
          <a:xfrm>
            <a:off x="478098" y="3474720"/>
            <a:ext cx="640080" cy="0"/>
          </a:xfrm>
          <a:prstGeom prst="line">
            <a:avLst/>
          </a:prstGeom>
          <a:ln w="571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DBCD821-1594-D188-45FF-4C9E9A6A2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760" y="123092"/>
            <a:ext cx="3575072" cy="31096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5DD243-11A7-FCB1-E7DE-69964E6CB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2984" y="123092"/>
            <a:ext cx="2801815" cy="30998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3CAEEE-6A16-B690-2645-014B43CA5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6737" y="3429000"/>
            <a:ext cx="5476190" cy="34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225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AEFAF8-EF12-D493-63C8-A4D3DFB49D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993"/>
          <a:stretch/>
        </p:blipFill>
        <p:spPr>
          <a:xfrm>
            <a:off x="6172201" y="779186"/>
            <a:ext cx="5266592" cy="5453057"/>
          </a:xfrm>
          <a:prstGeom prst="rect">
            <a:avLst/>
          </a:prstGeom>
        </p:spPr>
      </p:pic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544C4064-B69B-4ECE-8110-639CB21C906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12204" y="1006953"/>
            <a:ext cx="5848069" cy="4844087"/>
          </a:xfrm>
          <a:prstGeom prst="rect">
            <a:avLst/>
          </a:prstGeom>
        </p:spPr>
        <p:txBody>
          <a:bodyPr lIns="0" rIns="0"/>
          <a:lstStyle/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2400"/>
              </a:spcAft>
              <a:buNone/>
            </a:pPr>
            <a:r>
              <a:rPr lang="en-US" sz="3200" b="1" dirty="0">
                <a:solidFill>
                  <a:schemeClr val="accent1"/>
                </a:solidFill>
                <a:latin typeface="+mj-lt"/>
              </a:rPr>
              <a:t>Parclo Interchange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Create a “Gateway”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Provide “Positive Guidance” also</a:t>
            </a:r>
          </a:p>
          <a:p>
            <a:pPr lvl="1"/>
            <a:r>
              <a:rPr lang="en-US" sz="2600" dirty="0"/>
              <a:t>We tend only to give negative guidance</a:t>
            </a:r>
          </a:p>
          <a:p>
            <a:pPr lvl="1"/>
            <a:r>
              <a:rPr lang="en-US" sz="2600" dirty="0"/>
              <a:t>…and assume drivers will figure it out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Double up important signs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Upsize to 48”x48” </a:t>
            </a:r>
          </a:p>
          <a:p>
            <a:pPr lvl="1"/>
            <a:r>
              <a:rPr lang="en-US" dirty="0"/>
              <a:t>(Do Not Enters)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E977FFC-DB3A-DBA4-13A0-D6E05AE3B169}"/>
              </a:ext>
            </a:extLst>
          </p:cNvPr>
          <p:cNvCxnSpPr>
            <a:cxnSpLocks/>
          </p:cNvCxnSpPr>
          <p:nvPr/>
        </p:nvCxnSpPr>
        <p:spPr>
          <a:xfrm>
            <a:off x="956447" y="1859584"/>
            <a:ext cx="638381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Isosceles Triangle 30">
            <a:extLst>
              <a:ext uri="{FF2B5EF4-FFF2-40B4-BE49-F238E27FC236}">
                <a16:creationId xmlns:a16="http://schemas.microsoft.com/office/drawing/2014/main" id="{AB07B503-248C-1FEF-890B-637257E274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8856834" y="3178631"/>
            <a:ext cx="563107" cy="610722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BDB9C3E-88C7-099B-BE91-B492A8437A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27902" y="3402626"/>
            <a:ext cx="5464098" cy="345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2F852B9-67BF-E95E-ED97-11B49A929C31}"/>
              </a:ext>
            </a:extLst>
          </p:cNvPr>
          <p:cNvGrpSpPr/>
          <p:nvPr/>
        </p:nvGrpSpPr>
        <p:grpSpPr>
          <a:xfrm>
            <a:off x="6460273" y="1859584"/>
            <a:ext cx="5266592" cy="4091105"/>
            <a:chOff x="6460273" y="1859584"/>
            <a:chExt cx="5266592" cy="409110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8E4244E-9E00-0737-0645-3DB270CA5D03}"/>
                </a:ext>
              </a:extLst>
            </p:cNvPr>
            <p:cNvSpPr/>
            <p:nvPr/>
          </p:nvSpPr>
          <p:spPr>
            <a:xfrm>
              <a:off x="6460273" y="4631473"/>
              <a:ext cx="5266592" cy="1319216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3367096-22E2-425D-0601-834909AC4EEE}"/>
                </a:ext>
              </a:extLst>
            </p:cNvPr>
            <p:cNvSpPr/>
            <p:nvPr/>
          </p:nvSpPr>
          <p:spPr>
            <a:xfrm>
              <a:off x="8549268" y="1859584"/>
              <a:ext cx="1182030" cy="979934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1021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6D0C00-2F4C-36B5-E86C-AF9B574268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952"/>
          <a:stretch/>
        </p:blipFill>
        <p:spPr>
          <a:xfrm>
            <a:off x="128926" y="125786"/>
            <a:ext cx="9530802" cy="3372423"/>
          </a:xfrm>
          <a:prstGeom prst="rect">
            <a:avLst/>
          </a:prstGeom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9C0AEA7C-E1A9-2467-27ED-4FDF381E8646}"/>
              </a:ext>
            </a:extLst>
          </p:cNvPr>
          <p:cNvSpPr txBox="1">
            <a:spLocks/>
          </p:cNvSpPr>
          <p:nvPr/>
        </p:nvSpPr>
        <p:spPr>
          <a:xfrm>
            <a:off x="9856176" y="1107655"/>
            <a:ext cx="1969478" cy="6036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Before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DBF01F7-30D9-79B0-2848-C5A3A8103F48}"/>
              </a:ext>
            </a:extLst>
          </p:cNvPr>
          <p:cNvGrpSpPr/>
          <p:nvPr/>
        </p:nvGrpSpPr>
        <p:grpSpPr>
          <a:xfrm>
            <a:off x="128926" y="3667145"/>
            <a:ext cx="11696728" cy="3190855"/>
            <a:chOff x="128926" y="3667145"/>
            <a:chExt cx="11696728" cy="319085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C7F2026-CCE0-8F66-F268-58D428F5F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926" y="3667145"/>
              <a:ext cx="9530802" cy="3190855"/>
            </a:xfrm>
            <a:prstGeom prst="rect">
              <a:avLst/>
            </a:prstGeom>
          </p:spPr>
        </p:pic>
        <p:sp>
          <p:nvSpPr>
            <p:cNvPr id="5" name="Content Placeholder 4">
              <a:extLst>
                <a:ext uri="{FF2B5EF4-FFF2-40B4-BE49-F238E27FC236}">
                  <a16:creationId xmlns:a16="http://schemas.microsoft.com/office/drawing/2014/main" id="{DA5C46D3-4B0A-5368-307D-48B9C11DC8BB}"/>
                </a:ext>
              </a:extLst>
            </p:cNvPr>
            <p:cNvSpPr txBox="1">
              <a:spLocks/>
            </p:cNvSpPr>
            <p:nvPr/>
          </p:nvSpPr>
          <p:spPr>
            <a:xfrm>
              <a:off x="9856176" y="3884103"/>
              <a:ext cx="1969478" cy="910801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After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B6C31FB-FC77-F809-718D-F6F4491B096A}"/>
              </a:ext>
            </a:extLst>
          </p:cNvPr>
          <p:cNvGrpSpPr/>
          <p:nvPr/>
        </p:nvGrpSpPr>
        <p:grpSpPr>
          <a:xfrm>
            <a:off x="5462034" y="4462943"/>
            <a:ext cx="5895261" cy="1829859"/>
            <a:chOff x="5462034" y="4462943"/>
            <a:chExt cx="5895261" cy="1829859"/>
          </a:xfrm>
        </p:grpSpPr>
        <p:sp>
          <p:nvSpPr>
            <p:cNvPr id="9" name="Content Placeholder 4">
              <a:extLst>
                <a:ext uri="{FF2B5EF4-FFF2-40B4-BE49-F238E27FC236}">
                  <a16:creationId xmlns:a16="http://schemas.microsoft.com/office/drawing/2014/main" id="{851AE8A4-F374-E9FA-A88A-D53408BBC784}"/>
                </a:ext>
              </a:extLst>
            </p:cNvPr>
            <p:cNvSpPr txBox="1">
              <a:spLocks/>
            </p:cNvSpPr>
            <p:nvPr/>
          </p:nvSpPr>
          <p:spPr>
            <a:xfrm>
              <a:off x="9856176" y="5382001"/>
              <a:ext cx="1501119" cy="910801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After part 2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FAE4E49-ED0C-312D-9BF0-87E91D3C7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62034" y="4462943"/>
              <a:ext cx="206127" cy="2732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85286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544C4064-B69B-4ECE-8110-639CB21C906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57614" y="870475"/>
            <a:ext cx="4601240" cy="4844087"/>
          </a:xfrm>
          <a:prstGeom prst="rect">
            <a:avLst/>
          </a:prstGeom>
        </p:spPr>
        <p:txBody>
          <a:bodyPr lIns="0" rIns="0"/>
          <a:lstStyle/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2400"/>
              </a:spcAft>
              <a:buNone/>
            </a:pPr>
            <a:r>
              <a:rPr lang="en-US" sz="3200" b="1" dirty="0">
                <a:solidFill>
                  <a:schemeClr val="accent1"/>
                </a:solidFill>
                <a:latin typeface="+mj-lt"/>
              </a:rPr>
              <a:t>Diamond Interchange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Who do you want to see   the signs?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Set them back from Stop Line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Angle to the approaching Traffic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Upsize to 48”x48” </a:t>
            </a:r>
            <a:r>
              <a:rPr lang="en-US" dirty="0"/>
              <a:t>(Do Not Enters)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No Right Turn 36”x36”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E977FFC-DB3A-DBA4-13A0-D6E05AE3B169}"/>
              </a:ext>
            </a:extLst>
          </p:cNvPr>
          <p:cNvCxnSpPr>
            <a:cxnSpLocks/>
          </p:cNvCxnSpPr>
          <p:nvPr/>
        </p:nvCxnSpPr>
        <p:spPr>
          <a:xfrm>
            <a:off x="926710" y="2194120"/>
            <a:ext cx="638381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Isosceles Triangle 30">
            <a:extLst>
              <a:ext uri="{FF2B5EF4-FFF2-40B4-BE49-F238E27FC236}">
                <a16:creationId xmlns:a16="http://schemas.microsoft.com/office/drawing/2014/main" id="{AB07B503-248C-1FEF-890B-637257E274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8856834" y="3178631"/>
            <a:ext cx="563107" cy="610722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B4E571-EE05-F026-D700-8AD03F5C26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92" r="6407" b="28781"/>
          <a:stretch/>
        </p:blipFill>
        <p:spPr>
          <a:xfrm>
            <a:off x="5527164" y="0"/>
            <a:ext cx="64755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8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544C4064-B69B-4ECE-8110-639CB21C906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8161" y="598770"/>
            <a:ext cx="3247618" cy="4844087"/>
          </a:xfrm>
          <a:prstGeom prst="rect">
            <a:avLst/>
          </a:prstGeom>
        </p:spPr>
        <p:txBody>
          <a:bodyPr lIns="0" rIns="0"/>
          <a:lstStyle/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2400"/>
              </a:spcAft>
              <a:buNone/>
            </a:pPr>
            <a:r>
              <a:rPr lang="en-US" sz="3200" b="1" dirty="0">
                <a:solidFill>
                  <a:schemeClr val="accent1"/>
                </a:solidFill>
                <a:latin typeface="+mj-lt"/>
              </a:rPr>
              <a:t>Diamond Interchange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Who do you want to see the signs?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Set them back from Stop Line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Angle to the approaching Traffic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Upsize to 48”x48”</a:t>
            </a:r>
          </a:p>
          <a:p>
            <a:pPr lvl="1"/>
            <a:r>
              <a:rPr lang="en-US" sz="2200" dirty="0"/>
              <a:t> </a:t>
            </a:r>
            <a:r>
              <a:rPr lang="en-US" sz="1800" dirty="0"/>
              <a:t>(Do Not Enters)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No Right Turn 36”x36”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E977FFC-DB3A-DBA4-13A0-D6E05AE3B169}"/>
              </a:ext>
            </a:extLst>
          </p:cNvPr>
          <p:cNvCxnSpPr>
            <a:cxnSpLocks/>
          </p:cNvCxnSpPr>
          <p:nvPr/>
        </p:nvCxnSpPr>
        <p:spPr>
          <a:xfrm>
            <a:off x="735641" y="1738624"/>
            <a:ext cx="638381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Isosceles Triangle 30">
            <a:extLst>
              <a:ext uri="{FF2B5EF4-FFF2-40B4-BE49-F238E27FC236}">
                <a16:creationId xmlns:a16="http://schemas.microsoft.com/office/drawing/2014/main" id="{AB07B503-248C-1FEF-890B-637257E274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8856834" y="3178631"/>
            <a:ext cx="563107" cy="610722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A5B09A-4FE6-3D02-7603-F1406B08F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8378" y="0"/>
            <a:ext cx="8115293" cy="34289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88FF38-BAF6-6AFA-2842-4693A676E6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77"/>
          <a:stretch/>
        </p:blipFill>
        <p:spPr>
          <a:xfrm>
            <a:off x="4060055" y="3428997"/>
            <a:ext cx="8131945" cy="342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04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544C4064-B69B-4ECE-8110-639CB21C906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98556" y="727246"/>
            <a:ext cx="3959795" cy="4844087"/>
          </a:xfrm>
          <a:prstGeom prst="rect">
            <a:avLst/>
          </a:prstGeom>
        </p:spPr>
        <p:txBody>
          <a:bodyPr lIns="0" rIns="0"/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3200" b="1" dirty="0">
                <a:solidFill>
                  <a:schemeClr val="accent1"/>
                </a:solidFill>
                <a:latin typeface="+mj-lt"/>
              </a:rPr>
              <a:t>At-Grade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3200" b="1" dirty="0">
                <a:solidFill>
                  <a:schemeClr val="accent1"/>
                </a:solidFill>
                <a:latin typeface="+mj-lt"/>
              </a:rPr>
              <a:t>Intersections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Positioned &amp; Angled the “Keep Right”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Converting to Text Version of “Keep Right”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Angle Do Not Enter to the approaching Traffic</a:t>
            </a:r>
          </a:p>
          <a:p>
            <a:r>
              <a:rPr lang="en-US" sz="2400" dirty="0"/>
              <a:t>Upsize to 48”x48” </a:t>
            </a:r>
            <a:r>
              <a:rPr lang="en-US" sz="1600" dirty="0"/>
              <a:t>(Do Not Enters)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Added Wrong Way Signs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Added Wrong Way Arrows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E977FFC-DB3A-DBA4-13A0-D6E05AE3B169}"/>
              </a:ext>
            </a:extLst>
          </p:cNvPr>
          <p:cNvCxnSpPr>
            <a:cxnSpLocks/>
          </p:cNvCxnSpPr>
          <p:nvPr/>
        </p:nvCxnSpPr>
        <p:spPr>
          <a:xfrm>
            <a:off x="598557" y="1966990"/>
            <a:ext cx="638381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Isosceles Triangle 30">
            <a:extLst>
              <a:ext uri="{FF2B5EF4-FFF2-40B4-BE49-F238E27FC236}">
                <a16:creationId xmlns:a16="http://schemas.microsoft.com/office/drawing/2014/main" id="{AB07B503-248C-1FEF-890B-637257E274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8856834" y="3178631"/>
            <a:ext cx="563107" cy="610722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B9CAA0-FF3D-C87F-65C8-4CE7A86F5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150" y="945995"/>
            <a:ext cx="7077623" cy="44065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FAFC0D-4D82-5CB1-C38D-FA3E7A3CC7B2}"/>
              </a:ext>
            </a:extLst>
          </p:cNvPr>
          <p:cNvSpPr txBox="1"/>
          <p:nvPr/>
        </p:nvSpPr>
        <p:spPr>
          <a:xfrm>
            <a:off x="8159261" y="5468815"/>
            <a:ext cx="2906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Updated from image on page 67 / 153 of Handbook</a:t>
            </a:r>
          </a:p>
        </p:txBody>
      </p:sp>
    </p:spTree>
    <p:extLst>
      <p:ext uri="{BB962C8B-B14F-4D97-AF65-F5344CB8AC3E}">
        <p14:creationId xmlns:p14="http://schemas.microsoft.com/office/powerpoint/2010/main" val="2350640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9C0AEA7C-E1A9-2467-27ED-4FDF381E8646}"/>
              </a:ext>
            </a:extLst>
          </p:cNvPr>
          <p:cNvSpPr txBox="1">
            <a:spLocks/>
          </p:cNvSpPr>
          <p:nvPr/>
        </p:nvSpPr>
        <p:spPr>
          <a:xfrm>
            <a:off x="9706051" y="1109773"/>
            <a:ext cx="2335824" cy="7463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Before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A0496F-4154-936C-7086-E34B82F490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40"/>
          <a:stretch/>
        </p:blipFill>
        <p:spPr>
          <a:xfrm>
            <a:off x="267629" y="147199"/>
            <a:ext cx="9116975" cy="36091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A5220E-D738-9CD2-F767-98BB6E2FF1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940"/>
          <a:stretch/>
        </p:blipFill>
        <p:spPr>
          <a:xfrm>
            <a:off x="267629" y="3876787"/>
            <a:ext cx="9116975" cy="291087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390C808-3B27-466F-860E-1DE19CF14B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7628" y="3876787"/>
            <a:ext cx="9116976" cy="291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60F1CFF1-4FCD-6754-D3C1-61C48D6C50AF}"/>
              </a:ext>
            </a:extLst>
          </p:cNvPr>
          <p:cNvSpPr txBox="1">
            <a:spLocks/>
          </p:cNvSpPr>
          <p:nvPr/>
        </p:nvSpPr>
        <p:spPr>
          <a:xfrm>
            <a:off x="9588547" y="3716226"/>
            <a:ext cx="2335824" cy="10875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dirty="0"/>
              <a:t>After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5858776-BB9D-1E99-ED0F-FA60B452D57C}"/>
              </a:ext>
            </a:extLst>
          </p:cNvPr>
          <p:cNvSpPr txBox="1">
            <a:spLocks/>
          </p:cNvSpPr>
          <p:nvPr/>
        </p:nvSpPr>
        <p:spPr>
          <a:xfrm>
            <a:off x="9487686" y="5259938"/>
            <a:ext cx="2335824" cy="15277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dirty="0"/>
              <a:t>After w/ Text Version</a:t>
            </a:r>
          </a:p>
        </p:txBody>
      </p:sp>
    </p:spTree>
    <p:extLst>
      <p:ext uri="{BB962C8B-B14F-4D97-AF65-F5344CB8AC3E}">
        <p14:creationId xmlns:p14="http://schemas.microsoft.com/office/powerpoint/2010/main" val="410986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9105C288-5F27-7E1E-F33A-E76F34C27B0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772054" y="3178635"/>
            <a:ext cx="563107" cy="61072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30">
            <a:extLst>
              <a:ext uri="{FF2B5EF4-FFF2-40B4-BE49-F238E27FC236}">
                <a16:creationId xmlns:a16="http://schemas.microsoft.com/office/drawing/2014/main" id="{BF61A34B-1C6E-5267-0E65-28EB3773B18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8856834" y="3178631"/>
            <a:ext cx="563107" cy="610722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A6F1E7D-5676-F53C-9131-68BBDF84B54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451730" y="1098863"/>
            <a:ext cx="1969478" cy="3752963"/>
          </a:xfrm>
        </p:spPr>
        <p:txBody>
          <a:bodyPr/>
          <a:lstStyle/>
          <a:p>
            <a:r>
              <a:rPr lang="en-US" dirty="0"/>
              <a:t>Locations have been set</a:t>
            </a:r>
          </a:p>
          <a:p>
            <a:r>
              <a:rPr lang="en-US" dirty="0"/>
              <a:t>Plans Created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E43268-DBAE-454D-5115-989C167BE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63" y="430822"/>
            <a:ext cx="8727260" cy="58034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397E38-BF3F-0A92-0ECD-0226EE761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617" y="2804745"/>
            <a:ext cx="3915813" cy="264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941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5F5660-F6B8-485C-94CC-0A886850689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15425" y="6356350"/>
            <a:ext cx="3076575" cy="365125"/>
          </a:xfrm>
          <a:prstGeom prst="rect">
            <a:avLst/>
          </a:prstGeom>
        </p:spPr>
        <p:txBody>
          <a:bodyPr/>
          <a:lstStyle/>
          <a:p>
            <a:fld id="{18D65601-5AE2-46FC-B138-694DDD2B510D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0BBA14-C946-3406-C406-C33EBD903CC1}"/>
              </a:ext>
            </a:extLst>
          </p:cNvPr>
          <p:cNvSpPr txBox="1"/>
          <p:nvPr/>
        </p:nvSpPr>
        <p:spPr>
          <a:xfrm>
            <a:off x="2264" y="1828800"/>
            <a:ext cx="4685624" cy="1446550"/>
          </a:xfrm>
          <a:prstGeom prst="rect">
            <a:avLst/>
          </a:prstGeom>
          <a:noFill/>
        </p:spPr>
        <p:txBody>
          <a:bodyPr wrap="square" lIns="457200" rIns="365760" rtlCol="0" anchor="ctr">
            <a:spAutoFit/>
          </a:bodyPr>
          <a:lstStyle/>
          <a:p>
            <a:r>
              <a:rPr lang="en-US" sz="4400" spc="50" dirty="0">
                <a:solidFill>
                  <a:schemeClr val="bg1"/>
                </a:solidFill>
                <a:latin typeface="+mj-lt"/>
              </a:rPr>
              <a:t>How we Measured</a:t>
            </a:r>
            <a:endParaRPr lang="en-US" sz="4400" b="1" spc="5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0248B1-0621-678B-2853-420093159C39}"/>
              </a:ext>
            </a:extLst>
          </p:cNvPr>
          <p:cNvSpPr txBox="1"/>
          <p:nvPr/>
        </p:nvSpPr>
        <p:spPr>
          <a:xfrm>
            <a:off x="0" y="3657600"/>
            <a:ext cx="5008728" cy="1938992"/>
          </a:xfrm>
          <a:prstGeom prst="rect">
            <a:avLst/>
          </a:prstGeom>
          <a:noFill/>
        </p:spPr>
        <p:txBody>
          <a:bodyPr wrap="square" lIns="457200" rIns="365760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Success or Failures using:</a:t>
            </a:r>
          </a:p>
          <a:p>
            <a:endParaRPr lang="en-US" sz="2400" b="1" dirty="0">
              <a:solidFill>
                <a:schemeClr val="bg1"/>
              </a:solidFill>
              <a:latin typeface="Roboto Slab" pitchFamily="2" charset="0"/>
              <a:ea typeface="Roboto Slab" pitchFamily="2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62 WWD Detection Cameras</a:t>
            </a:r>
          </a:p>
          <a:p>
            <a:endParaRPr lang="en-US" sz="2400" b="1" dirty="0">
              <a:solidFill>
                <a:schemeClr val="bg1"/>
              </a:solidFill>
              <a:latin typeface="Roboto Slab" pitchFamily="2" charset="0"/>
              <a:ea typeface="Roboto Slab" pitchFamily="2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WWD Crash Reports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9DF004C-54EC-05C3-B16E-BD71F4E102A3}"/>
              </a:ext>
            </a:extLst>
          </p:cNvPr>
          <p:cNvCxnSpPr/>
          <p:nvPr/>
        </p:nvCxnSpPr>
        <p:spPr>
          <a:xfrm>
            <a:off x="478098" y="3474720"/>
            <a:ext cx="640080" cy="0"/>
          </a:xfrm>
          <a:prstGeom prst="line">
            <a:avLst/>
          </a:prstGeom>
          <a:ln w="57150">
            <a:solidFill>
              <a:schemeClr val="accent5">
                <a:lumMod val="20000"/>
                <a:lumOff val="80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84CA3A9-2396-134F-8046-7D1F2DAED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888" y="869700"/>
            <a:ext cx="7435119" cy="511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5769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6DC01811-0644-EA52-1D69-86A531414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47"/>
            <a:ext cx="12192000" cy="6843306"/>
          </a:xfrm>
          <a:prstGeom prst="rect">
            <a:avLst/>
          </a:prstGeom>
        </p:spPr>
      </p:pic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9105C288-5F27-7E1E-F33A-E76F34C27B0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772054" y="3178635"/>
            <a:ext cx="563107" cy="61072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30">
            <a:extLst>
              <a:ext uri="{FF2B5EF4-FFF2-40B4-BE49-F238E27FC236}">
                <a16:creationId xmlns:a16="http://schemas.microsoft.com/office/drawing/2014/main" id="{BF61A34B-1C6E-5267-0E65-28EB3773B18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8856834" y="3178631"/>
            <a:ext cx="563107" cy="610722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591F8B8-CA1B-8BD4-1A3B-2F2E807757B0}"/>
              </a:ext>
            </a:extLst>
          </p:cNvPr>
          <p:cNvGrpSpPr/>
          <p:nvPr/>
        </p:nvGrpSpPr>
        <p:grpSpPr>
          <a:xfrm>
            <a:off x="3444399" y="2860650"/>
            <a:ext cx="2768367" cy="796954"/>
            <a:chOff x="3444399" y="2860650"/>
            <a:chExt cx="2768367" cy="796954"/>
          </a:xfrm>
        </p:grpSpPr>
        <p:sp>
          <p:nvSpPr>
            <p:cNvPr id="15" name="Arrow: Curved Up 14">
              <a:extLst>
                <a:ext uri="{FF2B5EF4-FFF2-40B4-BE49-F238E27FC236}">
                  <a16:creationId xmlns:a16="http://schemas.microsoft.com/office/drawing/2014/main" id="{A2732B85-2F00-69E4-F49A-033948DF228A}"/>
                </a:ext>
              </a:extLst>
            </p:cNvPr>
            <p:cNvSpPr/>
            <p:nvPr/>
          </p:nvSpPr>
          <p:spPr>
            <a:xfrm>
              <a:off x="3444399" y="2860650"/>
              <a:ext cx="2768367" cy="796954"/>
            </a:xfrm>
            <a:prstGeom prst="curvedUp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6CCAE26-B86D-EC61-7FE5-290AF01D174C}"/>
                </a:ext>
              </a:extLst>
            </p:cNvPr>
            <p:cNvSpPr txBox="1"/>
            <p:nvPr/>
          </p:nvSpPr>
          <p:spPr>
            <a:xfrm>
              <a:off x="4230848" y="2985690"/>
              <a:ext cx="17449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Zone 1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FA7016A-70C8-5D2B-1C30-5593E11950DF}"/>
              </a:ext>
            </a:extLst>
          </p:cNvPr>
          <p:cNvGrpSpPr/>
          <p:nvPr/>
        </p:nvGrpSpPr>
        <p:grpSpPr>
          <a:xfrm>
            <a:off x="4774734" y="2697064"/>
            <a:ext cx="2768367" cy="796954"/>
            <a:chOff x="4774734" y="2697064"/>
            <a:chExt cx="2768367" cy="796954"/>
          </a:xfrm>
        </p:grpSpPr>
        <p:sp>
          <p:nvSpPr>
            <p:cNvPr id="17" name="Arrow: Curved Up 16">
              <a:extLst>
                <a:ext uri="{FF2B5EF4-FFF2-40B4-BE49-F238E27FC236}">
                  <a16:creationId xmlns:a16="http://schemas.microsoft.com/office/drawing/2014/main" id="{49D028C8-5A96-55FA-784D-55D860325BF4}"/>
                </a:ext>
              </a:extLst>
            </p:cNvPr>
            <p:cNvSpPr/>
            <p:nvPr/>
          </p:nvSpPr>
          <p:spPr>
            <a:xfrm>
              <a:off x="4774734" y="2697064"/>
              <a:ext cx="2768367" cy="796954"/>
            </a:xfrm>
            <a:prstGeom prst="curvedUp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804EAF9-3C3B-7349-27D9-0B0B826F0864}"/>
                </a:ext>
              </a:extLst>
            </p:cNvPr>
            <p:cNvSpPr txBox="1"/>
            <p:nvPr/>
          </p:nvSpPr>
          <p:spPr>
            <a:xfrm>
              <a:off x="5573088" y="2787329"/>
              <a:ext cx="17449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Zone 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C41BB08-0E39-2292-07F3-DA8B009567A2}"/>
              </a:ext>
            </a:extLst>
          </p:cNvPr>
          <p:cNvGrpSpPr/>
          <p:nvPr/>
        </p:nvGrpSpPr>
        <p:grpSpPr>
          <a:xfrm>
            <a:off x="6107216" y="2457983"/>
            <a:ext cx="2768367" cy="796954"/>
            <a:chOff x="6107216" y="2457983"/>
            <a:chExt cx="2768367" cy="796954"/>
          </a:xfrm>
        </p:grpSpPr>
        <p:sp>
          <p:nvSpPr>
            <p:cNvPr id="19" name="Arrow: Curved Up 18">
              <a:extLst>
                <a:ext uri="{FF2B5EF4-FFF2-40B4-BE49-F238E27FC236}">
                  <a16:creationId xmlns:a16="http://schemas.microsoft.com/office/drawing/2014/main" id="{4F08D7FA-5141-EAE9-5ABC-4281884C2DC3}"/>
                </a:ext>
              </a:extLst>
            </p:cNvPr>
            <p:cNvSpPr/>
            <p:nvPr/>
          </p:nvSpPr>
          <p:spPr>
            <a:xfrm>
              <a:off x="6107216" y="2457983"/>
              <a:ext cx="2768367" cy="796954"/>
            </a:xfrm>
            <a:prstGeom prst="curvedUp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CE7D349-DD11-24EE-4272-846265222A51}"/>
                </a:ext>
              </a:extLst>
            </p:cNvPr>
            <p:cNvSpPr txBox="1"/>
            <p:nvPr/>
          </p:nvSpPr>
          <p:spPr>
            <a:xfrm>
              <a:off x="6800706" y="2613472"/>
              <a:ext cx="17449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Zone 3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5099C01-E1F9-4B34-2011-BA4E71FC03B0}"/>
              </a:ext>
            </a:extLst>
          </p:cNvPr>
          <p:cNvGrpSpPr/>
          <p:nvPr/>
        </p:nvGrpSpPr>
        <p:grpSpPr>
          <a:xfrm>
            <a:off x="7243891" y="2193559"/>
            <a:ext cx="2768367" cy="796954"/>
            <a:chOff x="7243891" y="2193559"/>
            <a:chExt cx="2768367" cy="796954"/>
          </a:xfrm>
        </p:grpSpPr>
        <p:sp>
          <p:nvSpPr>
            <p:cNvPr id="21" name="Arrow: Curved Up 20">
              <a:extLst>
                <a:ext uri="{FF2B5EF4-FFF2-40B4-BE49-F238E27FC236}">
                  <a16:creationId xmlns:a16="http://schemas.microsoft.com/office/drawing/2014/main" id="{ABC4329A-E3E9-B2F2-2E42-5C11A7085D4B}"/>
                </a:ext>
              </a:extLst>
            </p:cNvPr>
            <p:cNvSpPr/>
            <p:nvPr/>
          </p:nvSpPr>
          <p:spPr>
            <a:xfrm>
              <a:off x="7243891" y="2193559"/>
              <a:ext cx="2768367" cy="796954"/>
            </a:xfrm>
            <a:prstGeom prst="curvedUp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AB4F489-522E-26D8-0139-17CC125795DF}"/>
                </a:ext>
              </a:extLst>
            </p:cNvPr>
            <p:cNvSpPr txBox="1"/>
            <p:nvPr/>
          </p:nvSpPr>
          <p:spPr>
            <a:xfrm>
              <a:off x="7990512" y="2435454"/>
              <a:ext cx="17449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Zone 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82804F1-0D85-884E-912C-5B010EB91768}"/>
              </a:ext>
            </a:extLst>
          </p:cNvPr>
          <p:cNvGrpSpPr/>
          <p:nvPr/>
        </p:nvGrpSpPr>
        <p:grpSpPr>
          <a:xfrm>
            <a:off x="7575962" y="4237092"/>
            <a:ext cx="1878432" cy="796954"/>
            <a:chOff x="7575962" y="4237092"/>
            <a:chExt cx="1878432" cy="796954"/>
          </a:xfrm>
        </p:grpSpPr>
        <p:sp>
          <p:nvSpPr>
            <p:cNvPr id="23" name="Arrow: Curved Up 22">
              <a:extLst>
                <a:ext uri="{FF2B5EF4-FFF2-40B4-BE49-F238E27FC236}">
                  <a16:creationId xmlns:a16="http://schemas.microsoft.com/office/drawing/2014/main" id="{2DCB1590-51A7-B574-37E3-BFBC52DFE5F8}"/>
                </a:ext>
              </a:extLst>
            </p:cNvPr>
            <p:cNvSpPr/>
            <p:nvPr/>
          </p:nvSpPr>
          <p:spPr>
            <a:xfrm>
              <a:off x="7575962" y="4237092"/>
              <a:ext cx="1878432" cy="796954"/>
            </a:xfrm>
            <a:prstGeom prst="curvedUp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F3EB742-AD85-54F8-42F9-BA57E6FB5E64}"/>
                </a:ext>
              </a:extLst>
            </p:cNvPr>
            <p:cNvSpPr txBox="1"/>
            <p:nvPr/>
          </p:nvSpPr>
          <p:spPr>
            <a:xfrm>
              <a:off x="7824364" y="4297652"/>
              <a:ext cx="13531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Zone 5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689FE93-F0DA-67A4-EE14-CC79C7087039}"/>
              </a:ext>
            </a:extLst>
          </p:cNvPr>
          <p:cNvGrpSpPr/>
          <p:nvPr/>
        </p:nvGrpSpPr>
        <p:grpSpPr>
          <a:xfrm>
            <a:off x="2382473" y="6087629"/>
            <a:ext cx="2768367" cy="796954"/>
            <a:chOff x="2382473" y="6087629"/>
            <a:chExt cx="2768367" cy="796954"/>
          </a:xfrm>
        </p:grpSpPr>
        <p:sp>
          <p:nvSpPr>
            <p:cNvPr id="25" name="Arrow: Curved Up 24">
              <a:extLst>
                <a:ext uri="{FF2B5EF4-FFF2-40B4-BE49-F238E27FC236}">
                  <a16:creationId xmlns:a16="http://schemas.microsoft.com/office/drawing/2014/main" id="{23C1DD11-805E-25CB-DC59-ECA3392CECAE}"/>
                </a:ext>
              </a:extLst>
            </p:cNvPr>
            <p:cNvSpPr/>
            <p:nvPr/>
          </p:nvSpPr>
          <p:spPr>
            <a:xfrm>
              <a:off x="2382473" y="6087629"/>
              <a:ext cx="2768367" cy="796954"/>
            </a:xfrm>
            <a:prstGeom prst="curvedUp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9918F65-67D6-2BA8-1B1E-D8A847375237}"/>
                </a:ext>
              </a:extLst>
            </p:cNvPr>
            <p:cNvSpPr txBox="1"/>
            <p:nvPr/>
          </p:nvSpPr>
          <p:spPr>
            <a:xfrm>
              <a:off x="3129094" y="6329524"/>
              <a:ext cx="17449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Zone 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237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E8BD60-AC5F-1235-3197-FB9752AB82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1216" y="631626"/>
            <a:ext cx="4908337" cy="587264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7B7E5B3-F6B1-4A5C-A942-9728FEC57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2287" y="631627"/>
            <a:ext cx="11184884" cy="6064448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3015B8A-E089-6AD5-DF58-B83BBF5502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13177" y="745684"/>
            <a:ext cx="4099560" cy="574222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26283F5-6F08-B866-1753-2A00C1C1AD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6792" y="889485"/>
            <a:ext cx="457200" cy="55270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60A45C8-9983-35E6-92FD-150E62A43D77}"/>
              </a:ext>
            </a:extLst>
          </p:cNvPr>
          <p:cNvSpPr txBox="1"/>
          <p:nvPr/>
        </p:nvSpPr>
        <p:spPr bwMode="auto">
          <a:xfrm>
            <a:off x="535679" y="1430552"/>
            <a:ext cx="5728585" cy="535531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eaLnBrk="1" fontAlgn="auto" hangingPunct="1">
              <a:spcBef>
                <a:spcPts val="1200"/>
              </a:spcBef>
              <a:defRPr/>
            </a:pPr>
            <a:r>
              <a:rPr lang="en-US" b="1" spc="200" dirty="0"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Network Screening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sz="1600" dirty="0"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How we ranked 472 Interchanges</a:t>
            </a:r>
            <a:endParaRPr lang="en-US" altLang="en-US" dirty="0">
              <a:latin typeface="Calibri" panose="020F0502020204030204" pitchFamily="34" charset="0"/>
              <a:ea typeface="PT Sans" panose="020B0503020203020204" pitchFamily="34" charset="0"/>
              <a:cs typeface="Calibri" panose="020F0502020204030204" pitchFamily="34" charset="0"/>
            </a:endParaRPr>
          </a:p>
          <a:p>
            <a:pPr>
              <a:spcBef>
                <a:spcPts val="1200"/>
              </a:spcBef>
              <a:defRPr/>
            </a:pPr>
            <a:r>
              <a:rPr lang="en-US" b="1" spc="200" dirty="0"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What we did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sz="1600" dirty="0"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Brief overview of our Signing and Pavement Markings layouts</a:t>
            </a:r>
          </a:p>
          <a:p>
            <a:pPr>
              <a:spcBef>
                <a:spcPts val="1200"/>
              </a:spcBef>
              <a:defRPr/>
            </a:pPr>
            <a:r>
              <a:rPr lang="en-US" b="1" spc="200" dirty="0"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How we measured success/failure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sz="1600" dirty="0"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Installed wrong way detection 62 cameras </a:t>
            </a:r>
          </a:p>
          <a:p>
            <a:pPr>
              <a:spcBef>
                <a:spcPts val="1200"/>
              </a:spcBef>
              <a:defRPr/>
            </a:pPr>
            <a:r>
              <a:rPr lang="en-US" b="1" spc="200" dirty="0"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How we did after 2 ½ years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sz="1600" dirty="0"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A before/after overview of WWD events and crash history</a:t>
            </a:r>
          </a:p>
          <a:p>
            <a:pPr>
              <a:spcBef>
                <a:spcPts val="1200"/>
              </a:spcBef>
              <a:defRPr/>
            </a:pPr>
            <a:r>
              <a:rPr lang="en-US" b="1" spc="200" dirty="0"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Additional Treatments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sz="1600" dirty="0"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When initial treatments needed more </a:t>
            </a:r>
          </a:p>
          <a:p>
            <a:pPr>
              <a:spcBef>
                <a:spcPts val="1200"/>
              </a:spcBef>
              <a:defRPr/>
            </a:pPr>
            <a:r>
              <a:rPr lang="en-US" b="1" spc="200" dirty="0"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What to take notes on and tell your boss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sz="1600" dirty="0"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2 low-cost treatments that showed very good success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sz="1600" dirty="0"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3 other low-cost treatments that showed promise </a:t>
            </a:r>
            <a:r>
              <a:rPr lang="en-US" altLang="en-US" sz="1200" dirty="0"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(just need more time)</a:t>
            </a:r>
            <a:endParaRPr lang="en-US" altLang="en-US" sz="1600" dirty="0">
              <a:latin typeface="Calibri" panose="020F0502020204030204" pitchFamily="34" charset="0"/>
              <a:ea typeface="PT Sans" panose="020B0503020203020204" pitchFamily="34" charset="0"/>
              <a:cs typeface="Calibri" panose="020F050202020403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endParaRPr lang="en-US" altLang="en-US" sz="1600" dirty="0">
              <a:latin typeface="Calibri" panose="020F0502020204030204" pitchFamily="34" charset="0"/>
              <a:ea typeface="PT Sans" panose="020B0503020203020204" pitchFamily="34" charset="0"/>
              <a:cs typeface="Calibri" panose="020F050202020403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endParaRPr lang="en-US" altLang="en-US" sz="1600" dirty="0">
              <a:latin typeface="Calibri" panose="020F0502020204030204" pitchFamily="34" charset="0"/>
              <a:ea typeface="PT Sans" panose="020B050302020302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98FF10-A6CB-49C1-BDDF-E0FD6E9F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39940" y="0"/>
            <a:ext cx="0" cy="79942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86EC07-AFE8-01E8-972B-4FC6481F5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27410" y="0"/>
            <a:ext cx="0" cy="79942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AA1F1D5-DEF2-53BE-B69C-0AE3B8BC4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252470" y="0"/>
            <a:ext cx="0" cy="82519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3251883D-8093-7D23-FBB7-9A00F1C3AF2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8856834" y="3178631"/>
            <a:ext cx="563107" cy="610722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007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9105C288-5F27-7E1E-F33A-E76F34C27B0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772054" y="3178635"/>
            <a:ext cx="563107" cy="61072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30">
            <a:extLst>
              <a:ext uri="{FF2B5EF4-FFF2-40B4-BE49-F238E27FC236}">
                <a16:creationId xmlns:a16="http://schemas.microsoft.com/office/drawing/2014/main" id="{BF61A34B-1C6E-5267-0E65-28EB3773B18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8856834" y="3178631"/>
            <a:ext cx="563107" cy="610722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85AAD0-A345-DE0D-01FB-804FC0FBE759}"/>
              </a:ext>
            </a:extLst>
          </p:cNvPr>
          <p:cNvSpPr txBox="1"/>
          <p:nvPr/>
        </p:nvSpPr>
        <p:spPr bwMode="auto">
          <a:xfrm>
            <a:off x="9008345" y="3003090"/>
            <a:ext cx="3003998" cy="1200329"/>
          </a:xfrm>
          <a:prstGeom prst="rect">
            <a:avLst/>
          </a:prstGeom>
          <a:solidFill>
            <a:srgbClr val="FF9966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/>
              <a:t>User Note: This slide is for a full screen image, with no words. To insert your own image, </a:t>
            </a:r>
            <a:r>
              <a:rPr lang="en-US" sz="1200" b="1" dirty="0"/>
              <a:t>right-click</a:t>
            </a:r>
            <a:r>
              <a:rPr lang="en-US" sz="1200" dirty="0"/>
              <a:t> on this image, and select </a:t>
            </a:r>
            <a:r>
              <a:rPr lang="en-US" sz="1200" b="1" dirty="0"/>
              <a:t>Change Picture </a:t>
            </a:r>
            <a:r>
              <a:rPr lang="en-US" sz="1200" dirty="0"/>
              <a:t>&gt; </a:t>
            </a:r>
            <a:r>
              <a:rPr lang="en-US" sz="1200" b="1" dirty="0"/>
              <a:t>This Device…</a:t>
            </a:r>
          </a:p>
          <a:p>
            <a:pPr marL="514350" indent="-514350">
              <a:buFontTx/>
              <a:buAutoNum type="arabicPeriod"/>
              <a:defRPr/>
            </a:pPr>
            <a:endParaRPr lang="en-US" sz="1200" b="1" dirty="0"/>
          </a:p>
          <a:p>
            <a:pPr>
              <a:defRPr/>
            </a:pPr>
            <a:r>
              <a:rPr lang="en-US" sz="1200" b="1" dirty="0"/>
              <a:t>DELETE THIS BOX  WHEN FINISHED</a:t>
            </a:r>
          </a:p>
        </p:txBody>
      </p:sp>
      <p:pic>
        <p:nvPicPr>
          <p:cNvPr id="3" name="3-20-2024 7-39-29 PM">
            <a:hlinkClick r:id="" action="ppaction://media"/>
            <a:extLst>
              <a:ext uri="{FF2B5EF4-FFF2-40B4-BE49-F238E27FC236}">
                <a16:creationId xmlns:a16="http://schemas.microsoft.com/office/drawing/2014/main" id="{05A800F1-86E6-937F-FB83-0066460166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5256"/>
            <a:ext cx="12191999" cy="685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95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6DC01811-0644-EA52-1D69-86A531414D7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2000"/>
          </a:blip>
          <a:stretch>
            <a:fillRect/>
          </a:stretch>
        </p:blipFill>
        <p:spPr>
          <a:xfrm>
            <a:off x="0" y="7347"/>
            <a:ext cx="12192000" cy="6843306"/>
          </a:xfrm>
          <a:prstGeom prst="rect">
            <a:avLst/>
          </a:prstGeom>
        </p:spPr>
      </p:pic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9105C288-5F27-7E1E-F33A-E76F34C27B0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772054" y="3178635"/>
            <a:ext cx="563107" cy="61072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30">
            <a:extLst>
              <a:ext uri="{FF2B5EF4-FFF2-40B4-BE49-F238E27FC236}">
                <a16:creationId xmlns:a16="http://schemas.microsoft.com/office/drawing/2014/main" id="{BF61A34B-1C6E-5267-0E65-28EB3773B18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8856834" y="3178631"/>
            <a:ext cx="563107" cy="610722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030F82-D906-5BBD-CDC7-21A263B8A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792" y="757828"/>
            <a:ext cx="11776415" cy="9899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F72D2A-8519-28C5-263B-0BCDC249F0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071" y="1874067"/>
            <a:ext cx="3238259" cy="4864078"/>
          </a:xfrm>
          <a:prstGeom prst="rect">
            <a:avLst/>
          </a:prstGeom>
        </p:spPr>
      </p:pic>
      <p:pic>
        <p:nvPicPr>
          <p:cNvPr id="7" name="Picture 6" descr="A race track with cars on it&#10;&#10;Description automatically generated with low confidence">
            <a:extLst>
              <a:ext uri="{FF2B5EF4-FFF2-40B4-BE49-F238E27FC236}">
                <a16:creationId xmlns:a16="http://schemas.microsoft.com/office/drawing/2014/main" id="{A27F8A3C-D5BB-D106-DBB3-F812012F0E3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28" y="2062030"/>
            <a:ext cx="7604910" cy="427776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81A164C-81B9-4FE6-0173-B069C0525E7C}"/>
              </a:ext>
            </a:extLst>
          </p:cNvPr>
          <p:cNvSpPr/>
          <p:nvPr/>
        </p:nvSpPr>
        <p:spPr>
          <a:xfrm>
            <a:off x="8084745" y="2580238"/>
            <a:ext cx="1249378" cy="8487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C5130D-D1DA-9C91-FF53-EEA624CEB08A}"/>
              </a:ext>
            </a:extLst>
          </p:cNvPr>
          <p:cNvSpPr txBox="1"/>
          <p:nvPr/>
        </p:nvSpPr>
        <p:spPr>
          <a:xfrm>
            <a:off x="1158844" y="-11614"/>
            <a:ext cx="11776414" cy="769441"/>
          </a:xfrm>
          <a:prstGeom prst="rect">
            <a:avLst/>
          </a:prstGeom>
          <a:noFill/>
        </p:spPr>
        <p:txBody>
          <a:bodyPr wrap="square" lIns="457200" rIns="365760" rtlCol="0" anchor="ctr">
            <a:spAutoFit/>
          </a:bodyPr>
          <a:lstStyle/>
          <a:p>
            <a:r>
              <a:rPr lang="en-US" sz="4400" spc="50" dirty="0">
                <a:latin typeface="+mj-lt"/>
              </a:rPr>
              <a:t>4 e-mails show up within seconds</a:t>
            </a:r>
          </a:p>
        </p:txBody>
      </p:sp>
    </p:spTree>
    <p:extLst>
      <p:ext uri="{BB962C8B-B14F-4D97-AF65-F5344CB8AC3E}">
        <p14:creationId xmlns:p14="http://schemas.microsoft.com/office/powerpoint/2010/main" val="383694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042E2C-B5CA-83F5-800D-F6F97AA99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5062"/>
            <a:ext cx="6227079" cy="53913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351E17-178A-7FC2-C7E7-3B2B73351434}"/>
              </a:ext>
            </a:extLst>
          </p:cNvPr>
          <p:cNvSpPr txBox="1"/>
          <p:nvPr/>
        </p:nvSpPr>
        <p:spPr>
          <a:xfrm>
            <a:off x="742385" y="-108440"/>
            <a:ext cx="11776414" cy="769441"/>
          </a:xfrm>
          <a:prstGeom prst="rect">
            <a:avLst/>
          </a:prstGeom>
          <a:noFill/>
        </p:spPr>
        <p:txBody>
          <a:bodyPr wrap="square" lIns="457200" rIns="365760" rtlCol="0" anchor="ctr">
            <a:spAutoFit/>
          </a:bodyPr>
          <a:lstStyle/>
          <a:p>
            <a:r>
              <a:rPr lang="en-US" sz="4400" spc="50" dirty="0">
                <a:latin typeface="+mj-lt"/>
              </a:rPr>
              <a:t>Too Many False Calls to Dispatch 911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D78DA2-129F-B9EC-0352-0645BA6A4F66}"/>
              </a:ext>
            </a:extLst>
          </p:cNvPr>
          <p:cNvSpPr txBox="1"/>
          <p:nvPr/>
        </p:nvSpPr>
        <p:spPr>
          <a:xfrm>
            <a:off x="0" y="448621"/>
            <a:ext cx="12192000" cy="1077218"/>
          </a:xfrm>
          <a:prstGeom prst="rect">
            <a:avLst/>
          </a:prstGeom>
          <a:noFill/>
        </p:spPr>
        <p:txBody>
          <a:bodyPr wrap="square" lIns="457200" rIns="365760" rtlCol="0" anchor="ctr">
            <a:spAutoFit/>
          </a:bodyPr>
          <a:lstStyle/>
          <a:p>
            <a:pPr algn="ctr"/>
            <a:r>
              <a:rPr lang="en-US" sz="2400" spc="50" dirty="0">
                <a:latin typeface="+mj-lt"/>
              </a:rPr>
              <a:t>(From these 3 year old cameras/firmware &amp; position)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spc="50" dirty="0">
                <a:latin typeface="+mj-lt"/>
              </a:rPr>
              <a:t>Shadows, Clouds, Reflections, Headlight blooming, etc.                 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spc="50" dirty="0">
                <a:latin typeface="+mj-lt"/>
              </a:rPr>
              <a:t>Maintenance vehicles, mowers, tow trucks, law enforcement, helpful neighbors, etc.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537EC4E-D1EB-EFE9-74EE-E04985DF7B52}"/>
              </a:ext>
            </a:extLst>
          </p:cNvPr>
          <p:cNvGrpSpPr/>
          <p:nvPr/>
        </p:nvGrpSpPr>
        <p:grpSpPr>
          <a:xfrm>
            <a:off x="-325924" y="6409547"/>
            <a:ext cx="5605408" cy="603982"/>
            <a:chOff x="-325924" y="6409547"/>
            <a:chExt cx="5605408" cy="60398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7B77EAC-6B28-3AB4-D4B2-AE8870D42BDB}"/>
                </a:ext>
              </a:extLst>
            </p:cNvPr>
            <p:cNvSpPr/>
            <p:nvPr/>
          </p:nvSpPr>
          <p:spPr>
            <a:xfrm>
              <a:off x="-325924" y="6490309"/>
              <a:ext cx="1068309" cy="52322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D017284-6320-20D8-8971-A35D8D6247CD}"/>
                </a:ext>
              </a:extLst>
            </p:cNvPr>
            <p:cNvSpPr txBox="1"/>
            <p:nvPr/>
          </p:nvSpPr>
          <p:spPr>
            <a:xfrm>
              <a:off x="1259745" y="6409547"/>
              <a:ext cx="40197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7,105 false calls… in the last 6 months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4A1DA2F-27A2-1316-C164-04FC02FC1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25" y="1996414"/>
            <a:ext cx="5406831" cy="42349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CEE8F3-F59C-D300-25C9-EF17DD0CA2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1292" y="1495061"/>
            <a:ext cx="6470708" cy="539133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136B6BB-DBB9-84CD-691B-FBE9C301E86C}"/>
              </a:ext>
            </a:extLst>
          </p:cNvPr>
          <p:cNvGrpSpPr/>
          <p:nvPr/>
        </p:nvGrpSpPr>
        <p:grpSpPr>
          <a:xfrm>
            <a:off x="5395368" y="6415313"/>
            <a:ext cx="5942340" cy="625176"/>
            <a:chOff x="5395368" y="6415313"/>
            <a:chExt cx="5942340" cy="62517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9AC2E90-A23D-C3B8-081E-5389ECC05A5D}"/>
                </a:ext>
              </a:extLst>
            </p:cNvPr>
            <p:cNvSpPr/>
            <p:nvPr/>
          </p:nvSpPr>
          <p:spPr>
            <a:xfrm>
              <a:off x="5395368" y="6517269"/>
              <a:ext cx="1068309" cy="52322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8AFECBE-E758-C2E9-9CBE-4E44A1DF7637}"/>
                </a:ext>
              </a:extLst>
            </p:cNvPr>
            <p:cNvSpPr txBox="1"/>
            <p:nvPr/>
          </p:nvSpPr>
          <p:spPr>
            <a:xfrm>
              <a:off x="7317969" y="6415313"/>
              <a:ext cx="40197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1,905 false calls… in the last 6 months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F999604-AAE0-54BA-BFFC-B884C73374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6319" y="1818581"/>
            <a:ext cx="5975681" cy="434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1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CADC152-EF8D-3B97-F8F3-D43CC8F064AF}"/>
              </a:ext>
            </a:extLst>
          </p:cNvPr>
          <p:cNvSpPr txBox="1"/>
          <p:nvPr/>
        </p:nvSpPr>
        <p:spPr>
          <a:xfrm>
            <a:off x="-95018" y="636646"/>
            <a:ext cx="4685624" cy="2800767"/>
          </a:xfrm>
          <a:prstGeom prst="rect">
            <a:avLst/>
          </a:prstGeom>
          <a:noFill/>
        </p:spPr>
        <p:txBody>
          <a:bodyPr wrap="square" lIns="457200" rIns="365760" rtlCol="0" anchor="ctr">
            <a:spAutoFit/>
          </a:bodyPr>
          <a:lstStyle/>
          <a:p>
            <a:r>
              <a:rPr lang="en-US" sz="4400" b="1" spc="50" dirty="0">
                <a:latin typeface="+mj-lt"/>
              </a:rPr>
              <a:t>Results after 2 ½ years</a:t>
            </a:r>
          </a:p>
          <a:p>
            <a:endParaRPr lang="en-US" sz="4400" b="1" spc="50" dirty="0">
              <a:latin typeface="+mj-lt"/>
            </a:endParaRPr>
          </a:p>
          <a:p>
            <a:r>
              <a:rPr lang="en-US" sz="4400" b="1" spc="50" dirty="0">
                <a:latin typeface="+mj-lt"/>
              </a:rPr>
              <a:t>Camera Data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48050D-1BDB-4CD6-897C-B4F6AFCAA5F3}"/>
              </a:ext>
            </a:extLst>
          </p:cNvPr>
          <p:cNvSpPr txBox="1"/>
          <p:nvPr/>
        </p:nvSpPr>
        <p:spPr>
          <a:xfrm>
            <a:off x="74838" y="4702951"/>
            <a:ext cx="4218915" cy="1938992"/>
          </a:xfrm>
          <a:prstGeom prst="rect">
            <a:avLst/>
          </a:prstGeom>
          <a:noFill/>
        </p:spPr>
        <p:txBody>
          <a:bodyPr wrap="square" lIns="457200" rIns="365760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Deployed 80% in 2021</a:t>
            </a:r>
          </a:p>
          <a:p>
            <a:r>
              <a:rPr lang="en-US" sz="24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19.9% more in 2022</a:t>
            </a:r>
          </a:p>
          <a:p>
            <a:r>
              <a:rPr lang="en-US" sz="24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Final 0.1% in 2023</a:t>
            </a:r>
          </a:p>
          <a:p>
            <a:endParaRPr lang="en-US" sz="2400" b="1" dirty="0">
              <a:solidFill>
                <a:schemeClr val="bg1"/>
              </a:solidFill>
              <a:latin typeface="Roboto Slab" pitchFamily="2" charset="0"/>
              <a:ea typeface="Roboto Slab" pitchFamily="2" charset="0"/>
            </a:endParaRPr>
          </a:p>
          <a:p>
            <a:endParaRPr lang="en-US" sz="2400" b="1" dirty="0">
              <a:solidFill>
                <a:schemeClr val="bg1"/>
              </a:solidFill>
              <a:latin typeface="Roboto Slab" pitchFamily="2" charset="0"/>
              <a:ea typeface="Roboto Slab" pitchFamily="2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7C20D11-6FCA-3D5A-273A-BDB28F03C2FE}"/>
              </a:ext>
            </a:extLst>
          </p:cNvPr>
          <p:cNvCxnSpPr/>
          <p:nvPr/>
        </p:nvCxnSpPr>
        <p:spPr>
          <a:xfrm>
            <a:off x="432831" y="4488708"/>
            <a:ext cx="640080" cy="0"/>
          </a:xfrm>
          <a:prstGeom prst="line">
            <a:avLst/>
          </a:prstGeom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23A98D7-5303-9335-2C64-97918FC40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829" y="142568"/>
            <a:ext cx="3575072" cy="31096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05A987-83A1-F823-1D14-36BE58379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053" y="142568"/>
            <a:ext cx="2801815" cy="30998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BDC810-CD5A-698C-3189-13A73B3392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806" y="3448476"/>
            <a:ext cx="5476190" cy="34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8026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2BABD7-9AA4-8E46-8A4B-4231F5775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976" y="0"/>
            <a:ext cx="822402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E0F2B0-B6B1-70ED-FF9D-117FB31DC171}"/>
              </a:ext>
            </a:extLst>
          </p:cNvPr>
          <p:cNvSpPr txBox="1"/>
          <p:nvPr/>
        </p:nvSpPr>
        <p:spPr>
          <a:xfrm>
            <a:off x="0" y="323452"/>
            <a:ext cx="3967976" cy="2123658"/>
          </a:xfrm>
          <a:prstGeom prst="rect">
            <a:avLst/>
          </a:prstGeom>
          <a:noFill/>
        </p:spPr>
        <p:txBody>
          <a:bodyPr wrap="square" lIns="457200" rIns="365760" rtlCol="0" anchor="ctr">
            <a:spAutoFit/>
          </a:bodyPr>
          <a:lstStyle/>
          <a:p>
            <a:r>
              <a:rPr lang="en-US" sz="4400" spc="50" dirty="0">
                <a:latin typeface="+mj-lt"/>
              </a:rPr>
              <a:t>Parclo “B” / Folded Diamonds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32CA8E-E187-09D1-DB7D-5219A1587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452" y="2940089"/>
            <a:ext cx="3575072" cy="310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307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22DDBAA-E152-0985-495A-FA12859EE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hart">
            <a:extLst>
              <a:ext uri="{FF2B5EF4-FFF2-40B4-BE49-F238E27FC236}">
                <a16:creationId xmlns:a16="http://schemas.microsoft.com/office/drawing/2014/main" id="{9104C60F-D0FB-2ADD-2F03-34DA902D10D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8784" r="10776"/>
          <a:stretch/>
        </p:blipFill>
        <p:spPr>
          <a:xfrm>
            <a:off x="7778225" y="0"/>
            <a:ext cx="2870615" cy="2487866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EBD1068-7109-5403-9D76-51548EB9E0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23311" y="2409529"/>
            <a:ext cx="2286000" cy="53607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“Before”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05BA6-98EA-0BE3-32E3-A5C5393B2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A35CA3-F09B-AF14-0A76-135C321A7A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89" r="12355"/>
          <a:stretch/>
        </p:blipFill>
        <p:spPr>
          <a:xfrm>
            <a:off x="1524001" y="1"/>
            <a:ext cx="3124201" cy="2511929"/>
          </a:xfrm>
          <a:prstGeom prst="rect">
            <a:avLst/>
          </a:prstGeom>
        </p:spPr>
      </p:pic>
      <p:pic>
        <p:nvPicPr>
          <p:cNvPr id="6" name="chart">
            <a:extLst>
              <a:ext uri="{FF2B5EF4-FFF2-40B4-BE49-F238E27FC236}">
                <a16:creationId xmlns:a16="http://schemas.microsoft.com/office/drawing/2014/main" id="{6368021C-9398-54F4-BFFC-2F1FB7A0D3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00" r="12428"/>
          <a:stretch/>
        </p:blipFill>
        <p:spPr>
          <a:xfrm>
            <a:off x="4783514" y="4011"/>
            <a:ext cx="2895600" cy="25145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BAFD92-9FAA-17C3-E36D-C176996E7B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800" y="2059284"/>
            <a:ext cx="876078" cy="428582"/>
          </a:xfrm>
          <a:prstGeom prst="rect">
            <a:avLst/>
          </a:prstGeom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AAB72CF5-96BE-B6E2-F6E2-E8CADEEBB469}"/>
              </a:ext>
            </a:extLst>
          </p:cNvPr>
          <p:cNvGraphicFramePr>
            <a:graphicFrameLocks noGrp="1"/>
          </p:cNvGraphicFramePr>
          <p:nvPr/>
        </p:nvGraphicFramePr>
        <p:xfrm>
          <a:off x="1524000" y="3480322"/>
          <a:ext cx="9124836" cy="2890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2956061018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898969875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4073632268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1887485831"/>
                    </a:ext>
                  </a:extLst>
                </a:gridCol>
                <a:gridCol w="1419023">
                  <a:extLst>
                    <a:ext uri="{9D8B030D-6E8A-4147-A177-3AD203B41FA5}">
                      <a16:colId xmlns:a16="http://schemas.microsoft.com/office/drawing/2014/main" val="3474216956"/>
                    </a:ext>
                  </a:extLst>
                </a:gridCol>
                <a:gridCol w="1533613">
                  <a:extLst>
                    <a:ext uri="{9D8B030D-6E8A-4147-A177-3AD203B41FA5}">
                      <a16:colId xmlns:a16="http://schemas.microsoft.com/office/drawing/2014/main" val="3796954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WWD/Month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WWD/Month</a:t>
                      </a:r>
                    </a:p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Reduction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WWD/Month</a:t>
                      </a:r>
                    </a:p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Reduction   Sign | 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18094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I-29 &amp; </a:t>
                      </a:r>
                      <a:r>
                        <a:rPr lang="en-US" dirty="0" err="1">
                          <a:solidFill>
                            <a:srgbClr val="000000"/>
                          </a:solidFill>
                        </a:rPr>
                        <a:t>Ia</a:t>
                      </a:r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 175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0.91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0.42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-54%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0.42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   0% | </a:t>
                      </a:r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-54%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43920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Kept Going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0.17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191921"/>
                          </a:solidFill>
                        </a:rPr>
                        <a:t>Use as baseline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0.42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+147% (only 1 WWD and only 2 ½ Months)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6014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I-29 &amp; Singing Hills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2.31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0.91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-61%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0.42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-21% | -82%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9545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Kept Going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0.04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191921"/>
                          </a:solidFill>
                        </a:rPr>
                        <a:t>Use as baseline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00B050"/>
                          </a:solidFill>
                        </a:rPr>
                        <a:t>Decrease/But very small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5504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000000"/>
                          </a:solidFill>
                        </a:rPr>
                        <a:t>Ia</a:t>
                      </a:r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 60 &amp; US 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3.08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2.85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-7%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1.71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-37% | -44%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498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Kept Going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None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191921"/>
                          </a:solidFill>
                        </a:rPr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None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9594639"/>
                  </a:ext>
                </a:extLst>
              </a:tr>
            </a:tbl>
          </a:graphicData>
        </a:graphic>
      </p:graphicFrame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901186BC-0AF7-09E5-7557-1F8A52152A58}"/>
              </a:ext>
            </a:extLst>
          </p:cNvPr>
          <p:cNvSpPr txBox="1">
            <a:spLocks/>
          </p:cNvSpPr>
          <p:nvPr/>
        </p:nvSpPr>
        <p:spPr bwMode="auto">
          <a:xfrm>
            <a:off x="4779395" y="2401515"/>
            <a:ext cx="2895599" cy="536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Char char="®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itchFamily="2" charset="2"/>
              <a:buChar char="®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0000"/>
              <a:buFont typeface="Wingdings" pitchFamily="2" charset="2"/>
              <a:buChar char="®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dirty="0"/>
              <a:t>“After”          </a:t>
            </a:r>
            <a:r>
              <a:rPr lang="en-US" sz="1600" kern="0" dirty="0"/>
              <a:t>Enhanced Signing and Pavement Marking Package</a:t>
            </a:r>
            <a:endParaRPr lang="en-US" kern="0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90893B2F-7E35-0926-A79F-4B66BA955BDF}"/>
              </a:ext>
            </a:extLst>
          </p:cNvPr>
          <p:cNvSpPr txBox="1">
            <a:spLocks/>
          </p:cNvSpPr>
          <p:nvPr/>
        </p:nvSpPr>
        <p:spPr bwMode="auto">
          <a:xfrm>
            <a:off x="7683235" y="2409529"/>
            <a:ext cx="2965605" cy="536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Char char="®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itchFamily="2" charset="2"/>
              <a:buChar char="®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0000"/>
              <a:buFont typeface="Wingdings" pitchFamily="2" charset="2"/>
              <a:buChar char="®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dirty="0"/>
              <a:t>“After”          </a:t>
            </a:r>
            <a:r>
              <a:rPr lang="en-US" sz="1600" kern="0" dirty="0"/>
              <a:t>Adding RAMP sign under DNE</a:t>
            </a:r>
            <a:endParaRPr lang="en-US" kern="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3760BB-796C-A8CD-17FC-22EB593149F6}"/>
              </a:ext>
            </a:extLst>
          </p:cNvPr>
          <p:cNvGrpSpPr/>
          <p:nvPr/>
        </p:nvGrpSpPr>
        <p:grpSpPr>
          <a:xfrm>
            <a:off x="1828800" y="4520388"/>
            <a:ext cx="8943278" cy="1838806"/>
            <a:chOff x="304800" y="4520388"/>
            <a:chExt cx="8820036" cy="183880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8036F37-7651-B95A-9651-D09CFAE21159}"/>
                </a:ext>
              </a:extLst>
            </p:cNvPr>
            <p:cNvSpPr/>
            <p:nvPr/>
          </p:nvSpPr>
          <p:spPr bwMode="auto">
            <a:xfrm>
              <a:off x="304800" y="4520388"/>
              <a:ext cx="8686800" cy="377007"/>
            </a:xfrm>
            <a:prstGeom prst="rect">
              <a:avLst/>
            </a:prstGeom>
            <a:solidFill>
              <a:srgbClr val="FEF1E8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 Narrow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83C9C83-0924-E56A-FB3A-A9EBA015DF1F}"/>
                </a:ext>
              </a:extLst>
            </p:cNvPr>
            <p:cNvSpPr/>
            <p:nvPr/>
          </p:nvSpPr>
          <p:spPr bwMode="auto">
            <a:xfrm>
              <a:off x="438036" y="5282387"/>
              <a:ext cx="8686800" cy="328610"/>
            </a:xfrm>
            <a:prstGeom prst="rect">
              <a:avLst/>
            </a:prstGeom>
            <a:solidFill>
              <a:srgbClr val="FEF1E8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 Narrow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FD34C73-5478-F11B-CF8F-D75A606FB782}"/>
                </a:ext>
              </a:extLst>
            </p:cNvPr>
            <p:cNvSpPr/>
            <p:nvPr/>
          </p:nvSpPr>
          <p:spPr bwMode="auto">
            <a:xfrm>
              <a:off x="304800" y="6030584"/>
              <a:ext cx="8686800" cy="328610"/>
            </a:xfrm>
            <a:prstGeom prst="rect">
              <a:avLst/>
            </a:prstGeom>
            <a:solidFill>
              <a:srgbClr val="FEF1E8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 Narrow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88376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CADC152-EF8D-3B97-F8F3-D43CC8F064AF}"/>
              </a:ext>
            </a:extLst>
          </p:cNvPr>
          <p:cNvSpPr txBox="1"/>
          <p:nvPr/>
        </p:nvSpPr>
        <p:spPr>
          <a:xfrm>
            <a:off x="-95019" y="636647"/>
            <a:ext cx="5065847" cy="2800767"/>
          </a:xfrm>
          <a:prstGeom prst="rect">
            <a:avLst/>
          </a:prstGeom>
          <a:noFill/>
        </p:spPr>
        <p:txBody>
          <a:bodyPr wrap="square" lIns="457200" rIns="365760" rtlCol="0" anchor="ctr">
            <a:spAutoFit/>
          </a:bodyPr>
          <a:lstStyle/>
          <a:p>
            <a:r>
              <a:rPr lang="en-US" sz="4400" b="1" spc="50" dirty="0">
                <a:latin typeface="+mj-lt"/>
              </a:rPr>
              <a:t>Carefully consider when adding the RAMP Sign.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48050D-1BDB-4CD6-897C-B4F6AFCAA5F3}"/>
              </a:ext>
            </a:extLst>
          </p:cNvPr>
          <p:cNvSpPr txBox="1"/>
          <p:nvPr/>
        </p:nvSpPr>
        <p:spPr>
          <a:xfrm>
            <a:off x="-219807" y="3836287"/>
            <a:ext cx="4906108" cy="3416320"/>
          </a:xfrm>
          <a:prstGeom prst="rect">
            <a:avLst/>
          </a:prstGeom>
          <a:noFill/>
        </p:spPr>
        <p:txBody>
          <a:bodyPr wrap="square" lIns="457200" rIns="365760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We only tested in urban areas when an access point to was nearby.</a:t>
            </a:r>
          </a:p>
          <a:p>
            <a:endParaRPr lang="en-US" sz="2400" b="1" dirty="0">
              <a:solidFill>
                <a:schemeClr val="bg1"/>
              </a:solidFill>
              <a:latin typeface="Roboto Slab" pitchFamily="2" charset="0"/>
              <a:ea typeface="Roboto Slab" pitchFamily="2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May not want to use in areas where drivers are looking for a ramp entrance.  </a:t>
            </a:r>
          </a:p>
          <a:p>
            <a:endParaRPr lang="en-US" sz="2400" b="1" dirty="0">
              <a:solidFill>
                <a:schemeClr val="bg1"/>
              </a:solidFill>
              <a:latin typeface="Roboto Slab" pitchFamily="2" charset="0"/>
              <a:ea typeface="Roboto Slab" pitchFamily="2" charset="0"/>
            </a:endParaRPr>
          </a:p>
          <a:p>
            <a:endParaRPr lang="en-US" sz="2400" b="1" dirty="0">
              <a:solidFill>
                <a:schemeClr val="bg1"/>
              </a:solidFill>
              <a:latin typeface="Roboto Slab" pitchFamily="2" charset="0"/>
              <a:ea typeface="Roboto Slab" pitchFamily="2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7C20D11-6FCA-3D5A-273A-BDB28F03C2FE}"/>
              </a:ext>
            </a:extLst>
          </p:cNvPr>
          <p:cNvCxnSpPr/>
          <p:nvPr/>
        </p:nvCxnSpPr>
        <p:spPr>
          <a:xfrm>
            <a:off x="160269" y="3600685"/>
            <a:ext cx="640080" cy="0"/>
          </a:xfrm>
          <a:prstGeom prst="line">
            <a:avLst/>
          </a:prstGeom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5" descr="A picture containing text, sky, outdoor, road&#10;&#10;Description automatically generated">
            <a:extLst>
              <a:ext uri="{FF2B5EF4-FFF2-40B4-BE49-F238E27FC236}">
                <a16:creationId xmlns:a16="http://schemas.microsoft.com/office/drawing/2014/main" id="{C8EE09F7-0DDA-9976-2D63-22229FB612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6800" y="658211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90360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22DDBAA-E152-0985-495A-FA12859EE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EBD1068-7109-5403-9D76-51548EB9E0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99469" y="2516360"/>
            <a:ext cx="2286000" cy="53607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“Before”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05BA6-98EA-0BE3-32E3-A5C5393B2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AAB72CF5-96BE-B6E2-F6E2-E8CADEEBB4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1356371"/>
              </p:ext>
            </p:extLst>
          </p:nvPr>
        </p:nvGraphicFramePr>
        <p:xfrm>
          <a:off x="1271239" y="3581164"/>
          <a:ext cx="9377597" cy="3408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7483">
                  <a:extLst>
                    <a:ext uri="{9D8B030D-6E8A-4147-A177-3AD203B41FA5}">
                      <a16:colId xmlns:a16="http://schemas.microsoft.com/office/drawing/2014/main" val="2956061018"/>
                    </a:ext>
                  </a:extLst>
                </a:gridCol>
                <a:gridCol w="1311569">
                  <a:extLst>
                    <a:ext uri="{9D8B030D-6E8A-4147-A177-3AD203B41FA5}">
                      <a16:colId xmlns:a16="http://schemas.microsoft.com/office/drawing/2014/main" val="3898969875"/>
                    </a:ext>
                  </a:extLst>
                </a:gridCol>
                <a:gridCol w="1566215">
                  <a:extLst>
                    <a:ext uri="{9D8B030D-6E8A-4147-A177-3AD203B41FA5}">
                      <a16:colId xmlns:a16="http://schemas.microsoft.com/office/drawing/2014/main" val="4073632268"/>
                    </a:ext>
                  </a:extLst>
                </a:gridCol>
                <a:gridCol w="1487905">
                  <a:extLst>
                    <a:ext uri="{9D8B030D-6E8A-4147-A177-3AD203B41FA5}">
                      <a16:colId xmlns:a16="http://schemas.microsoft.com/office/drawing/2014/main" val="1887485831"/>
                    </a:ext>
                  </a:extLst>
                </a:gridCol>
                <a:gridCol w="1458330">
                  <a:extLst>
                    <a:ext uri="{9D8B030D-6E8A-4147-A177-3AD203B41FA5}">
                      <a16:colId xmlns:a16="http://schemas.microsoft.com/office/drawing/2014/main" val="3474216956"/>
                    </a:ext>
                  </a:extLst>
                </a:gridCol>
                <a:gridCol w="1576095">
                  <a:extLst>
                    <a:ext uri="{9D8B030D-6E8A-4147-A177-3AD203B41FA5}">
                      <a16:colId xmlns:a16="http://schemas.microsoft.com/office/drawing/2014/main" val="3796954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WWD/Month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WWD/Month</a:t>
                      </a:r>
                    </a:p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Reduction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WWD/Month</a:t>
                      </a:r>
                    </a:p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Reduction   Sign / 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18094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000000"/>
                          </a:solidFill>
                        </a:rPr>
                        <a:t>Ia</a:t>
                      </a:r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 60 &amp; 400th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2.41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1.81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-25%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0.92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-37% / -62%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43920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262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Need more time.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6014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9545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Swapping 10 more locations in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1761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5504203"/>
                  </a:ext>
                </a:extLst>
              </a:tr>
            </a:tbl>
          </a:graphicData>
        </a:graphic>
      </p:graphicFrame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901186BC-0AF7-09E5-7557-1F8A52152A58}"/>
              </a:ext>
            </a:extLst>
          </p:cNvPr>
          <p:cNvSpPr txBox="1">
            <a:spLocks/>
          </p:cNvSpPr>
          <p:nvPr/>
        </p:nvSpPr>
        <p:spPr bwMode="auto">
          <a:xfrm>
            <a:off x="4761717" y="2487866"/>
            <a:ext cx="2895599" cy="536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Char char="®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itchFamily="2" charset="2"/>
              <a:buChar char="®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0000"/>
              <a:buFont typeface="Wingdings" pitchFamily="2" charset="2"/>
              <a:buChar char="®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dirty="0"/>
              <a:t>“After”          </a:t>
            </a:r>
            <a:r>
              <a:rPr lang="en-US" sz="1600" kern="0" dirty="0"/>
              <a:t>Enhanced Signing and Pavement Marking Package</a:t>
            </a:r>
            <a:endParaRPr lang="en-US" kern="0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90893B2F-7E35-0926-A79F-4B66BA955BDF}"/>
              </a:ext>
            </a:extLst>
          </p:cNvPr>
          <p:cNvSpPr txBox="1">
            <a:spLocks/>
          </p:cNvSpPr>
          <p:nvPr/>
        </p:nvSpPr>
        <p:spPr bwMode="auto">
          <a:xfrm>
            <a:off x="7683232" y="2545243"/>
            <a:ext cx="2965605" cy="536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Char char="®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itchFamily="2" charset="2"/>
              <a:buChar char="®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0000"/>
              <a:buFont typeface="Wingdings" pitchFamily="2" charset="2"/>
              <a:buChar char="®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dirty="0"/>
              <a:t>“After”          </a:t>
            </a:r>
            <a:r>
              <a:rPr lang="en-US" sz="1600" kern="0" dirty="0"/>
              <a:t>Switching Keep Right Sign       from Graphic to Text version</a:t>
            </a:r>
            <a:endParaRPr lang="en-US" kern="0" dirty="0"/>
          </a:p>
        </p:txBody>
      </p:sp>
      <p:pic>
        <p:nvPicPr>
          <p:cNvPr id="2" name="chart">
            <a:extLst>
              <a:ext uri="{FF2B5EF4-FFF2-40B4-BE49-F238E27FC236}">
                <a16:creationId xmlns:a16="http://schemas.microsoft.com/office/drawing/2014/main" id="{E45E0D61-6B14-93C4-9014-FE7DDB7304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208" b="15417"/>
          <a:stretch/>
        </p:blipFill>
        <p:spPr>
          <a:xfrm>
            <a:off x="1543162" y="9334"/>
            <a:ext cx="3105039" cy="2581466"/>
          </a:xfrm>
          <a:prstGeom prst="rect">
            <a:avLst/>
          </a:prstGeom>
        </p:spPr>
      </p:pic>
      <p:pic>
        <p:nvPicPr>
          <p:cNvPr id="3" name="chart">
            <a:extLst>
              <a:ext uri="{FF2B5EF4-FFF2-40B4-BE49-F238E27FC236}">
                <a16:creationId xmlns:a16="http://schemas.microsoft.com/office/drawing/2014/main" id="{8E8FC9F6-1FC7-0966-9509-3D8AC8EA0F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5" r="1466" b="14785"/>
          <a:stretch/>
        </p:blipFill>
        <p:spPr>
          <a:xfrm>
            <a:off x="4676825" y="0"/>
            <a:ext cx="3105411" cy="25814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69E7C17-099E-9158-102B-25C9179926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8840" b="12786"/>
          <a:stretch/>
        </p:blipFill>
        <p:spPr>
          <a:xfrm>
            <a:off x="7803214" y="1"/>
            <a:ext cx="2886386" cy="2581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47BBAD2-5CAC-9C60-0A1B-A616B48644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0454" y="1835486"/>
            <a:ext cx="485715" cy="6523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9298F9-3643-5FFD-0DBE-69D34FB1FD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401732">
            <a:off x="4702171" y="778940"/>
            <a:ext cx="189961" cy="2761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DD374-0421-921C-407A-7000947046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91846">
            <a:off x="7810860" y="778940"/>
            <a:ext cx="189961" cy="27613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D9D2C3A-E611-E5E2-764C-FDD0FC524C3C}"/>
              </a:ext>
            </a:extLst>
          </p:cNvPr>
          <p:cNvCxnSpPr>
            <a:cxnSpLocks/>
          </p:cNvCxnSpPr>
          <p:nvPr/>
        </p:nvCxnSpPr>
        <p:spPr>
          <a:xfrm>
            <a:off x="4797151" y="1060324"/>
            <a:ext cx="0" cy="387476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371165D-CF1C-1EA7-2691-3CA6D675D7C8}"/>
              </a:ext>
            </a:extLst>
          </p:cNvPr>
          <p:cNvCxnSpPr>
            <a:cxnSpLocks/>
          </p:cNvCxnSpPr>
          <p:nvPr/>
        </p:nvCxnSpPr>
        <p:spPr>
          <a:xfrm>
            <a:off x="7905840" y="1051224"/>
            <a:ext cx="0" cy="387476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34535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06FACBD-B244-4420-BE24-AD9110F31EC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200900" y="1135572"/>
            <a:ext cx="4661536" cy="397500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Diverging Diamond Interchanges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Lane Line Extensions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Add Do Not Enters for Drivers already WWD and last ability to stop them. 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AAEAF653-01D4-51EC-593C-B5F3373EC2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200900" y="679799"/>
            <a:ext cx="5050929" cy="574222"/>
          </a:xfrm>
        </p:spPr>
        <p:txBody>
          <a:bodyPr/>
          <a:lstStyle/>
          <a:p>
            <a:pPr algn="ctr"/>
            <a:r>
              <a:rPr lang="en-US" dirty="0"/>
              <a:t>Additional Treatments</a:t>
            </a:r>
          </a:p>
          <a:p>
            <a:pPr algn="ctr"/>
            <a:r>
              <a:rPr lang="en-US" dirty="0"/>
              <a:t>Attempted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3142158-8A3D-B858-B2EF-C5DA817DB3A1}"/>
              </a:ext>
            </a:extLst>
          </p:cNvPr>
          <p:cNvCxnSpPr/>
          <p:nvPr/>
        </p:nvCxnSpPr>
        <p:spPr>
          <a:xfrm>
            <a:off x="6880860" y="1115619"/>
            <a:ext cx="64008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Isosceles Triangle 30">
            <a:extLst>
              <a:ext uri="{FF2B5EF4-FFF2-40B4-BE49-F238E27FC236}">
                <a16:creationId xmlns:a16="http://schemas.microsoft.com/office/drawing/2014/main" id="{30B033CF-3709-BE86-57B6-65115C482A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772052" y="3166599"/>
            <a:ext cx="563107" cy="610722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5" descr="A picture containing text, sky, outdoor, light&#10;&#10;Description automatically generated">
            <a:extLst>
              <a:ext uri="{FF2B5EF4-FFF2-40B4-BE49-F238E27FC236}">
                <a16:creationId xmlns:a16="http://schemas.microsoft.com/office/drawing/2014/main" id="{3E2180BA-C32A-F8A8-BBF7-145CF2AB6C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438" y="92532"/>
            <a:ext cx="6715842" cy="4597162"/>
          </a:xfrm>
          <a:prstGeom prst="rect">
            <a:avLst/>
          </a:prstGeom>
        </p:spPr>
      </p:pic>
      <p:pic>
        <p:nvPicPr>
          <p:cNvPr id="2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B62D4A04-C741-B07C-8DBD-F741F2D612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5596" y="2562352"/>
            <a:ext cx="4796404" cy="42793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8EA475-9B9D-2710-769D-DECB55574D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844012"/>
            <a:ext cx="7819048" cy="161904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CFC42C0-E081-0F11-A717-0A6D349C6553}"/>
              </a:ext>
            </a:extLst>
          </p:cNvPr>
          <p:cNvGrpSpPr/>
          <p:nvPr/>
        </p:nvGrpSpPr>
        <p:grpSpPr>
          <a:xfrm>
            <a:off x="4296937" y="5275562"/>
            <a:ext cx="2917583" cy="281877"/>
            <a:chOff x="4296937" y="5275562"/>
            <a:chExt cx="2917583" cy="28187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582F1C7-CA54-3DA5-7D6D-9A2478BB8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96937" y="5275562"/>
              <a:ext cx="281877" cy="28187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350ADE0-43A6-219A-3456-DC0BD7F0E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32643" y="5275562"/>
              <a:ext cx="281877" cy="28187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57644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FE874F-E940-FFAD-4EEE-9F12B1516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991" y="0"/>
            <a:ext cx="10246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950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06FACBD-B244-4420-BE24-AD9110F31EC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64994" y="1005840"/>
            <a:ext cx="11441280" cy="5438922"/>
          </a:xfrm>
          <a:prstGeom prst="rect">
            <a:avLst/>
          </a:prstGeom>
        </p:spPr>
        <p:txBody>
          <a:bodyPr lIns="0"/>
          <a:lstStyle/>
          <a:p>
            <a:pPr marL="0" indent="0">
              <a:lnSpc>
                <a:spcPct val="90000"/>
              </a:lnSpc>
              <a:spcBef>
                <a:spcPts val="1000"/>
              </a:spcBef>
              <a:spcAft>
                <a:spcPts val="2400"/>
              </a:spcAft>
              <a:buNone/>
            </a:pPr>
            <a:r>
              <a:rPr lang="en-US" sz="3200" b="1" dirty="0">
                <a:solidFill>
                  <a:schemeClr val="accent1"/>
                </a:solidFill>
                <a:latin typeface="+mj-lt"/>
              </a:rPr>
              <a:t>After collection WWD Data for 10 years with $0 budget…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600" kern="0" dirty="0"/>
              <a:t>We got $1.5 Million of Safety funding (HSIP)</a:t>
            </a:r>
          </a:p>
          <a:p>
            <a:pPr lvl="1"/>
            <a:r>
              <a:rPr lang="en-US" sz="3200" kern="0" dirty="0"/>
              <a:t>Choice:</a:t>
            </a:r>
          </a:p>
          <a:p>
            <a:pPr lvl="2"/>
            <a:r>
              <a:rPr lang="en-US" sz="3000" kern="0" dirty="0"/>
              <a:t>340 locations enhanced signing &amp; pavement markings</a:t>
            </a:r>
          </a:p>
          <a:p>
            <a:pPr marL="1371600" lvl="3" indent="0">
              <a:buNone/>
            </a:pPr>
            <a:r>
              <a:rPr lang="en-US" sz="3400" kern="0" dirty="0"/>
              <a:t>OR</a:t>
            </a:r>
          </a:p>
          <a:p>
            <a:pPr lvl="2"/>
            <a:r>
              <a:rPr lang="en-US" sz="3000" kern="0" dirty="0"/>
              <a:t>15 locations </a:t>
            </a:r>
            <a:r>
              <a:rPr lang="en-US" sz="3400" kern="0" dirty="0"/>
              <a:t>Full ITS camera detection and LED Blinking signs  </a:t>
            </a:r>
          </a:p>
          <a:p>
            <a:pPr lvl="1"/>
            <a:r>
              <a:rPr lang="en-US" sz="3200" kern="0" dirty="0"/>
              <a:t>We went with Systemic approach </a:t>
            </a:r>
          </a:p>
          <a:p>
            <a:pPr lvl="2"/>
            <a:r>
              <a:rPr lang="en-US" sz="3000" kern="0" dirty="0"/>
              <a:t>(Enhanced Signing &amp; Pavement Markings)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46725D-2BB8-D597-D046-03F34CA6BB96}"/>
              </a:ext>
            </a:extLst>
          </p:cNvPr>
          <p:cNvCxnSpPr/>
          <p:nvPr/>
        </p:nvCxnSpPr>
        <p:spPr>
          <a:xfrm>
            <a:off x="564995" y="2213291"/>
            <a:ext cx="64008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DB12824-39EB-5554-8A61-923899DE0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3612" y="4999956"/>
            <a:ext cx="3988388" cy="18580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044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06FACBD-B244-4420-BE24-AD9110F31EC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395596" y="1441499"/>
            <a:ext cx="4661536" cy="397500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Green Up Arrows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3 locations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21 months of “Before data”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7 ½ month of “After data”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AAEAF653-01D4-51EC-593C-B5F3373EC2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200900" y="679799"/>
            <a:ext cx="5050929" cy="574222"/>
          </a:xfrm>
        </p:spPr>
        <p:txBody>
          <a:bodyPr/>
          <a:lstStyle/>
          <a:p>
            <a:pPr algn="ctr"/>
            <a:r>
              <a:rPr lang="en-US" dirty="0"/>
              <a:t>Additional Treatments</a:t>
            </a:r>
          </a:p>
          <a:p>
            <a:pPr algn="ctr"/>
            <a:r>
              <a:rPr lang="en-US" dirty="0"/>
              <a:t>Attempted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3142158-8A3D-B858-B2EF-C5DA817DB3A1}"/>
              </a:ext>
            </a:extLst>
          </p:cNvPr>
          <p:cNvCxnSpPr/>
          <p:nvPr/>
        </p:nvCxnSpPr>
        <p:spPr>
          <a:xfrm>
            <a:off x="6492240" y="1773283"/>
            <a:ext cx="64008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Isosceles Triangle 30">
            <a:extLst>
              <a:ext uri="{FF2B5EF4-FFF2-40B4-BE49-F238E27FC236}">
                <a16:creationId xmlns:a16="http://schemas.microsoft.com/office/drawing/2014/main" id="{30B033CF-3709-BE86-57B6-65115C482A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772052" y="3166599"/>
            <a:ext cx="563107" cy="610722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tent Placeholder 5" descr="Traffic lights on a street&#10;&#10;Description automatically generated with medium confidence">
            <a:extLst>
              <a:ext uri="{FF2B5EF4-FFF2-40B4-BE49-F238E27FC236}">
                <a16:creationId xmlns:a16="http://schemas.microsoft.com/office/drawing/2014/main" id="{36DDE8B5-689A-D5D7-3E08-D9CA04A41F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7200900" cy="3200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6EA475-0CB7-7C42-0143-1B57F2338E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03199"/>
            <a:ext cx="9144000" cy="34348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983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hart">
            <a:extLst>
              <a:ext uri="{FF2B5EF4-FFF2-40B4-BE49-F238E27FC236}">
                <a16:creationId xmlns:a16="http://schemas.microsoft.com/office/drawing/2014/main" id="{9104C60F-D0FB-2ADD-2F03-34DA902D10D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8784" r="10776"/>
          <a:stretch/>
        </p:blipFill>
        <p:spPr>
          <a:xfrm>
            <a:off x="9286820" y="42168"/>
            <a:ext cx="2870615" cy="2487866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EBD1068-7109-5403-9D76-51548EB9E0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99057" y="2548574"/>
            <a:ext cx="2286000" cy="53607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“Before”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05BA6-98EA-0BE3-32E3-A5C5393B2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BAFD92-9FAA-17C3-E36D-C176996E7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9092" y="2094945"/>
            <a:ext cx="876078" cy="428582"/>
          </a:xfrm>
          <a:prstGeom prst="rect">
            <a:avLst/>
          </a:prstGeom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AAB72CF5-96BE-B6E2-F6E2-E8CADEEBB4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1219151"/>
              </p:ext>
            </p:extLst>
          </p:nvPr>
        </p:nvGraphicFramePr>
        <p:xfrm>
          <a:off x="185853" y="3480322"/>
          <a:ext cx="11857465" cy="174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8434">
                  <a:extLst>
                    <a:ext uri="{9D8B030D-6E8A-4147-A177-3AD203B41FA5}">
                      <a16:colId xmlns:a16="http://schemas.microsoft.com/office/drawing/2014/main" val="2956061018"/>
                    </a:ext>
                  </a:extLst>
                </a:gridCol>
                <a:gridCol w="1980395">
                  <a:extLst>
                    <a:ext uri="{9D8B030D-6E8A-4147-A177-3AD203B41FA5}">
                      <a16:colId xmlns:a16="http://schemas.microsoft.com/office/drawing/2014/main" val="3898969875"/>
                    </a:ext>
                  </a:extLst>
                </a:gridCol>
                <a:gridCol w="1980395">
                  <a:extLst>
                    <a:ext uri="{9D8B030D-6E8A-4147-A177-3AD203B41FA5}">
                      <a16:colId xmlns:a16="http://schemas.microsoft.com/office/drawing/2014/main" val="4073632268"/>
                    </a:ext>
                  </a:extLst>
                </a:gridCol>
                <a:gridCol w="1881375">
                  <a:extLst>
                    <a:ext uri="{9D8B030D-6E8A-4147-A177-3AD203B41FA5}">
                      <a16:colId xmlns:a16="http://schemas.microsoft.com/office/drawing/2014/main" val="1887485831"/>
                    </a:ext>
                  </a:extLst>
                </a:gridCol>
                <a:gridCol w="1843980">
                  <a:extLst>
                    <a:ext uri="{9D8B030D-6E8A-4147-A177-3AD203B41FA5}">
                      <a16:colId xmlns:a16="http://schemas.microsoft.com/office/drawing/2014/main" val="3474216956"/>
                    </a:ext>
                  </a:extLst>
                </a:gridCol>
                <a:gridCol w="1992886">
                  <a:extLst>
                    <a:ext uri="{9D8B030D-6E8A-4147-A177-3AD203B41FA5}">
                      <a16:colId xmlns:a16="http://schemas.microsoft.com/office/drawing/2014/main" val="3796954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WWD/Month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WWD/Month</a:t>
                      </a:r>
                    </a:p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Reduction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WWD/Month</a:t>
                      </a:r>
                    </a:p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Reduction   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Sign | 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18094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US 30 &amp; University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1.02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0.68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33%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0.30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37% | 70%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4392097"/>
                  </a:ext>
                </a:extLst>
              </a:tr>
              <a:tr h="2564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US 30 &amp; Duff 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1.06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0.56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47%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0.08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39% | 86%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5504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US 30 &amp; Dayton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1.55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1.36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12%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0.40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59% | 71%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498981"/>
                  </a:ext>
                </a:extLst>
              </a:tr>
            </a:tbl>
          </a:graphicData>
        </a:graphic>
      </p:graphicFrame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901186BC-0AF7-09E5-7557-1F8A52152A58}"/>
              </a:ext>
            </a:extLst>
          </p:cNvPr>
          <p:cNvSpPr txBox="1">
            <a:spLocks/>
          </p:cNvSpPr>
          <p:nvPr/>
        </p:nvSpPr>
        <p:spPr bwMode="auto">
          <a:xfrm>
            <a:off x="4779395" y="2401515"/>
            <a:ext cx="2895599" cy="536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Char char="®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itchFamily="2" charset="2"/>
              <a:buChar char="®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0000"/>
              <a:buFont typeface="Wingdings" pitchFamily="2" charset="2"/>
              <a:buChar char="®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dirty="0"/>
              <a:t>“After”          </a:t>
            </a:r>
            <a:r>
              <a:rPr lang="en-US" sz="1600" kern="0" dirty="0"/>
              <a:t>Green Up Arrows</a:t>
            </a:r>
            <a:endParaRPr lang="en-US" kern="0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90893B2F-7E35-0926-A79F-4B66BA955BDF}"/>
              </a:ext>
            </a:extLst>
          </p:cNvPr>
          <p:cNvSpPr txBox="1">
            <a:spLocks/>
          </p:cNvSpPr>
          <p:nvPr/>
        </p:nvSpPr>
        <p:spPr bwMode="auto">
          <a:xfrm>
            <a:off x="9191830" y="2465774"/>
            <a:ext cx="2965605" cy="536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Char char="®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itchFamily="2" charset="2"/>
              <a:buChar char="®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0000"/>
              <a:buFont typeface="Wingdings" pitchFamily="2" charset="2"/>
              <a:buChar char="®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dirty="0"/>
              <a:t>“After”          </a:t>
            </a:r>
            <a:r>
              <a:rPr lang="en-US" sz="1600" kern="0" dirty="0"/>
              <a:t>Adding RAMP sign under DNE</a:t>
            </a:r>
            <a:endParaRPr lang="en-US" kern="0" dirty="0"/>
          </a:p>
        </p:txBody>
      </p:sp>
      <p:pic>
        <p:nvPicPr>
          <p:cNvPr id="2" name="Content Placeholder 5" descr="Traffic lights on a street&#10;&#10;Description automatically generated with medium confidence">
            <a:extLst>
              <a:ext uri="{FF2B5EF4-FFF2-40B4-BE49-F238E27FC236}">
                <a16:creationId xmlns:a16="http://schemas.microsoft.com/office/drawing/2014/main" id="{B9E9C62F-1CB3-154E-C5DC-85C127895B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4680" y="42166"/>
            <a:ext cx="4472313" cy="24878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5B3CDC-F596-56DE-3E87-8B59FFC095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669" b="7817"/>
          <a:stretch/>
        </p:blipFill>
        <p:spPr>
          <a:xfrm>
            <a:off x="1" y="1"/>
            <a:ext cx="4754680" cy="252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8698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06FACBD-B244-4420-BE24-AD9110F31EC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593873" y="1441499"/>
            <a:ext cx="3137210" cy="458016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US 30 &amp;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330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Hypothesis to test: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Can you use daytime WWD events that self correct within 1,000’ as a surrogate to reducing WWD events that “Keep going”?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AAEAF653-01D4-51EC-593C-B5F3373EC2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200900" y="679799"/>
            <a:ext cx="5050929" cy="574222"/>
          </a:xfrm>
        </p:spPr>
        <p:txBody>
          <a:bodyPr/>
          <a:lstStyle/>
          <a:p>
            <a:pPr algn="ctr"/>
            <a:r>
              <a:rPr lang="en-US" dirty="0"/>
              <a:t>Case Study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3142158-8A3D-B858-B2EF-C5DA817DB3A1}"/>
              </a:ext>
            </a:extLst>
          </p:cNvPr>
          <p:cNvCxnSpPr/>
          <p:nvPr/>
        </p:nvCxnSpPr>
        <p:spPr>
          <a:xfrm>
            <a:off x="6880860" y="2044887"/>
            <a:ext cx="64008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Isosceles Triangle 30">
            <a:extLst>
              <a:ext uri="{FF2B5EF4-FFF2-40B4-BE49-F238E27FC236}">
                <a16:creationId xmlns:a16="http://schemas.microsoft.com/office/drawing/2014/main" id="{30B033CF-3709-BE86-57B6-65115C482A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772052" y="3166599"/>
            <a:ext cx="563107" cy="610722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tent Placeholder 5" descr="A map of a city&#10;&#10;Description automatically generated with medium confidence">
            <a:extLst>
              <a:ext uri="{FF2B5EF4-FFF2-40B4-BE49-F238E27FC236}">
                <a16:creationId xmlns:a16="http://schemas.microsoft.com/office/drawing/2014/main" id="{828AFA74-F593-C5E3-FD49-552612047F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459842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20703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30314_18-09-00-20230314_18-11-00">
            <a:hlinkClick r:id="" action="ppaction://media"/>
            <a:extLst>
              <a:ext uri="{FF2B5EF4-FFF2-40B4-BE49-F238E27FC236}">
                <a16:creationId xmlns:a16="http://schemas.microsoft.com/office/drawing/2014/main" id="{2F669C4C-510B-029D-B409-310D096240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525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04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05BA6-98EA-0BE3-32E3-A5C5393B2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76EB334-A831-B3D3-533E-D7C094044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9029"/>
            <a:ext cx="12192000" cy="591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5559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CADC152-EF8D-3B97-F8F3-D43CC8F064AF}"/>
              </a:ext>
            </a:extLst>
          </p:cNvPr>
          <p:cNvSpPr txBox="1"/>
          <p:nvPr/>
        </p:nvSpPr>
        <p:spPr>
          <a:xfrm>
            <a:off x="-335560" y="997297"/>
            <a:ext cx="5335399" cy="4339650"/>
          </a:xfrm>
          <a:prstGeom prst="rect">
            <a:avLst/>
          </a:prstGeom>
          <a:noFill/>
        </p:spPr>
        <p:txBody>
          <a:bodyPr wrap="square" lIns="457200" rIns="365760" rtlCol="0" anchor="ctr">
            <a:spAutoFit/>
          </a:bodyPr>
          <a:lstStyle/>
          <a:p>
            <a:r>
              <a:rPr lang="en-US" sz="4000" spc="50" dirty="0">
                <a:solidFill>
                  <a:schemeClr val="bg1"/>
                </a:solidFill>
                <a:latin typeface="+mj-lt"/>
              </a:rPr>
              <a:t>When you have a known Impairment problem location Over 2x limit </a:t>
            </a:r>
            <a:r>
              <a:rPr lang="en-US" sz="2800" spc="50" dirty="0">
                <a:solidFill>
                  <a:schemeClr val="bg1"/>
                </a:solidFill>
                <a:latin typeface="+mj-lt"/>
              </a:rPr>
              <a:t>(around 0.16 and up)</a:t>
            </a:r>
          </a:p>
          <a:p>
            <a:endParaRPr lang="en-US" sz="4400" b="1" spc="50" dirty="0">
              <a:solidFill>
                <a:schemeClr val="bg1"/>
              </a:solidFill>
              <a:latin typeface="+mj-lt"/>
            </a:endParaRPr>
          </a:p>
          <a:p>
            <a:r>
              <a:rPr lang="en-US" sz="4400" b="1" spc="50" dirty="0">
                <a:solidFill>
                  <a:schemeClr val="bg1"/>
                </a:solidFill>
                <a:latin typeface="+mj-lt"/>
              </a:rPr>
              <a:t>Consider ITS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7C20D11-6FCA-3D5A-273A-BDB28F03C2FE}"/>
              </a:ext>
            </a:extLst>
          </p:cNvPr>
          <p:cNvCxnSpPr/>
          <p:nvPr/>
        </p:nvCxnSpPr>
        <p:spPr>
          <a:xfrm>
            <a:off x="414723" y="6426150"/>
            <a:ext cx="640080" cy="0"/>
          </a:xfrm>
          <a:prstGeom prst="line">
            <a:avLst/>
          </a:prstGeom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G_0163">
            <a:hlinkClick r:id="" action="ppaction://media"/>
            <a:extLst>
              <a:ext uri="{FF2B5EF4-FFF2-40B4-BE49-F238E27FC236}">
                <a16:creationId xmlns:a16="http://schemas.microsoft.com/office/drawing/2014/main" id="{507DE74E-0BDE-5DA2-A50F-3681CFB6E3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55163" y="73969"/>
            <a:ext cx="7436837" cy="418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5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AC432D-D294-5BEE-BBC8-E0BB808A2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21407" y="67559"/>
            <a:ext cx="7270593" cy="471603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10800000" algn="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endParaRPr lang="en-US" dirty="0"/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92C11CD2-BF1E-4CC9-83F6-2C46282A584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86868" y="151819"/>
            <a:ext cx="8296508" cy="4547517"/>
          </a:xfrm>
          <a:prstGeom prst="rect">
            <a:avLst/>
          </a:prstGeom>
        </p:spPr>
        <p:txBody>
          <a:bodyPr lIns="457200" rIns="457200"/>
          <a:lstStyle/>
          <a:p>
            <a:pPr marL="0" indent="0">
              <a:spcBef>
                <a:spcPct val="0"/>
              </a:spcBef>
              <a:spcAft>
                <a:spcPts val="2400"/>
              </a:spcAft>
              <a:buNone/>
            </a:pPr>
            <a:r>
              <a:rPr lang="en-US" sz="3200" b="1" spc="5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Summary Items to tell your Boss</a:t>
            </a:r>
            <a:endParaRPr lang="en-US" sz="1800" spc="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spc="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 this “Gateway” counter</a:t>
            </a:r>
            <a:r>
              <a:rPr lang="en-US" sz="2800" dirty="0">
                <a:solidFill>
                  <a:schemeClr val="bg1"/>
                </a:solidFill>
              </a:rPr>
              <a:t>measure to your Parclo “B” interchanges</a:t>
            </a:r>
            <a:endParaRPr lang="en-US" sz="1800" spc="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spc="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 at your </a:t>
            </a:r>
            <a:r>
              <a:rPr lang="en-US" sz="2800" dirty="0">
                <a:solidFill>
                  <a:schemeClr val="bg1"/>
                </a:solidFill>
              </a:rPr>
              <a:t>Diverging Diamond Interchanges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400" spc="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 Lane Line Extensions at DDI Cross overs 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400" spc="50" dirty="0">
                <a:solidFill>
                  <a:schemeClr val="bg1"/>
                </a:solidFill>
              </a:rPr>
              <a:t>Add the 2 Do Not Enters for WWD on the sideroad to stop them from getting on Mainline</a:t>
            </a:r>
            <a:endParaRPr lang="en-US" sz="2400" spc="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5BDECC8-6894-AE57-95F3-BE290B84923B}"/>
              </a:ext>
            </a:extLst>
          </p:cNvPr>
          <p:cNvCxnSpPr/>
          <p:nvPr/>
        </p:nvCxnSpPr>
        <p:spPr>
          <a:xfrm>
            <a:off x="5039030" y="867999"/>
            <a:ext cx="64008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Isosceles Triangle 30">
            <a:extLst>
              <a:ext uri="{FF2B5EF4-FFF2-40B4-BE49-F238E27FC236}">
                <a16:creationId xmlns:a16="http://schemas.microsoft.com/office/drawing/2014/main" id="{8A7DD3BC-4EF1-04E7-B597-029D4595149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772054" y="3178635"/>
            <a:ext cx="563107" cy="61072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0E2B225-3C61-7F0F-EA48-9A783651D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62" y="-1"/>
            <a:ext cx="4572001" cy="3429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DEC78477-016C-2A5B-FC8B-0CD2DD5D8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62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0230819_01-18-15-20230819_01-19-40">
            <a:hlinkClick r:id="" action="ppaction://media"/>
            <a:extLst>
              <a:ext uri="{FF2B5EF4-FFF2-40B4-BE49-F238E27FC236}">
                <a16:creationId xmlns:a16="http://schemas.microsoft.com/office/drawing/2014/main" id="{67033025-6457-DE20-0D99-C35DF026E56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482" end="6150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43470" y="4134692"/>
            <a:ext cx="5826466" cy="327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3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23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EADAD49-3501-A2BB-AF07-8F6D69B98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35" y="1522040"/>
            <a:ext cx="11547566" cy="5335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08451C-2826-A416-9CE8-1958EE3EF9D0}"/>
              </a:ext>
            </a:extLst>
          </p:cNvPr>
          <p:cNvSpPr txBox="1"/>
          <p:nvPr/>
        </p:nvSpPr>
        <p:spPr>
          <a:xfrm>
            <a:off x="0" y="93129"/>
            <a:ext cx="5335399" cy="1323439"/>
          </a:xfrm>
          <a:prstGeom prst="rect">
            <a:avLst/>
          </a:prstGeom>
          <a:noFill/>
        </p:spPr>
        <p:txBody>
          <a:bodyPr wrap="square" lIns="457200" rIns="365760" rtlCol="0" anchor="ctr">
            <a:spAutoFit/>
          </a:bodyPr>
          <a:lstStyle/>
          <a:p>
            <a:r>
              <a:rPr lang="en-US" sz="4000" spc="50" dirty="0">
                <a:solidFill>
                  <a:schemeClr val="bg1"/>
                </a:solidFill>
                <a:latin typeface="+mj-lt"/>
              </a:rPr>
              <a:t>Connected Vehicle Data</a:t>
            </a:r>
            <a:endParaRPr lang="en-US" sz="4400" b="1" spc="5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952EFE-A505-C45C-E7A6-D91B70E9A5C2}"/>
              </a:ext>
            </a:extLst>
          </p:cNvPr>
          <p:cNvSpPr txBox="1"/>
          <p:nvPr/>
        </p:nvSpPr>
        <p:spPr>
          <a:xfrm>
            <a:off x="5141495" y="93129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Roboto Slab" pitchFamily="2" charset="0"/>
                <a:ea typeface="Roboto Slab" pitchFamily="2" charset="0"/>
              </a:rPr>
              <a:t>The future of network screening!!</a:t>
            </a:r>
          </a:p>
          <a:p>
            <a:endParaRPr lang="en-US" b="1" dirty="0">
              <a:latin typeface="Roboto Slab" pitchFamily="2" charset="0"/>
              <a:ea typeface="Roboto Slab" pitchFamily="2" charset="0"/>
            </a:endParaRPr>
          </a:p>
          <a:p>
            <a:r>
              <a:rPr lang="en-US" b="1" dirty="0">
                <a:latin typeface="Roboto Slab" pitchFamily="2" charset="0"/>
                <a:ea typeface="Roboto Slab" pitchFamily="2" charset="0"/>
              </a:rPr>
              <a:t>Example from Michelin Vehicle Smart Phone Data</a:t>
            </a:r>
          </a:p>
          <a:p>
            <a:endParaRPr lang="en-US" sz="1800" b="1" dirty="0">
              <a:latin typeface="Roboto Slab" pitchFamily="2" charset="0"/>
              <a:ea typeface="Roboto Slab" pitchFamily="2" charset="0"/>
            </a:endParaRPr>
          </a:p>
          <a:p>
            <a:r>
              <a:rPr lang="en-US" b="1" dirty="0">
                <a:latin typeface="Roboto Slab" pitchFamily="2" charset="0"/>
                <a:ea typeface="Roboto Slab" pitchFamily="2" charset="0"/>
              </a:rPr>
              <a:t>Iowa will be looking into this</a:t>
            </a:r>
            <a:endParaRPr lang="en-US" sz="1800" b="1" dirty="0">
              <a:latin typeface="Roboto Slab" pitchFamily="2" charset="0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3959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6A2679D-6071-424D-B3C5-5A49D6B5E46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711552" y="3105038"/>
            <a:ext cx="3036617" cy="179081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1800" b="1" spc="200" dirty="0">
                <a:latin typeface="Calibri" panose="020F0502020204030204" pitchFamily="34" charset="0"/>
                <a:cs typeface="Calibri" panose="020F0502020204030204" pitchFamily="34" charset="0"/>
              </a:rPr>
              <a:t>Willy Sorenson, P.E.</a:t>
            </a:r>
          </a:p>
          <a:p>
            <a:pPr marL="0" indent="0">
              <a:buNone/>
            </a:pPr>
            <a:r>
              <a:rPr lang="en-US" sz="1800" spc="0" dirty="0">
                <a:latin typeface="Calibri" panose="020F0502020204030204" pitchFamily="34" charset="0"/>
                <a:cs typeface="Calibri" panose="020F0502020204030204" pitchFamily="34" charset="0"/>
              </a:rPr>
              <a:t>(515)-669-4628</a:t>
            </a:r>
          </a:p>
          <a:p>
            <a:pPr marL="0" indent="0">
              <a:buNone/>
            </a:pPr>
            <a:r>
              <a:rPr lang="en-US" sz="1800" spc="0" dirty="0">
                <a:latin typeface="Calibri" panose="020F0502020204030204" pitchFamily="34" charset="0"/>
                <a:cs typeface="Calibri" panose="020F0502020204030204" pitchFamily="34" charset="0"/>
              </a:rPr>
              <a:t>Willy.Sorenson@</a:t>
            </a:r>
            <a:r>
              <a:rPr lang="en-US" spc="0" dirty="0"/>
              <a:t>I</a:t>
            </a:r>
            <a:r>
              <a:rPr lang="en-US" sz="1800" spc="0" dirty="0">
                <a:latin typeface="Calibri" panose="020F0502020204030204" pitchFamily="34" charset="0"/>
                <a:cs typeface="Calibri" panose="020F0502020204030204" pitchFamily="34" charset="0"/>
              </a:rPr>
              <a:t>owadot.gov​</a:t>
            </a:r>
          </a:p>
          <a:p>
            <a:pPr marL="0" indent="0">
              <a:buNone/>
            </a:pPr>
            <a:r>
              <a:rPr lang="en-US" spc="0" dirty="0"/>
              <a:t>I</a:t>
            </a:r>
            <a:r>
              <a:rPr lang="en-US" sz="1800" spc="0" dirty="0">
                <a:latin typeface="Calibri" panose="020F0502020204030204" pitchFamily="34" charset="0"/>
                <a:cs typeface="Calibri" panose="020F0502020204030204" pitchFamily="34" charset="0"/>
              </a:rPr>
              <a:t>owadot.gov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1B315FA-D4BE-46EE-F04E-730A253F49F2}"/>
              </a:ext>
            </a:extLst>
          </p:cNvPr>
          <p:cNvSpPr txBox="1">
            <a:spLocks/>
          </p:cNvSpPr>
          <p:nvPr/>
        </p:nvSpPr>
        <p:spPr>
          <a:xfrm>
            <a:off x="1612094" y="1334449"/>
            <a:ext cx="3426269" cy="47783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1" kern="1200" spc="100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Questions?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DB2766-6174-6C85-533D-D7B70C53E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39915" y="0"/>
            <a:ext cx="0" cy="100584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774F402-33FE-5168-0A75-4212D4980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27385" y="0"/>
            <a:ext cx="0" cy="100584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614C0CF-1A5F-A69A-2662-5A4F1E9BC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52445" y="0"/>
            <a:ext cx="0" cy="100584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176BF94-91AA-0F1D-0CEE-F51BD8940908}"/>
              </a:ext>
            </a:extLst>
          </p:cNvPr>
          <p:cNvCxnSpPr/>
          <p:nvPr/>
        </p:nvCxnSpPr>
        <p:spPr>
          <a:xfrm>
            <a:off x="1800225" y="2807613"/>
            <a:ext cx="64008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2EA8C11D-924B-F52D-1C09-E4EA0236C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006" y="1661355"/>
            <a:ext cx="5237904" cy="392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0611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B0F0D6-92D7-6BF6-55B3-E13F82E98399}"/>
              </a:ext>
            </a:extLst>
          </p:cNvPr>
          <p:cNvSpPr txBox="1"/>
          <p:nvPr/>
        </p:nvSpPr>
        <p:spPr>
          <a:xfrm>
            <a:off x="2264" y="1828800"/>
            <a:ext cx="4685624" cy="1446550"/>
          </a:xfrm>
          <a:prstGeom prst="rect">
            <a:avLst/>
          </a:prstGeom>
          <a:noFill/>
        </p:spPr>
        <p:txBody>
          <a:bodyPr wrap="square" lIns="457200" rIns="365760" rtlCol="0" anchor="ctr">
            <a:spAutoFit/>
          </a:bodyPr>
          <a:lstStyle/>
          <a:p>
            <a:r>
              <a:rPr lang="en-US" sz="4400" spc="50" dirty="0">
                <a:solidFill>
                  <a:schemeClr val="bg1"/>
                </a:solidFill>
                <a:latin typeface="+mj-lt"/>
              </a:rPr>
              <a:t>Network Screening</a:t>
            </a:r>
            <a:endParaRPr lang="en-US" sz="4400" b="1" spc="5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3C507A-FFD2-9EEC-EE24-F46570F56C34}"/>
              </a:ext>
            </a:extLst>
          </p:cNvPr>
          <p:cNvSpPr txBox="1"/>
          <p:nvPr/>
        </p:nvSpPr>
        <p:spPr>
          <a:xfrm>
            <a:off x="0" y="3657600"/>
            <a:ext cx="4687888" cy="461665"/>
          </a:xfrm>
          <a:prstGeom prst="rect">
            <a:avLst/>
          </a:prstGeom>
          <a:noFill/>
        </p:spPr>
        <p:txBody>
          <a:bodyPr wrap="square" lIns="457200" rIns="365760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Where to Spend?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C65001B-234E-098D-CFC9-735E184308C2}"/>
              </a:ext>
            </a:extLst>
          </p:cNvPr>
          <p:cNvCxnSpPr/>
          <p:nvPr/>
        </p:nvCxnSpPr>
        <p:spPr>
          <a:xfrm>
            <a:off x="478098" y="3474720"/>
            <a:ext cx="640080" cy="0"/>
          </a:xfrm>
          <a:prstGeom prst="line">
            <a:avLst/>
          </a:prstGeom>
          <a:ln w="5715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2CF0F56-2856-51FD-5F20-4B7544EF0410}"/>
              </a:ext>
            </a:extLst>
          </p:cNvPr>
          <p:cNvSpPr txBox="1"/>
          <p:nvPr/>
        </p:nvSpPr>
        <p:spPr bwMode="auto">
          <a:xfrm>
            <a:off x="8439944" y="1219015"/>
            <a:ext cx="3003998" cy="830997"/>
          </a:xfrm>
          <a:prstGeom prst="rect">
            <a:avLst/>
          </a:prstGeom>
          <a:solidFill>
            <a:srgbClr val="FF9966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/>
              <a:t>User Note: Click the image icon to add your image </a:t>
            </a:r>
          </a:p>
          <a:p>
            <a:pPr>
              <a:defRPr/>
            </a:pPr>
            <a:endParaRPr lang="en-US" sz="1200" b="1" dirty="0"/>
          </a:p>
          <a:p>
            <a:pPr>
              <a:defRPr/>
            </a:pPr>
            <a:r>
              <a:rPr lang="en-US" sz="1200" b="1" dirty="0"/>
              <a:t>DELETE THIS BOX WHEN FINISHED</a:t>
            </a:r>
          </a:p>
        </p:txBody>
      </p:sp>
      <p:pic>
        <p:nvPicPr>
          <p:cNvPr id="3" name="Picture 2" descr="Map of Iowa (Map of Major Interstate Highways) : Worldofmaps.net - online  Maps and Travel Information">
            <a:extLst>
              <a:ext uri="{FF2B5EF4-FFF2-40B4-BE49-F238E27FC236}">
                <a16:creationId xmlns:a16="http://schemas.microsoft.com/office/drawing/2014/main" id="{4B591B10-4397-A248-4954-52F8C9A72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612" y="1161719"/>
            <a:ext cx="7391400" cy="499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625E30-6AB0-0671-8386-0D4BEC2EC1FE}"/>
              </a:ext>
            </a:extLst>
          </p:cNvPr>
          <p:cNvSpPr txBox="1"/>
          <p:nvPr/>
        </p:nvSpPr>
        <p:spPr>
          <a:xfrm>
            <a:off x="7723617" y="1750592"/>
            <a:ext cx="2057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>
                <a:solidFill>
                  <a:srgbClr val="FF0000"/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41185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529AC97-CEEF-4F49-9BAD-DD30A7E3B5D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6340" y="1845479"/>
            <a:ext cx="6879486" cy="1048271"/>
          </a:xfrm>
          <a:prstGeom prst="rect">
            <a:avLst/>
          </a:prstGeom>
        </p:spPr>
        <p:txBody>
          <a:bodyPr/>
          <a:lstStyle/>
          <a:p>
            <a:r>
              <a:rPr lang="en-US" sz="2400" dirty="0"/>
              <a:t>By Dr. Huaguo Zhou &amp; Md </a:t>
            </a:r>
            <a:r>
              <a:rPr lang="en-US" sz="2400" dirty="0" err="1"/>
              <a:t>Atiquzzaman</a:t>
            </a:r>
            <a:endParaRPr lang="en-US" sz="2400" dirty="0"/>
          </a:p>
          <a:p>
            <a:pPr lvl="1"/>
            <a:r>
              <a:rPr lang="en-US" sz="2000" dirty="0"/>
              <a:t>Auburn University</a:t>
            </a:r>
          </a:p>
          <a:p>
            <a:pPr lvl="1"/>
            <a:r>
              <a:rPr lang="en-US" sz="2000" dirty="0"/>
              <a:t>Based on Risk Factors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FBFFC8-BA8C-733D-FC57-A50B7CDA92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05841" y="1005840"/>
            <a:ext cx="3268448" cy="574222"/>
          </a:xfrm>
        </p:spPr>
        <p:txBody>
          <a:bodyPr lIns="0" rIns="0"/>
          <a:lstStyle/>
          <a:p>
            <a:r>
              <a:rPr lang="en-US" dirty="0"/>
              <a:t>Use our Study!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1C41E-B376-1FC0-665A-2703A92C1493}"/>
              </a:ext>
            </a:extLst>
          </p:cNvPr>
          <p:cNvCxnSpPr/>
          <p:nvPr/>
        </p:nvCxnSpPr>
        <p:spPr>
          <a:xfrm>
            <a:off x="1005840" y="1674555"/>
            <a:ext cx="64008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772054" y="3178635"/>
            <a:ext cx="563107" cy="61072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8856834" y="3178631"/>
            <a:ext cx="563107" cy="610722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B41D5F-8323-C206-41B8-D23800D69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184" y="2920938"/>
            <a:ext cx="4402182" cy="30991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F97641-94A7-610C-CC80-E6504C2D2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595" y="2920938"/>
            <a:ext cx="5240383" cy="31036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F31A93-213F-7FEC-53A3-E9E802112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7634" y="715358"/>
            <a:ext cx="5228026" cy="20838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0B65BD2-9BFA-3507-16FE-39B792013208}"/>
              </a:ext>
            </a:extLst>
          </p:cNvPr>
          <p:cNvSpPr/>
          <p:nvPr/>
        </p:nvSpPr>
        <p:spPr>
          <a:xfrm>
            <a:off x="6405482" y="715359"/>
            <a:ext cx="5228026" cy="2083898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BC2016-AA6B-EEC7-082D-8D7CF911F9C5}"/>
              </a:ext>
            </a:extLst>
          </p:cNvPr>
          <p:cNvSpPr txBox="1"/>
          <p:nvPr/>
        </p:nvSpPr>
        <p:spPr>
          <a:xfrm>
            <a:off x="3614660" y="6443955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https://journals.sagepub.com/doi/pdf/10.1177/0361198118783152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014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544C4064-B69B-4ECE-8110-639CB21C906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41839" y="1006956"/>
            <a:ext cx="4701680" cy="4844087"/>
          </a:xfrm>
          <a:prstGeom prst="rect">
            <a:avLst/>
          </a:prstGeom>
        </p:spPr>
        <p:txBody>
          <a:bodyPr lIns="0" rIns="0"/>
          <a:lstStyle/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2400"/>
              </a:spcAft>
              <a:buNone/>
            </a:pPr>
            <a:r>
              <a:rPr lang="en-US" sz="3200" b="1" dirty="0">
                <a:solidFill>
                  <a:schemeClr val="accent1"/>
                </a:solidFill>
                <a:latin typeface="+mj-lt"/>
              </a:rPr>
              <a:t>Iowa’s Modifications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WWD Crash History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Traffic Volumes </a:t>
            </a:r>
          </a:p>
          <a:p>
            <a:pPr lvl="1"/>
            <a:r>
              <a:rPr lang="en-US" sz="2600" dirty="0"/>
              <a:t>(Mainline and Sideroad)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Interchange Geometry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Proximity to Liquor License</a:t>
            </a:r>
          </a:p>
          <a:p>
            <a:pPr lvl="1"/>
            <a:r>
              <a:rPr lang="en-US" sz="2600" dirty="0"/>
              <a:t> (Urban/Rural)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Non-crash WWD Reports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E977FFC-DB3A-DBA4-13A0-D6E05AE3B169}"/>
              </a:ext>
            </a:extLst>
          </p:cNvPr>
          <p:cNvCxnSpPr>
            <a:cxnSpLocks/>
          </p:cNvCxnSpPr>
          <p:nvPr/>
        </p:nvCxnSpPr>
        <p:spPr>
          <a:xfrm>
            <a:off x="1005841" y="1754504"/>
            <a:ext cx="638381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Isosceles Triangle 30">
            <a:extLst>
              <a:ext uri="{FF2B5EF4-FFF2-40B4-BE49-F238E27FC236}">
                <a16:creationId xmlns:a16="http://schemas.microsoft.com/office/drawing/2014/main" id="{AB07B503-248C-1FEF-890B-637257E274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8856834" y="3178631"/>
            <a:ext cx="563107" cy="610722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62F2C0-7909-86D9-6170-A36A2F39D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065" y="1646945"/>
            <a:ext cx="6276294" cy="430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67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544C4064-B69B-4ECE-8110-639CB21C906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005840" y="1005840"/>
            <a:ext cx="5078936" cy="4844087"/>
          </a:xfrm>
          <a:prstGeom prst="rect">
            <a:avLst/>
          </a:prstGeom>
        </p:spPr>
        <p:txBody>
          <a:bodyPr lIns="0" rIns="0"/>
          <a:lstStyle/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2400"/>
              </a:spcAft>
              <a:buNone/>
            </a:pPr>
            <a:r>
              <a:rPr lang="en-US" sz="3200" b="1" dirty="0">
                <a:solidFill>
                  <a:schemeClr val="accent1"/>
                </a:solidFill>
                <a:latin typeface="+mj-lt"/>
              </a:rPr>
              <a:t>Scoring Process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Pages 17 – 20 of the Handbook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Geometry example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Folded Diamond (Parclo) &amp; ‘Unique’ get 50 points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E977FFC-DB3A-DBA4-13A0-D6E05AE3B169}"/>
              </a:ext>
            </a:extLst>
          </p:cNvPr>
          <p:cNvCxnSpPr>
            <a:cxnSpLocks/>
          </p:cNvCxnSpPr>
          <p:nvPr/>
        </p:nvCxnSpPr>
        <p:spPr>
          <a:xfrm>
            <a:off x="1005841" y="1754504"/>
            <a:ext cx="638381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Isosceles Triangle 30">
            <a:extLst>
              <a:ext uri="{FF2B5EF4-FFF2-40B4-BE49-F238E27FC236}">
                <a16:creationId xmlns:a16="http://schemas.microsoft.com/office/drawing/2014/main" id="{AB07B503-248C-1FEF-890B-637257E274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8856834" y="3178631"/>
            <a:ext cx="563107" cy="610722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E68728-F0DA-9EEF-BC05-F8FF4943A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805" y="-1117"/>
            <a:ext cx="5541194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5AF9B3-81EC-4AD1-05E5-4440D533A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544" y="3163270"/>
            <a:ext cx="2511253" cy="24204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A6C4A4-521F-B15E-4FFE-1A334D6741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0341" y="3151821"/>
            <a:ext cx="2580045" cy="244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843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06FACBD-B244-4420-BE24-AD9110F31EC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31523" y="1920240"/>
            <a:ext cx="5122253" cy="397500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Expressways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This Point of Entry is mo</a:t>
            </a:r>
            <a:r>
              <a:rPr lang="en-US" sz="2800" dirty="0"/>
              <a:t>re common than you think!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About 99.5% of At-Grade WWD start by “Turning Short” (Left)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About 0.5% start by “Turning Long” and Right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AAEAF653-01D4-51EC-593C-B5F3373EC2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12877" y="1005840"/>
            <a:ext cx="4923692" cy="574222"/>
          </a:xfrm>
        </p:spPr>
        <p:txBody>
          <a:bodyPr/>
          <a:lstStyle/>
          <a:p>
            <a:r>
              <a:rPr lang="en-US" dirty="0"/>
              <a:t>Don’t Forget about   At-Grade Intersections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3142158-8A3D-B858-B2EF-C5DA817DB3A1}"/>
              </a:ext>
            </a:extLst>
          </p:cNvPr>
          <p:cNvCxnSpPr/>
          <p:nvPr/>
        </p:nvCxnSpPr>
        <p:spPr>
          <a:xfrm>
            <a:off x="6492240" y="1773283"/>
            <a:ext cx="64008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Isosceles Triangle 30">
            <a:extLst>
              <a:ext uri="{FF2B5EF4-FFF2-40B4-BE49-F238E27FC236}">
                <a16:creationId xmlns:a16="http://schemas.microsoft.com/office/drawing/2014/main" id="{30B033CF-3709-BE86-57B6-65115C482A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772052" y="3166599"/>
            <a:ext cx="563107" cy="610722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300968-BFF3-5FC6-283D-C842C3D8D0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0" r="27659"/>
          <a:stretch/>
        </p:blipFill>
        <p:spPr>
          <a:xfrm>
            <a:off x="219808" y="662835"/>
            <a:ext cx="5345723" cy="51630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9711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9105C288-5F27-7E1E-F33A-E76F34C27B0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772054" y="3178635"/>
            <a:ext cx="563107" cy="61072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30">
            <a:extLst>
              <a:ext uri="{FF2B5EF4-FFF2-40B4-BE49-F238E27FC236}">
                <a16:creationId xmlns:a16="http://schemas.microsoft.com/office/drawing/2014/main" id="{BF61A34B-1C6E-5267-0E65-28EB3773B18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8856834" y="3178631"/>
            <a:ext cx="563107" cy="610722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A6F1E7D-5676-F53C-9131-68BBDF84B54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451729" y="1098863"/>
            <a:ext cx="2162515" cy="3752963"/>
          </a:xfrm>
        </p:spPr>
        <p:txBody>
          <a:bodyPr/>
          <a:lstStyle/>
          <a:p>
            <a:r>
              <a:rPr lang="en-US" sz="3200" dirty="0"/>
              <a:t>Locations have been set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922C64-B349-118B-237E-5F4AE8D6B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8" y="0"/>
            <a:ext cx="9144000" cy="616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07431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New Iowa Branding">
      <a:dk1>
        <a:sysClr val="windowText" lastClr="000000"/>
      </a:dk1>
      <a:lt1>
        <a:sysClr val="window" lastClr="FFFFFF"/>
      </a:lt1>
      <a:dk2>
        <a:srgbClr val="4D4D4F"/>
      </a:dk2>
      <a:lt2>
        <a:srgbClr val="BFBFBF"/>
      </a:lt2>
      <a:accent1>
        <a:srgbClr val="03617A"/>
      </a:accent1>
      <a:accent2>
        <a:srgbClr val="C6D667"/>
      </a:accent2>
      <a:accent3>
        <a:srgbClr val="E0A624"/>
      </a:accent3>
      <a:accent4>
        <a:srgbClr val="19405B"/>
      </a:accent4>
      <a:accent5>
        <a:srgbClr val="70C8B8"/>
      </a:accent5>
      <a:accent6>
        <a:srgbClr val="2A6357"/>
      </a:accent6>
      <a:hlink>
        <a:srgbClr val="1C5DBA"/>
      </a:hlink>
      <a:folHlink>
        <a:srgbClr val="694B5F"/>
      </a:folHlink>
    </a:clrScheme>
    <a:fontScheme name="Iowa DOT">
      <a:majorFont>
        <a:latin typeface="Neue Haas Grotesk Text Pro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accent5">
              <a:lumMod val="20000"/>
              <a:lumOff val="8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odern Conference PPT_TM78544816_Win32_JC_v2.potx" id="{35CB27CA-E61E-4531-88B2-D5572B8A3A01}" vid="{854ED03E-8373-4C81-B2CB-0118884FF57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9B3369-3F0F-499C-9EE7-8EC46B6E8A79}">
  <ds:schemaRefs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16c05727-aa75-4e4a-9b5f-8a80a1165891"/>
    <ds:schemaRef ds:uri="http://purl.org/dc/elements/1.1/"/>
    <ds:schemaRef ds:uri="http://schemas.microsoft.com/office/infopath/2007/PartnerControls"/>
    <ds:schemaRef ds:uri="http://schemas.microsoft.com/office/2006/metadata/properties"/>
    <ds:schemaRef ds:uri="230e9df3-be65-4c73-a93b-d1236ebd677e"/>
    <ds:schemaRef ds:uri="http://purl.org/dc/terms/"/>
    <ds:schemaRef ds:uri="71af3243-3dd4-4a8d-8c0d-dd76da1f02a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1DE3569-F02A-48B1-8F6E-F11E8BF870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AC34B31-7353-4357-814E-0E5916A110F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Modern conference presentation</Template>
  <TotalTime>7317</TotalTime>
  <Words>1219</Words>
  <Application>Microsoft Office PowerPoint</Application>
  <PresentationFormat>Widescreen</PresentationFormat>
  <Paragraphs>268</Paragraphs>
  <Slides>38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Neue Haas Grotesk Text Pro</vt:lpstr>
      <vt:lpstr>Arial</vt:lpstr>
      <vt:lpstr>Wingdings</vt:lpstr>
      <vt:lpstr>Calibri</vt:lpstr>
      <vt:lpstr>Roboto Slab</vt:lpstr>
      <vt:lpstr>PT Sans</vt:lpstr>
      <vt:lpstr>Arial Narrow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Iowa Department of Transportation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Meyer, Hillary</dc:creator>
  <cp:lastModifiedBy>Sorenson, Willy</cp:lastModifiedBy>
  <cp:revision>30</cp:revision>
  <dcterms:created xsi:type="dcterms:W3CDTF">2023-12-21T16:39:01Z</dcterms:created>
  <dcterms:modified xsi:type="dcterms:W3CDTF">2024-03-27T17:32:38Z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  <property fmtid="{D5CDD505-2E9C-101B-9397-08002B2CF9AE}" pid="4" name="ArticulateGUID">
    <vt:lpwstr>6FB5558E-3215-4C3E-99A9-5E67875E08F7</vt:lpwstr>
  </property>
  <property fmtid="{D5CDD505-2E9C-101B-9397-08002B2CF9AE}" pid="5" name="ArticulatePath">
    <vt:lpwstr>Iowa-DOT-PPT-Template-Widescreen</vt:lpwstr>
  </property>
</Properties>
</file>