
<file path=[Content_Types].xml><?xml version="1.0" encoding="utf-8"?>
<Types xmlns="http://schemas.openxmlformats.org/package/2006/content-types">
  <Default Extension="bin" ContentType="application/vnd.openxmlformats-officedocument.oleObject"/>
  <Default Extension="fntdata" ContentType="application/x-fontdata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  <p:sldMasterId id="2147483761" r:id="rId5"/>
    <p:sldMasterId id="2147483748" r:id="rId6"/>
    <p:sldMasterId id="2147483773" r:id="rId7"/>
    <p:sldMasterId id="2147483786" r:id="rId8"/>
    <p:sldMasterId id="2147483799" r:id="rId9"/>
  </p:sldMasterIdLst>
  <p:notesMasterIdLst>
    <p:notesMasterId r:id="rId24"/>
  </p:notesMasterIdLst>
  <p:handoutMasterIdLst>
    <p:handoutMasterId r:id="rId25"/>
  </p:handoutMasterIdLst>
  <p:sldIdLst>
    <p:sldId id="7282" r:id="rId10"/>
    <p:sldId id="7296" r:id="rId11"/>
    <p:sldId id="7283" r:id="rId12"/>
    <p:sldId id="7284" r:id="rId13"/>
    <p:sldId id="7285" r:id="rId14"/>
    <p:sldId id="7294" r:id="rId15"/>
    <p:sldId id="7286" r:id="rId16"/>
    <p:sldId id="7299" r:id="rId17"/>
    <p:sldId id="7298" r:id="rId18"/>
    <p:sldId id="7300" r:id="rId19"/>
    <p:sldId id="260" r:id="rId20"/>
    <p:sldId id="305" r:id="rId21"/>
    <p:sldId id="7293" r:id="rId22"/>
    <p:sldId id="304" r:id="rId23"/>
  </p:sldIdLst>
  <p:sldSz cx="12192000" cy="6858000"/>
  <p:notesSz cx="7102475" cy="9388475"/>
  <p:embeddedFontLst>
    <p:embeddedFont>
      <p:font typeface="Baskerville Old Face" panose="02020602080505020303" pitchFamily="18" charset="0"/>
      <p:regular r:id="rId26"/>
    </p:embeddedFont>
    <p:embeddedFont>
      <p:font typeface="Cambria" panose="02040503050406030204" pitchFamily="18" charset="0"/>
      <p:regular r:id="rId27"/>
      <p:bold r:id="rId28"/>
      <p:italic r:id="rId29"/>
      <p:boldItalic r:id="rId30"/>
    </p:embeddedFont>
    <p:embeddedFont>
      <p:font typeface="Neue Haas Grotesk Text Pro" panose="020B0504020202020204" pitchFamily="34" charset="0"/>
      <p:regular r:id="rId31"/>
      <p:bold r:id="rId32"/>
      <p:italic r:id="rId33"/>
      <p:boldItalic r:id="rId34"/>
    </p:embeddedFont>
    <p:embeddedFont>
      <p:font typeface="PT Sans" panose="020B0503020203020204" pitchFamily="34" charset="0"/>
      <p:regular r:id="rId35"/>
      <p:bold r:id="rId36"/>
      <p:italic r:id="rId37"/>
      <p:boldItalic r:id="rId38"/>
    </p:embeddedFont>
    <p:embeddedFont>
      <p:font typeface="Roboto Slab" pitchFamily="50" charset="0"/>
      <p:regular r:id="rId39"/>
      <p:bold r:id="rId40"/>
    </p:embeddedFont>
  </p:embeddedFontLst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3617A"/>
    <a:srgbClr val="000000"/>
    <a:srgbClr val="929695"/>
    <a:srgbClr val="9D947D"/>
    <a:srgbClr val="444A46"/>
    <a:srgbClr val="CBE9E3"/>
    <a:srgbClr val="95B8BF"/>
    <a:srgbClr val="58696B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1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font" Target="fonts/font1.fntdata"/><Relationship Id="rId39" Type="http://schemas.openxmlformats.org/officeDocument/2006/relationships/font" Target="fonts/font14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34" Type="http://schemas.openxmlformats.org/officeDocument/2006/relationships/font" Target="fonts/font9.fntdata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handoutMaster" Target="handoutMasters/handoutMaster1.xml"/><Relationship Id="rId33" Type="http://schemas.openxmlformats.org/officeDocument/2006/relationships/font" Target="fonts/font8.fntdata"/><Relationship Id="rId38" Type="http://schemas.openxmlformats.org/officeDocument/2006/relationships/font" Target="fonts/font13.fntdata"/><Relationship Id="rId46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font" Target="fonts/font4.fntdata"/><Relationship Id="rId41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7.fntdata"/><Relationship Id="rId37" Type="http://schemas.openxmlformats.org/officeDocument/2006/relationships/font" Target="fonts/font12.fntdata"/><Relationship Id="rId40" Type="http://schemas.openxmlformats.org/officeDocument/2006/relationships/font" Target="fonts/font15.fntdata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font" Target="fonts/font3.fntdata"/><Relationship Id="rId36" Type="http://schemas.openxmlformats.org/officeDocument/2006/relationships/font" Target="fonts/font11.fntdata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font" Target="fonts/font6.fntdata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Relationship Id="rId43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../embeddings/oleObject1.bin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v>Mean</c:v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xVal>
            <c:numRef>
              <c:f>Mean!$B$2:$B$35</c:f>
              <c:numCache>
                <c:formatCode>0.000</c:formatCode>
                <c:ptCount val="34"/>
                <c:pt idx="0">
                  <c:v>-0.56818181999999995</c:v>
                </c:pt>
                <c:pt idx="1">
                  <c:v>-0.53030303000000001</c:v>
                </c:pt>
                <c:pt idx="2">
                  <c:v>-0.49242424000000001</c:v>
                </c:pt>
                <c:pt idx="3">
                  <c:v>-0.45454545000000002</c:v>
                </c:pt>
                <c:pt idx="4">
                  <c:v>-0.41666667000000002</c:v>
                </c:pt>
                <c:pt idx="5">
                  <c:v>-0.37878788000000002</c:v>
                </c:pt>
                <c:pt idx="6">
                  <c:v>-0.34090909000000003</c:v>
                </c:pt>
                <c:pt idx="7">
                  <c:v>-0.30303029999999997</c:v>
                </c:pt>
                <c:pt idx="8">
                  <c:v>-0.26515151999999997</c:v>
                </c:pt>
                <c:pt idx="9">
                  <c:v>-0.22727273000000001</c:v>
                </c:pt>
                <c:pt idx="10">
                  <c:v>-0.18939394000000001</c:v>
                </c:pt>
                <c:pt idx="11">
                  <c:v>-0.15151514999999999</c:v>
                </c:pt>
                <c:pt idx="12">
                  <c:v>-0.11363636000000001</c:v>
                </c:pt>
                <c:pt idx="13">
                  <c:v>-7.5757580000000005E-2</c:v>
                </c:pt>
                <c:pt idx="14">
                  <c:v>-3.7878790000000002E-2</c:v>
                </c:pt>
                <c:pt idx="15">
                  <c:v>0</c:v>
                </c:pt>
                <c:pt idx="16">
                  <c:v>3.7878790000000002E-2</c:v>
                </c:pt>
                <c:pt idx="17">
                  <c:v>7.5757580000000005E-2</c:v>
                </c:pt>
                <c:pt idx="18">
                  <c:v>0.11363636000000001</c:v>
                </c:pt>
                <c:pt idx="19">
                  <c:v>0.15151514999999999</c:v>
                </c:pt>
                <c:pt idx="20">
                  <c:v>0.18939394000000001</c:v>
                </c:pt>
                <c:pt idx="21">
                  <c:v>0.22727273000000001</c:v>
                </c:pt>
                <c:pt idx="22">
                  <c:v>0.26515151999999997</c:v>
                </c:pt>
                <c:pt idx="23">
                  <c:v>0.30303029999999997</c:v>
                </c:pt>
                <c:pt idx="24">
                  <c:v>0.34090909000000003</c:v>
                </c:pt>
                <c:pt idx="25">
                  <c:v>0.37878788000000002</c:v>
                </c:pt>
                <c:pt idx="26">
                  <c:v>0.41666667000000002</c:v>
                </c:pt>
                <c:pt idx="27">
                  <c:v>0.45454545000000002</c:v>
                </c:pt>
                <c:pt idx="28">
                  <c:v>0.49242424000000001</c:v>
                </c:pt>
                <c:pt idx="29">
                  <c:v>0.53030303000000001</c:v>
                </c:pt>
                <c:pt idx="30">
                  <c:v>0.56818181999999995</c:v>
                </c:pt>
                <c:pt idx="31">
                  <c:v>0.60606061</c:v>
                </c:pt>
                <c:pt idx="32">
                  <c:v>0.64393939</c:v>
                </c:pt>
                <c:pt idx="33">
                  <c:v>0.68181818000000005</c:v>
                </c:pt>
              </c:numCache>
            </c:numRef>
          </c:xVal>
          <c:yVal>
            <c:numRef>
              <c:f>Mean!$C$2:$C$35</c:f>
              <c:numCache>
                <c:formatCode>0.000</c:formatCode>
                <c:ptCount val="34"/>
                <c:pt idx="0">
                  <c:v>0.41345262999999999</c:v>
                </c:pt>
                <c:pt idx="1">
                  <c:v>8.967659E-2</c:v>
                </c:pt>
                <c:pt idx="2">
                  <c:v>0.32983062000000002</c:v>
                </c:pt>
                <c:pt idx="3">
                  <c:v>-6.3546710000000006E-2</c:v>
                </c:pt>
                <c:pt idx="4">
                  <c:v>0.25906684000000002</c:v>
                </c:pt>
                <c:pt idx="5">
                  <c:v>0.57214838999999995</c:v>
                </c:pt>
                <c:pt idx="6">
                  <c:v>-0.59838064999999996</c:v>
                </c:pt>
                <c:pt idx="7">
                  <c:v>-2.2770602499999999</c:v>
                </c:pt>
                <c:pt idx="8">
                  <c:v>-2.4203271200000001</c:v>
                </c:pt>
                <c:pt idx="9">
                  <c:v>-4.3349820699999997</c:v>
                </c:pt>
                <c:pt idx="10">
                  <c:v>-6.8427502000000002</c:v>
                </c:pt>
                <c:pt idx="11">
                  <c:v>-9.1213402000000006</c:v>
                </c:pt>
                <c:pt idx="12">
                  <c:v>-9.5411871799999997</c:v>
                </c:pt>
                <c:pt idx="13">
                  <c:v>-12.19906639</c:v>
                </c:pt>
                <c:pt idx="14">
                  <c:v>-13.79877119</c:v>
                </c:pt>
                <c:pt idx="15">
                  <c:v>-13.4092813</c:v>
                </c:pt>
                <c:pt idx="16">
                  <c:v>-13.88563497</c:v>
                </c:pt>
                <c:pt idx="17">
                  <c:v>-12.260137759999999</c:v>
                </c:pt>
                <c:pt idx="18">
                  <c:v>-11.52485757</c:v>
                </c:pt>
                <c:pt idx="19">
                  <c:v>-11.26786379</c:v>
                </c:pt>
                <c:pt idx="20">
                  <c:v>-9.6830281300000003</c:v>
                </c:pt>
                <c:pt idx="21">
                  <c:v>-7.5117283700000002</c:v>
                </c:pt>
                <c:pt idx="22">
                  <c:v>-8.3211441199999996</c:v>
                </c:pt>
                <c:pt idx="23">
                  <c:v>-9.5548506399999997</c:v>
                </c:pt>
                <c:pt idx="24">
                  <c:v>-10.14702402</c:v>
                </c:pt>
                <c:pt idx="25">
                  <c:v>-9.8602463700000005</c:v>
                </c:pt>
                <c:pt idx="26">
                  <c:v>-9.1604598100000008</c:v>
                </c:pt>
                <c:pt idx="27">
                  <c:v>-8.6636455699999999</c:v>
                </c:pt>
                <c:pt idx="28">
                  <c:v>-8.6046456300000003</c:v>
                </c:pt>
                <c:pt idx="29">
                  <c:v>-9.7012884100000001</c:v>
                </c:pt>
                <c:pt idx="30">
                  <c:v>-10.680212060000001</c:v>
                </c:pt>
                <c:pt idx="31">
                  <c:v>-9.9746395499999991</c:v>
                </c:pt>
                <c:pt idx="32">
                  <c:v>-9.3615587300000005</c:v>
                </c:pt>
                <c:pt idx="33">
                  <c:v>-1.2824823700000001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60E1-4BB0-A2BF-1170E5C1126E}"/>
            </c:ext>
          </c:extLst>
        </c:ser>
        <c:ser>
          <c:idx val="1"/>
          <c:order val="1"/>
          <c:tx>
            <c:v>85th Percentile</c:v>
          </c:tx>
          <c:spPr>
            <a:ln w="19050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xVal>
            <c:numRef>
              <c:f>Mean!$B$2:$B$35</c:f>
              <c:numCache>
                <c:formatCode>0.000</c:formatCode>
                <c:ptCount val="34"/>
                <c:pt idx="0">
                  <c:v>-0.56818181999999995</c:v>
                </c:pt>
                <c:pt idx="1">
                  <c:v>-0.53030303000000001</c:v>
                </c:pt>
                <c:pt idx="2">
                  <c:v>-0.49242424000000001</c:v>
                </c:pt>
                <c:pt idx="3">
                  <c:v>-0.45454545000000002</c:v>
                </c:pt>
                <c:pt idx="4">
                  <c:v>-0.41666667000000002</c:v>
                </c:pt>
                <c:pt idx="5">
                  <c:v>-0.37878788000000002</c:v>
                </c:pt>
                <c:pt idx="6">
                  <c:v>-0.34090909000000003</c:v>
                </c:pt>
                <c:pt idx="7">
                  <c:v>-0.30303029999999997</c:v>
                </c:pt>
                <c:pt idx="8">
                  <c:v>-0.26515151999999997</c:v>
                </c:pt>
                <c:pt idx="9">
                  <c:v>-0.22727273000000001</c:v>
                </c:pt>
                <c:pt idx="10">
                  <c:v>-0.18939394000000001</c:v>
                </c:pt>
                <c:pt idx="11">
                  <c:v>-0.15151514999999999</c:v>
                </c:pt>
                <c:pt idx="12">
                  <c:v>-0.11363636000000001</c:v>
                </c:pt>
                <c:pt idx="13">
                  <c:v>-7.5757580000000005E-2</c:v>
                </c:pt>
                <c:pt idx="14">
                  <c:v>-3.7878790000000002E-2</c:v>
                </c:pt>
                <c:pt idx="15">
                  <c:v>0</c:v>
                </c:pt>
                <c:pt idx="16">
                  <c:v>3.7878790000000002E-2</c:v>
                </c:pt>
                <c:pt idx="17">
                  <c:v>7.5757580000000005E-2</c:v>
                </c:pt>
                <c:pt idx="18">
                  <c:v>0.11363636000000001</c:v>
                </c:pt>
                <c:pt idx="19">
                  <c:v>0.15151514999999999</c:v>
                </c:pt>
                <c:pt idx="20">
                  <c:v>0.18939394000000001</c:v>
                </c:pt>
                <c:pt idx="21">
                  <c:v>0.22727273000000001</c:v>
                </c:pt>
                <c:pt idx="22">
                  <c:v>0.26515151999999997</c:v>
                </c:pt>
                <c:pt idx="23">
                  <c:v>0.30303029999999997</c:v>
                </c:pt>
                <c:pt idx="24">
                  <c:v>0.34090909000000003</c:v>
                </c:pt>
                <c:pt idx="25">
                  <c:v>0.37878788000000002</c:v>
                </c:pt>
                <c:pt idx="26">
                  <c:v>0.41666667000000002</c:v>
                </c:pt>
                <c:pt idx="27">
                  <c:v>0.45454545000000002</c:v>
                </c:pt>
                <c:pt idx="28">
                  <c:v>0.49242424000000001</c:v>
                </c:pt>
                <c:pt idx="29">
                  <c:v>0.53030303000000001</c:v>
                </c:pt>
                <c:pt idx="30">
                  <c:v>0.56818181999999995</c:v>
                </c:pt>
                <c:pt idx="31">
                  <c:v>0.60606061</c:v>
                </c:pt>
                <c:pt idx="32">
                  <c:v>0.64393939</c:v>
                </c:pt>
                <c:pt idx="33">
                  <c:v>0.68181818000000005</c:v>
                </c:pt>
              </c:numCache>
            </c:numRef>
          </c:xVal>
          <c:yVal>
            <c:numRef>
              <c:f>'85th'!$C$2:$C$35</c:f>
              <c:numCache>
                <c:formatCode>0.000</c:formatCode>
                <c:ptCount val="34"/>
                <c:pt idx="0">
                  <c:v>3.2783649999999998E-2</c:v>
                </c:pt>
                <c:pt idx="1">
                  <c:v>-4.5890140000000003E-2</c:v>
                </c:pt>
                <c:pt idx="2">
                  <c:v>-1.7807630000000001E-2</c:v>
                </c:pt>
                <c:pt idx="3">
                  <c:v>-1.37743905</c:v>
                </c:pt>
                <c:pt idx="4">
                  <c:v>-1.42246385</c:v>
                </c:pt>
                <c:pt idx="5">
                  <c:v>-0.25873973</c:v>
                </c:pt>
                <c:pt idx="6">
                  <c:v>-2.55038988</c:v>
                </c:pt>
                <c:pt idx="7">
                  <c:v>-4.7528968899999997</c:v>
                </c:pt>
                <c:pt idx="8">
                  <c:v>-4.9645305100000003</c:v>
                </c:pt>
                <c:pt idx="9">
                  <c:v>-5.4290024900000002</c:v>
                </c:pt>
                <c:pt idx="10">
                  <c:v>-7.6085470099999997</c:v>
                </c:pt>
                <c:pt idx="11">
                  <c:v>-9.7032201699999998</c:v>
                </c:pt>
                <c:pt idx="12">
                  <c:v>-10.53484546</c:v>
                </c:pt>
                <c:pt idx="13">
                  <c:v>-12.45785755</c:v>
                </c:pt>
                <c:pt idx="14">
                  <c:v>-12.98776303</c:v>
                </c:pt>
                <c:pt idx="15">
                  <c:v>-15.600244500000001</c:v>
                </c:pt>
                <c:pt idx="16">
                  <c:v>-13.435048610000001</c:v>
                </c:pt>
                <c:pt idx="17">
                  <c:v>-10.91461331</c:v>
                </c:pt>
                <c:pt idx="18">
                  <c:v>-10.69120756</c:v>
                </c:pt>
                <c:pt idx="19">
                  <c:v>-8.3740811799999992</c:v>
                </c:pt>
                <c:pt idx="20">
                  <c:v>-7.0850935399999999</c:v>
                </c:pt>
                <c:pt idx="21">
                  <c:v>-5.53654387</c:v>
                </c:pt>
                <c:pt idx="22">
                  <c:v>-5.5651123199999999</c:v>
                </c:pt>
                <c:pt idx="23">
                  <c:v>-5.6333178500000001</c:v>
                </c:pt>
                <c:pt idx="24">
                  <c:v>-6.5905599099999996</c:v>
                </c:pt>
                <c:pt idx="25">
                  <c:v>-5.5282954599999998</c:v>
                </c:pt>
                <c:pt idx="26">
                  <c:v>-5.5498174799999997</c:v>
                </c:pt>
                <c:pt idx="27">
                  <c:v>-4.42030485</c:v>
                </c:pt>
                <c:pt idx="28">
                  <c:v>-4.8509636900000004</c:v>
                </c:pt>
                <c:pt idx="29">
                  <c:v>-5.5482909899999999</c:v>
                </c:pt>
                <c:pt idx="30">
                  <c:v>-5.4945964399999996</c:v>
                </c:pt>
                <c:pt idx="31">
                  <c:v>-6.9213639200000001</c:v>
                </c:pt>
                <c:pt idx="32">
                  <c:v>-4.7318138799999998</c:v>
                </c:pt>
                <c:pt idx="33">
                  <c:v>3.0711485700000001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0E1-4BB0-A2BF-1170E5C1126E}"/>
            </c:ext>
          </c:extLst>
        </c:ser>
        <c:ser>
          <c:idx val="2"/>
          <c:order val="2"/>
          <c:tx>
            <c:v>90th Percentile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Mean!$B$2:$B$35</c:f>
              <c:numCache>
                <c:formatCode>0.000</c:formatCode>
                <c:ptCount val="34"/>
                <c:pt idx="0">
                  <c:v>-0.56818181999999995</c:v>
                </c:pt>
                <c:pt idx="1">
                  <c:v>-0.53030303000000001</c:v>
                </c:pt>
                <c:pt idx="2">
                  <c:v>-0.49242424000000001</c:v>
                </c:pt>
                <c:pt idx="3">
                  <c:v>-0.45454545000000002</c:v>
                </c:pt>
                <c:pt idx="4">
                  <c:v>-0.41666667000000002</c:v>
                </c:pt>
                <c:pt idx="5">
                  <c:v>-0.37878788000000002</c:v>
                </c:pt>
                <c:pt idx="6">
                  <c:v>-0.34090909000000003</c:v>
                </c:pt>
                <c:pt idx="7">
                  <c:v>-0.30303029999999997</c:v>
                </c:pt>
                <c:pt idx="8">
                  <c:v>-0.26515151999999997</c:v>
                </c:pt>
                <c:pt idx="9">
                  <c:v>-0.22727273000000001</c:v>
                </c:pt>
                <c:pt idx="10">
                  <c:v>-0.18939394000000001</c:v>
                </c:pt>
                <c:pt idx="11">
                  <c:v>-0.15151514999999999</c:v>
                </c:pt>
                <c:pt idx="12">
                  <c:v>-0.11363636000000001</c:v>
                </c:pt>
                <c:pt idx="13">
                  <c:v>-7.5757580000000005E-2</c:v>
                </c:pt>
                <c:pt idx="14">
                  <c:v>-3.7878790000000002E-2</c:v>
                </c:pt>
                <c:pt idx="15">
                  <c:v>0</c:v>
                </c:pt>
                <c:pt idx="16">
                  <c:v>3.7878790000000002E-2</c:v>
                </c:pt>
                <c:pt idx="17">
                  <c:v>7.5757580000000005E-2</c:v>
                </c:pt>
                <c:pt idx="18">
                  <c:v>0.11363636000000001</c:v>
                </c:pt>
                <c:pt idx="19">
                  <c:v>0.15151514999999999</c:v>
                </c:pt>
                <c:pt idx="20">
                  <c:v>0.18939394000000001</c:v>
                </c:pt>
                <c:pt idx="21">
                  <c:v>0.22727273000000001</c:v>
                </c:pt>
                <c:pt idx="22">
                  <c:v>0.26515151999999997</c:v>
                </c:pt>
                <c:pt idx="23">
                  <c:v>0.30303029999999997</c:v>
                </c:pt>
                <c:pt idx="24">
                  <c:v>0.34090909000000003</c:v>
                </c:pt>
                <c:pt idx="25">
                  <c:v>0.37878788000000002</c:v>
                </c:pt>
                <c:pt idx="26">
                  <c:v>0.41666667000000002</c:v>
                </c:pt>
                <c:pt idx="27">
                  <c:v>0.45454545000000002</c:v>
                </c:pt>
                <c:pt idx="28">
                  <c:v>0.49242424000000001</c:v>
                </c:pt>
                <c:pt idx="29">
                  <c:v>0.53030303000000001</c:v>
                </c:pt>
                <c:pt idx="30">
                  <c:v>0.56818181999999995</c:v>
                </c:pt>
                <c:pt idx="31">
                  <c:v>0.60606061</c:v>
                </c:pt>
                <c:pt idx="32">
                  <c:v>0.64393939</c:v>
                </c:pt>
                <c:pt idx="33">
                  <c:v>0.68181818000000005</c:v>
                </c:pt>
              </c:numCache>
            </c:numRef>
          </c:xVal>
          <c:yVal>
            <c:numRef>
              <c:f>'90th'!$C$2:$C$35</c:f>
              <c:numCache>
                <c:formatCode>0.000</c:formatCode>
                <c:ptCount val="34"/>
                <c:pt idx="0">
                  <c:v>3.3588769999999997E-2</c:v>
                </c:pt>
                <c:pt idx="1">
                  <c:v>-1.7804560000000001E-2</c:v>
                </c:pt>
                <c:pt idx="2">
                  <c:v>-2.687169E-2</c:v>
                </c:pt>
                <c:pt idx="3">
                  <c:v>1.1312480499999999</c:v>
                </c:pt>
                <c:pt idx="4">
                  <c:v>1.12466588</c:v>
                </c:pt>
                <c:pt idx="5">
                  <c:v>1.1251684200000001</c:v>
                </c:pt>
                <c:pt idx="6">
                  <c:v>-1.24892268</c:v>
                </c:pt>
                <c:pt idx="7">
                  <c:v>-3.5276526000000001</c:v>
                </c:pt>
                <c:pt idx="8">
                  <c:v>-2.4158895399999998</c:v>
                </c:pt>
                <c:pt idx="9">
                  <c:v>-7.92850638</c:v>
                </c:pt>
                <c:pt idx="10">
                  <c:v>-10.065540499999999</c:v>
                </c:pt>
                <c:pt idx="11">
                  <c:v>-10.1018481</c:v>
                </c:pt>
                <c:pt idx="12">
                  <c:v>-12.005745810000001</c:v>
                </c:pt>
                <c:pt idx="13">
                  <c:v>-12.884067079999999</c:v>
                </c:pt>
                <c:pt idx="14">
                  <c:v>-14.681478759999999</c:v>
                </c:pt>
                <c:pt idx="15">
                  <c:v>-18.471117880000001</c:v>
                </c:pt>
                <c:pt idx="16">
                  <c:v>-15.082554030000001</c:v>
                </c:pt>
                <c:pt idx="17">
                  <c:v>-12.74358649</c:v>
                </c:pt>
                <c:pt idx="18">
                  <c:v>-11.350910880000001</c:v>
                </c:pt>
                <c:pt idx="19">
                  <c:v>-11.195807090000001</c:v>
                </c:pt>
                <c:pt idx="20">
                  <c:v>-9.8675577600000004</c:v>
                </c:pt>
                <c:pt idx="21">
                  <c:v>-7.3253825399999997</c:v>
                </c:pt>
                <c:pt idx="22">
                  <c:v>-7.3372867499999996</c:v>
                </c:pt>
                <c:pt idx="23">
                  <c:v>-6.2373357499999997</c:v>
                </c:pt>
                <c:pt idx="24">
                  <c:v>-7.2639272500000001</c:v>
                </c:pt>
                <c:pt idx="25">
                  <c:v>-7.2817232399999998</c:v>
                </c:pt>
                <c:pt idx="26">
                  <c:v>-6.2377996099999997</c:v>
                </c:pt>
                <c:pt idx="27">
                  <c:v>-6.1850757200000004</c:v>
                </c:pt>
                <c:pt idx="28">
                  <c:v>-6.1847020099999996</c:v>
                </c:pt>
                <c:pt idx="29">
                  <c:v>-6.3995502699999998</c:v>
                </c:pt>
                <c:pt idx="30">
                  <c:v>-6.3296955300000004</c:v>
                </c:pt>
                <c:pt idx="31">
                  <c:v>-6.4333861499999996</c:v>
                </c:pt>
                <c:pt idx="32">
                  <c:v>-6.5875530700000002</c:v>
                </c:pt>
                <c:pt idx="33">
                  <c:v>1.0440092299999999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60E1-4BB0-A2BF-1170E5C1126E}"/>
            </c:ext>
          </c:extLst>
        </c:ser>
        <c:ser>
          <c:idx val="3"/>
          <c:order val="3"/>
          <c:tx>
            <c:v>95th Percentile</c:v>
          </c:tx>
          <c:spPr>
            <a:ln w="1905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xVal>
            <c:numRef>
              <c:f>Mean!$B$2:$B$35</c:f>
              <c:numCache>
                <c:formatCode>0.000</c:formatCode>
                <c:ptCount val="34"/>
                <c:pt idx="0">
                  <c:v>-0.56818181999999995</c:v>
                </c:pt>
                <c:pt idx="1">
                  <c:v>-0.53030303000000001</c:v>
                </c:pt>
                <c:pt idx="2">
                  <c:v>-0.49242424000000001</c:v>
                </c:pt>
                <c:pt idx="3">
                  <c:v>-0.45454545000000002</c:v>
                </c:pt>
                <c:pt idx="4">
                  <c:v>-0.41666667000000002</c:v>
                </c:pt>
                <c:pt idx="5">
                  <c:v>-0.37878788000000002</c:v>
                </c:pt>
                <c:pt idx="6">
                  <c:v>-0.34090909000000003</c:v>
                </c:pt>
                <c:pt idx="7">
                  <c:v>-0.30303029999999997</c:v>
                </c:pt>
                <c:pt idx="8">
                  <c:v>-0.26515151999999997</c:v>
                </c:pt>
                <c:pt idx="9">
                  <c:v>-0.22727273000000001</c:v>
                </c:pt>
                <c:pt idx="10">
                  <c:v>-0.18939394000000001</c:v>
                </c:pt>
                <c:pt idx="11">
                  <c:v>-0.15151514999999999</c:v>
                </c:pt>
                <c:pt idx="12">
                  <c:v>-0.11363636000000001</c:v>
                </c:pt>
                <c:pt idx="13">
                  <c:v>-7.5757580000000005E-2</c:v>
                </c:pt>
                <c:pt idx="14">
                  <c:v>-3.7878790000000002E-2</c:v>
                </c:pt>
                <c:pt idx="15">
                  <c:v>0</c:v>
                </c:pt>
                <c:pt idx="16">
                  <c:v>3.7878790000000002E-2</c:v>
                </c:pt>
                <c:pt idx="17">
                  <c:v>7.5757580000000005E-2</c:v>
                </c:pt>
                <c:pt idx="18">
                  <c:v>0.11363636000000001</c:v>
                </c:pt>
                <c:pt idx="19">
                  <c:v>0.15151514999999999</c:v>
                </c:pt>
                <c:pt idx="20">
                  <c:v>0.18939394000000001</c:v>
                </c:pt>
                <c:pt idx="21">
                  <c:v>0.22727273000000001</c:v>
                </c:pt>
                <c:pt idx="22">
                  <c:v>0.26515151999999997</c:v>
                </c:pt>
                <c:pt idx="23">
                  <c:v>0.30303029999999997</c:v>
                </c:pt>
                <c:pt idx="24">
                  <c:v>0.34090909000000003</c:v>
                </c:pt>
                <c:pt idx="25">
                  <c:v>0.37878788000000002</c:v>
                </c:pt>
                <c:pt idx="26">
                  <c:v>0.41666667000000002</c:v>
                </c:pt>
                <c:pt idx="27">
                  <c:v>0.45454545000000002</c:v>
                </c:pt>
                <c:pt idx="28">
                  <c:v>0.49242424000000001</c:v>
                </c:pt>
                <c:pt idx="29">
                  <c:v>0.53030303000000001</c:v>
                </c:pt>
                <c:pt idx="30">
                  <c:v>0.56818181999999995</c:v>
                </c:pt>
                <c:pt idx="31">
                  <c:v>0.60606061</c:v>
                </c:pt>
                <c:pt idx="32">
                  <c:v>0.64393939</c:v>
                </c:pt>
                <c:pt idx="33">
                  <c:v>0.68181818000000005</c:v>
                </c:pt>
              </c:numCache>
            </c:numRef>
          </c:xVal>
          <c:yVal>
            <c:numRef>
              <c:f>'95th'!$C$2:$C$35</c:f>
              <c:numCache>
                <c:formatCode>0.000</c:formatCode>
                <c:ptCount val="34"/>
                <c:pt idx="0">
                  <c:v>-5.6104800000000002E-3</c:v>
                </c:pt>
                <c:pt idx="1">
                  <c:v>-1.51892965</c:v>
                </c:pt>
                <c:pt idx="2">
                  <c:v>-0.30771598999999999</c:v>
                </c:pt>
                <c:pt idx="3">
                  <c:v>-0.32111852000000002</c:v>
                </c:pt>
                <c:pt idx="4">
                  <c:v>-0.28430059000000002</c:v>
                </c:pt>
                <c:pt idx="5">
                  <c:v>-0.33477141999999999</c:v>
                </c:pt>
                <c:pt idx="6">
                  <c:v>-2.77455338</c:v>
                </c:pt>
                <c:pt idx="7">
                  <c:v>-5.1203493699999996</c:v>
                </c:pt>
                <c:pt idx="8">
                  <c:v>-6.42412165</c:v>
                </c:pt>
                <c:pt idx="9">
                  <c:v>-8.4053350299999998</c:v>
                </c:pt>
                <c:pt idx="10">
                  <c:v>-10.68924024</c:v>
                </c:pt>
                <c:pt idx="11">
                  <c:v>-12.907139170000001</c:v>
                </c:pt>
                <c:pt idx="12">
                  <c:v>-15.087496</c:v>
                </c:pt>
                <c:pt idx="13">
                  <c:v>-17.231610530000001</c:v>
                </c:pt>
                <c:pt idx="14">
                  <c:v>-17.99472793</c:v>
                </c:pt>
                <c:pt idx="15">
                  <c:v>-21.76192034</c:v>
                </c:pt>
                <c:pt idx="16">
                  <c:v>-18.70602323</c:v>
                </c:pt>
                <c:pt idx="17">
                  <c:v>-17.35966732</c:v>
                </c:pt>
                <c:pt idx="18">
                  <c:v>-14.941357849999999</c:v>
                </c:pt>
                <c:pt idx="19">
                  <c:v>-14.76737528</c:v>
                </c:pt>
                <c:pt idx="20">
                  <c:v>-13.469530929999999</c:v>
                </c:pt>
                <c:pt idx="21">
                  <c:v>-11.13497632</c:v>
                </c:pt>
                <c:pt idx="22">
                  <c:v>-9.9016910399999993</c:v>
                </c:pt>
                <c:pt idx="23">
                  <c:v>-10.975124810000001</c:v>
                </c:pt>
                <c:pt idx="24">
                  <c:v>-10.99091827</c:v>
                </c:pt>
                <c:pt idx="25">
                  <c:v>-12.02950804</c:v>
                </c:pt>
                <c:pt idx="26">
                  <c:v>-9.9587454300000005</c:v>
                </c:pt>
                <c:pt idx="27">
                  <c:v>-11.006333939999999</c:v>
                </c:pt>
                <c:pt idx="28">
                  <c:v>-10.067363329999999</c:v>
                </c:pt>
                <c:pt idx="29">
                  <c:v>-10.15445705</c:v>
                </c:pt>
                <c:pt idx="30">
                  <c:v>-11.456146690000001</c:v>
                </c:pt>
                <c:pt idx="31">
                  <c:v>-8.03296688</c:v>
                </c:pt>
                <c:pt idx="32">
                  <c:v>-11.74079942</c:v>
                </c:pt>
                <c:pt idx="33">
                  <c:v>-6.1559220999999997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60E1-4BB0-A2BF-1170E5C112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0554351"/>
        <c:axId val="30556063"/>
      </c:scatterChart>
      <c:valAx>
        <c:axId val="30554351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Distance from DSFS (miles)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556063"/>
        <c:crosses val="autoZero"/>
        <c:crossBetween val="midCat"/>
      </c:valAx>
      <c:valAx>
        <c:axId val="3055606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Change in Speed (mph)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554351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rgbClr val="FFFFFF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1A50702-3C68-4B14-B819-72B57D27F9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F4880-E690-44D0-8356-A9E7BDBAB0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092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4BE6205E-B305-4B90-9534-3C5E99A0275E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4ACF6-39FD-4B08-A7D5-5BFDC37B46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C9FD2-2C57-4DE7-8EA4-86DEE80B98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092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00AC623C-86E0-4A85-83FB-F4A716956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955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233722F1-E430-42A1-A473-1759336AECCE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5013" y="1173163"/>
            <a:ext cx="5632450" cy="31686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29" tIns="47114" rIns="94229" bIns="47114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248" y="4518204"/>
            <a:ext cx="5681980" cy="3696712"/>
          </a:xfrm>
          <a:prstGeom prst="rect">
            <a:avLst/>
          </a:prstGeom>
        </p:spPr>
        <p:txBody>
          <a:bodyPr vert="horz" lIns="94229" tIns="47114" rIns="94229" bIns="471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092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C37D7554-D10C-4E29-B8E6-BB7111FA6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3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D7554-D10C-4E29-B8E6-BB7111FA61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758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88693C-8497-4FD2-9167-E05721D9808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7037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88693C-8497-4FD2-9167-E05721D9808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246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Layouts/_rels/slideLayout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21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20.png"/><Relationship Id="rId16" Type="http://schemas.openxmlformats.org/officeDocument/2006/relationships/image" Target="../media/image18.pn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DAF0714-05F3-0032-F5CA-3E9020090869}"/>
              </a:ext>
            </a:extLst>
          </p:cNvPr>
          <p:cNvSpPr>
            <a:spLocks/>
          </p:cNvSpPr>
          <p:nvPr userDrawn="1"/>
        </p:nvSpPr>
        <p:spPr>
          <a:xfrm rot="16200000">
            <a:off x="5644884" y="309308"/>
            <a:ext cx="903803" cy="12193581"/>
          </a:xfrm>
          <a:custGeom>
            <a:avLst/>
            <a:gdLst>
              <a:gd name="connsiteX0" fmla="*/ 903803 w 903803"/>
              <a:gd name="connsiteY0" fmla="*/ 12193581 h 12193581"/>
              <a:gd name="connsiteX1" fmla="*/ 350824 w 903803"/>
              <a:gd name="connsiteY1" fmla="*/ 12192013 h 12193581"/>
              <a:gd name="connsiteX2" fmla="*/ 350824 w 903803"/>
              <a:gd name="connsiteY2" fmla="*/ 12192001 h 12193581"/>
              <a:gd name="connsiteX3" fmla="*/ 0 w 903803"/>
              <a:gd name="connsiteY3" fmla="*/ 12192001 h 12193581"/>
              <a:gd name="connsiteX4" fmla="*/ 1 w 903803"/>
              <a:gd name="connsiteY4" fmla="*/ 2 h 12193581"/>
              <a:gd name="connsiteX5" fmla="*/ 365759 w 903803"/>
              <a:gd name="connsiteY5" fmla="*/ 2 h 12193581"/>
              <a:gd name="connsiteX6" fmla="*/ 365759 w 903803"/>
              <a:gd name="connsiteY6" fmla="*/ 1533 h 12193581"/>
              <a:gd name="connsiteX7" fmla="*/ 903802 w 903803"/>
              <a:gd name="connsiteY7" fmla="*/ 0 h 12193581"/>
              <a:gd name="connsiteX8" fmla="*/ 365759 w 903803"/>
              <a:gd name="connsiteY8" fmla="*/ 6048638 h 12193581"/>
              <a:gd name="connsiteX9" fmla="*/ 365759 w 903803"/>
              <a:gd name="connsiteY9" fmla="*/ 6176118 h 12193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03803" h="12193581">
                <a:moveTo>
                  <a:pt x="903803" y="12193581"/>
                </a:moveTo>
                <a:lnTo>
                  <a:pt x="350824" y="12192013"/>
                </a:lnTo>
                <a:lnTo>
                  <a:pt x="350824" y="12192001"/>
                </a:lnTo>
                <a:lnTo>
                  <a:pt x="0" y="12192001"/>
                </a:lnTo>
                <a:lnTo>
                  <a:pt x="1" y="2"/>
                </a:lnTo>
                <a:lnTo>
                  <a:pt x="365759" y="2"/>
                </a:lnTo>
                <a:lnTo>
                  <a:pt x="365759" y="1533"/>
                </a:lnTo>
                <a:lnTo>
                  <a:pt x="903802" y="0"/>
                </a:lnTo>
                <a:lnTo>
                  <a:pt x="365759" y="6048638"/>
                </a:lnTo>
                <a:lnTo>
                  <a:pt x="365759" y="617611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15">
            <a:extLst>
              <a:ext uri="{FF2B5EF4-FFF2-40B4-BE49-F238E27FC236}">
                <a16:creationId xmlns:a16="http://schemas.microsoft.com/office/drawing/2014/main" id="{A25AFECF-0C52-4AD9-7A75-9BDCD4CDC9EB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1005840" y="1920240"/>
            <a:ext cx="10147936" cy="3752963"/>
          </a:xfrm>
          <a:prstGeom prst="rect">
            <a:avLst/>
          </a:prstGeo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800" spc="5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69913" indent="-225425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600"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01688" indent="-231775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400">
                <a:latin typeface="Calibri" panose="020F0502020204030204" pitchFamily="34" charset="0"/>
                <a:cs typeface="Calibri" panose="020F0502020204030204" pitchFamily="34" charset="0"/>
              </a:defRPr>
            </a:lvl3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Click to add text</a:t>
            </a:r>
          </a:p>
          <a:p>
            <a:pPr lvl="2"/>
            <a:r>
              <a:rPr lang="en-US"/>
              <a:t>Click to add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9BF6E8-FE26-DC6A-E66C-C899DECCA75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05840" y="1005840"/>
            <a:ext cx="10147935" cy="5742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3200" b="1" spc="5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Headline Here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A17F4-8DD1-4400-C949-ADC6D5E12907}"/>
              </a:ext>
            </a:extLst>
          </p:cNvPr>
          <p:cNvSpPr/>
          <p:nvPr userDrawn="1"/>
        </p:nvSpPr>
        <p:spPr>
          <a:xfrm>
            <a:off x="504826" y="631627"/>
            <a:ext cx="11182347" cy="6089848"/>
          </a:xfrm>
          <a:prstGeom prst="rect">
            <a:avLst/>
          </a:prstGeom>
          <a:noFill/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B33F4350-BDB8-F442-158E-E9948ECD25BB}"/>
              </a:ext>
            </a:extLst>
          </p:cNvPr>
          <p:cNvSpPr txBox="1">
            <a:spLocks/>
          </p:cNvSpPr>
          <p:nvPr userDrawn="1"/>
        </p:nvSpPr>
        <p:spPr>
          <a:xfrm>
            <a:off x="180623" y="6494992"/>
            <a:ext cx="2393244" cy="196497"/>
          </a:xfrm>
          <a:prstGeom prst="rect">
            <a:avLst/>
          </a:prstGeom>
        </p:spPr>
        <p:txBody>
          <a:bodyPr lIns="0" rIns="0" anchor="b"/>
          <a:lstStyle>
            <a:defPPr>
              <a:defRPr lang="en-US"/>
            </a:defPPr>
            <a:lvl1pPr marL="0" algn="l" defTabSz="914400" rtl="0" eaLnBrk="1" latinLnBrk="0" hangingPunct="1">
              <a:defRPr sz="800" kern="12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i="0">
                <a:solidFill>
                  <a:srgbClr val="FFFFFF"/>
                </a:solidFill>
                <a:effectLst/>
                <a:latin typeface="PT Sans" panose="020B0503020203020204" pitchFamily="34" charset="0"/>
              </a:rPr>
              <a:t>Traffic &amp; Safety Forum, November 5 2025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952649-AA3B-C06C-E042-C84208E9F92E}"/>
              </a:ext>
            </a:extLst>
          </p:cNvPr>
          <p:cNvSpPr txBox="1">
            <a:spLocks/>
          </p:cNvSpPr>
          <p:nvPr userDrawn="1"/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defPPr>
              <a:defRPr lang="en-US"/>
            </a:defPPr>
            <a:lvl1pPr marL="0" algn="r" defTabSz="914400" rtl="0" eaLnBrk="1" latinLnBrk="0" hangingPunct="1">
              <a:defRPr sz="800" kern="12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8D65601-5AE2-46FC-B138-694DDD2B510D}" type="slidenum">
              <a:rPr lang="en-US" spc="150" baseline="0" smtClean="0">
                <a:latin typeface="Calibri" panose="020F0502020204030204" pitchFamily="34" charset="0"/>
                <a:cs typeface="Calibri" panose="020F0502020204030204" pitchFamily="34" charset="0"/>
              </a:rPr>
              <a:pPr/>
              <a:t>‹#›</a:t>
            </a:fld>
            <a:endParaRPr lang="en-US" spc="150" baseline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642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0D8E0-827E-E64E-8A5D-465163606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D6CD42-E29D-0267-FFBA-D31C971D161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91B357-6C71-0242-EFA6-58CF9633C8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189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85E7-386D-E9F1-1B69-10F0032EF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C5D9A2-9BA2-6535-410B-BC67C968055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9D51BC-4B13-B64F-8C80-D93B2289F5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647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675803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5A322BF-82BA-C699-B774-DC0222F4B15C}"/>
              </a:ext>
            </a:extLst>
          </p:cNvPr>
          <p:cNvSpPr/>
          <p:nvPr userDrawn="1"/>
        </p:nvSpPr>
        <p:spPr>
          <a:xfrm>
            <a:off x="4687613" y="0"/>
            <a:ext cx="7504387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5E68AD97-B9A7-8FA7-0145-DF72EBC5F9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612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64FB46-1C0D-83F3-05F9-7041C7EE16E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6" y="137323"/>
            <a:ext cx="1908166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730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78BC479-7D9E-D5B0-195B-3338C7ADE0FB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6B84F1BA-DF39-6E64-7400-15BE49C7D29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888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3914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398A732-26A8-A525-B413-7C704695F5B9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6DA5683-EC86-E73C-75F8-1505F0EE507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888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8470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FC1E08E-31F3-0870-CE34-1BE1FD668A98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0946A1BC-3827-B021-D2CE-5ED3AD4C7E2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612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0967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 blo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53CF9D-DF5C-B6A2-D308-E8A5E24C78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4487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lor blo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61FBC4E-A834-3A9B-8A81-BDBC0D6422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1926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lor blo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A67448-4435-D20A-B854-D1F45E3455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102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lor blo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44BD20-CD77-6297-5667-62E9351976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1752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0" y="304800"/>
            <a:ext cx="103632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1422400" y="6324600"/>
            <a:ext cx="25400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673600" y="6324600"/>
            <a:ext cx="3860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7ACF76-5934-4E7E-B3D3-36D3C5555E0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6212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5128"/>
            <a:ext cx="11159743" cy="536547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A7ED680-4E24-5E42-813F-8D69D70754C3}"/>
              </a:ext>
            </a:extLst>
          </p:cNvPr>
          <p:cNvCxnSpPr>
            <a:cxnSpLocks/>
          </p:cNvCxnSpPr>
          <p:nvPr userDrawn="1"/>
        </p:nvCxnSpPr>
        <p:spPr>
          <a:xfrm>
            <a:off x="508000" y="990600"/>
            <a:ext cx="11159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ACC6C976-D184-464C-9064-1C7F44A31227}"/>
              </a:ext>
            </a:extLst>
          </p:cNvPr>
          <p:cNvSpPr/>
          <p:nvPr userDrawn="1"/>
        </p:nvSpPr>
        <p:spPr>
          <a:xfrm>
            <a:off x="362415" y="6257231"/>
            <a:ext cx="27432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b="1">
                <a:latin typeface="Arial" panose="020B0604020202020204" pitchFamily="34" charset="0"/>
                <a:cs typeface="Arial" panose="020B0604020202020204" pitchFamily="34" charset="0"/>
              </a:rPr>
              <a:t>SAE International®</a:t>
            </a:r>
          </a:p>
          <a:p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WCX Digital Summit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D8F6B80-AC3E-1349-9B74-9F5DB2D51B95}"/>
              </a:ext>
            </a:extLst>
          </p:cNvPr>
          <p:cNvSpPr/>
          <p:nvPr userDrawn="1"/>
        </p:nvSpPr>
        <p:spPr>
          <a:xfrm>
            <a:off x="4038600" y="6397213"/>
            <a:ext cx="411480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142FE0B-CA9C-6D4A-AA86-A90F58A9FAEA}"/>
              </a:ext>
            </a:extLst>
          </p:cNvPr>
          <p:cNvSpPr/>
          <p:nvPr userDrawn="1"/>
        </p:nvSpPr>
        <p:spPr>
          <a:xfrm>
            <a:off x="9181461" y="6397209"/>
            <a:ext cx="2618387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fld id="{8D8A4392-6EB1-D247-92EE-538B37AF4DD6}" type="slidenum">
              <a:rPr lang="en-US" sz="800" smtClean="0"/>
              <a:pPr algn="r"/>
              <a:t>‹#›</a:t>
            </a:fld>
            <a:endParaRPr 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Picture Placeholder 27">
            <a:extLst>
              <a:ext uri="{FF2B5EF4-FFF2-40B4-BE49-F238E27FC236}">
                <a16:creationId xmlns:a16="http://schemas.microsoft.com/office/drawing/2014/main" id="{F587ECC2-BEA7-CE45-BA8A-9F3D79FAC61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508000" y="1242555"/>
            <a:ext cx="11176000" cy="492575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 or click on icon to add picture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2375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5128"/>
            <a:ext cx="11159743" cy="536547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A7ED680-4E24-5E42-813F-8D69D70754C3}"/>
              </a:ext>
            </a:extLst>
          </p:cNvPr>
          <p:cNvCxnSpPr>
            <a:cxnSpLocks/>
          </p:cNvCxnSpPr>
          <p:nvPr userDrawn="1"/>
        </p:nvCxnSpPr>
        <p:spPr>
          <a:xfrm>
            <a:off x="508000" y="990600"/>
            <a:ext cx="11159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ACC6C976-D184-464C-9064-1C7F44A31227}"/>
              </a:ext>
            </a:extLst>
          </p:cNvPr>
          <p:cNvSpPr/>
          <p:nvPr userDrawn="1"/>
        </p:nvSpPr>
        <p:spPr>
          <a:xfrm>
            <a:off x="362415" y="6257231"/>
            <a:ext cx="27432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b="1">
                <a:latin typeface="Arial" panose="020B0604020202020204" pitchFamily="34" charset="0"/>
                <a:cs typeface="Arial" panose="020B0604020202020204" pitchFamily="34" charset="0"/>
              </a:rPr>
              <a:t>SAE International®</a:t>
            </a:r>
          </a:p>
          <a:p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SAE WCX Digital Summit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D8F6B80-AC3E-1349-9B74-9F5DB2D51B95}"/>
              </a:ext>
            </a:extLst>
          </p:cNvPr>
          <p:cNvSpPr/>
          <p:nvPr userDrawn="1"/>
        </p:nvSpPr>
        <p:spPr>
          <a:xfrm>
            <a:off x="4038600" y="6397213"/>
            <a:ext cx="411480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Paper # (if applicable)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142FE0B-CA9C-6D4A-AA86-A90F58A9FAEA}"/>
              </a:ext>
            </a:extLst>
          </p:cNvPr>
          <p:cNvSpPr/>
          <p:nvPr userDrawn="1"/>
        </p:nvSpPr>
        <p:spPr>
          <a:xfrm>
            <a:off x="9181461" y="6397209"/>
            <a:ext cx="2618387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fld id="{8D8A4392-6EB1-D247-92EE-538B37AF4DD6}" type="slidenum">
              <a:rPr lang="en-US" sz="800" smtClean="0"/>
              <a:pPr algn="r"/>
              <a:t>‹#›</a:t>
            </a:fld>
            <a:endParaRPr 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5DB6BE-2F3D-4A45-AC8D-593FAD1DB6C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8002" y="1257301"/>
            <a:ext cx="11292417" cy="491066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86687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0855" y="6017907"/>
            <a:ext cx="1077229" cy="6559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16131" y="6356350"/>
            <a:ext cx="399011" cy="365125"/>
          </a:xfrm>
        </p:spPr>
        <p:txBody>
          <a:bodyPr/>
          <a:lstStyle>
            <a:lvl1pPr algn="l">
              <a:defRPr/>
            </a:lvl1pPr>
          </a:lstStyle>
          <a:p>
            <a:fld id="{1FB71028-4EF9-485C-B21F-46334E8D205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8199" y="6356350"/>
            <a:ext cx="977865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785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5309-AC2F-C258-D88E-6A160E1F50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42503C-4C70-DDDF-83F9-275AB89716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2B6B0-2922-2BDE-598B-D322B5016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07FC2-1686-DF82-9AEC-11ABB6C9F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443CD3-6E17-76E0-005B-C2F951714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0135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30B92-5C24-08C8-B638-5EB3BC45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ED2CB-DC5C-B479-1066-5279A6FF6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5151F-E60C-3C93-972B-03D3BF88D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FD1B62-33A1-5A90-0FEE-5AEBCD66E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4D28E3-5EB8-6D76-03DB-2BFE44300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8759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52E4D-2EAB-3D94-1639-840C3F443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42C50D-1761-3516-838D-650D9B797A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04B76-2A3A-61AC-10DA-8A683A671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8D664-D7D0-3216-BF8A-F5DC4C334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9EF37-DB76-4D5E-838E-2D1B3834C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1758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0D0D8-572A-3F26-78D2-6586A06A8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3EDAE-E900-E8BA-2812-C54CEA465D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CA4341-8D43-A247-10AA-FE8E1AF212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7B5BA2-667E-54E3-6492-ADB3CD0DC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A21C5-CEE8-D643-3AF0-703FF35E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4FFAF8-79E9-B14E-591D-730AB1C3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0048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21FBB-6067-3DD6-952F-84860C6BC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D8024-48E7-72DD-66C5-C0ECF8AA8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3A169F-A150-6E15-5DC9-525CE41C14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A965E3-FBF0-E408-D27B-5C9B5AFC48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F06C46-503F-10D5-7475-6FFF645EAB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FDD9A2-D549-EE60-FF2E-90AA34B4A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7921F8-76A6-349D-9923-982F3B745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2B9F8F-BF59-273C-623D-02466638B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4194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A6D14-47A2-D94F-C468-FD7179DE0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E45F87-8FB3-F507-C882-3DDFD2D53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5ACEE6-361B-2099-C174-0A0633B31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6EB258-5663-32F2-7F9B-B17F720DD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836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1F8A37-209D-D1D3-DA80-1962C0502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91E71D-CD22-5074-A86C-6118866A6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B13A76-9962-1022-3A46-F6F08E19E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8744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14967-DB2E-333E-93AB-AA5D48450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315F8-4D66-7868-D803-9368174E4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9F2A2B-8505-D3D1-8384-195C22C00D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0AEA99-6B59-953B-2405-0C1DC734D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2CFAA5-3854-DCE6-D1F7-C85B3CA62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0FD1B9-FA72-1C76-4A4A-B0469E842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7433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E71A2-E496-02EB-B071-B325C37D5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1847A1-599A-B828-9BBF-7648E32079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C6DCFA-635E-1E6E-45D4-AA8B8C7AAA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A3CB5-5565-7B68-6ECC-3025D120C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128C7-B75B-B92D-3A7B-F292A53EA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74F9A-475E-91AB-5FD7-DEF276C2B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9667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851DC-A0AF-DC35-FE4A-1DFAC483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CE922F-9FB5-745B-30C3-9039EAE984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75C4F0-E4A5-1A8F-B4AF-CD0884AC5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38A5C-A3AE-79BD-B77E-F8CE2C8E2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B408B-DEA4-AA00-996B-65A4424DF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4499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4CA72B-DFEE-5141-FD51-FA85CD0456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DFEDB-FE4E-BB89-C21A-16C04A791C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F5CA8-1A3E-868E-1147-F1CB7A92A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E8F61-1B95-A0C5-9A64-8913C9786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F97099-553D-2F9F-A39C-DE2E7DA25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6457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ame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DAF0714-05F3-0032-F5CA-3E9020090869}"/>
              </a:ext>
            </a:extLst>
          </p:cNvPr>
          <p:cNvSpPr>
            <a:spLocks/>
          </p:cNvSpPr>
          <p:nvPr userDrawn="1"/>
        </p:nvSpPr>
        <p:spPr>
          <a:xfrm rot="16200000">
            <a:off x="5644884" y="316865"/>
            <a:ext cx="903803" cy="12193581"/>
          </a:xfrm>
          <a:custGeom>
            <a:avLst/>
            <a:gdLst>
              <a:gd name="connsiteX0" fmla="*/ 903803 w 903803"/>
              <a:gd name="connsiteY0" fmla="*/ 12193581 h 12193581"/>
              <a:gd name="connsiteX1" fmla="*/ 350824 w 903803"/>
              <a:gd name="connsiteY1" fmla="*/ 12192013 h 12193581"/>
              <a:gd name="connsiteX2" fmla="*/ 350824 w 903803"/>
              <a:gd name="connsiteY2" fmla="*/ 12192001 h 12193581"/>
              <a:gd name="connsiteX3" fmla="*/ 0 w 903803"/>
              <a:gd name="connsiteY3" fmla="*/ 12192001 h 12193581"/>
              <a:gd name="connsiteX4" fmla="*/ 1 w 903803"/>
              <a:gd name="connsiteY4" fmla="*/ 2 h 12193581"/>
              <a:gd name="connsiteX5" fmla="*/ 365759 w 903803"/>
              <a:gd name="connsiteY5" fmla="*/ 2 h 12193581"/>
              <a:gd name="connsiteX6" fmla="*/ 365759 w 903803"/>
              <a:gd name="connsiteY6" fmla="*/ 1533 h 12193581"/>
              <a:gd name="connsiteX7" fmla="*/ 903802 w 903803"/>
              <a:gd name="connsiteY7" fmla="*/ 0 h 12193581"/>
              <a:gd name="connsiteX8" fmla="*/ 365759 w 903803"/>
              <a:gd name="connsiteY8" fmla="*/ 6048638 h 12193581"/>
              <a:gd name="connsiteX9" fmla="*/ 365759 w 903803"/>
              <a:gd name="connsiteY9" fmla="*/ 6176118 h 12193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03803" h="12193581">
                <a:moveTo>
                  <a:pt x="903803" y="12193581"/>
                </a:moveTo>
                <a:lnTo>
                  <a:pt x="350824" y="12192013"/>
                </a:lnTo>
                <a:lnTo>
                  <a:pt x="350824" y="12192001"/>
                </a:lnTo>
                <a:lnTo>
                  <a:pt x="0" y="12192001"/>
                </a:lnTo>
                <a:lnTo>
                  <a:pt x="1" y="2"/>
                </a:lnTo>
                <a:lnTo>
                  <a:pt x="365759" y="2"/>
                </a:lnTo>
                <a:lnTo>
                  <a:pt x="365759" y="1533"/>
                </a:lnTo>
                <a:lnTo>
                  <a:pt x="903802" y="0"/>
                </a:lnTo>
                <a:lnTo>
                  <a:pt x="365759" y="6048638"/>
                </a:lnTo>
                <a:lnTo>
                  <a:pt x="365759" y="617611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15">
            <a:extLst>
              <a:ext uri="{FF2B5EF4-FFF2-40B4-BE49-F238E27FC236}">
                <a16:creationId xmlns:a16="http://schemas.microsoft.com/office/drawing/2014/main" id="{A25AFECF-0C52-4AD9-7A75-9BDCD4CDC9EB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1005840" y="1920240"/>
            <a:ext cx="10147936" cy="3752963"/>
          </a:xfrm>
          <a:prstGeom prst="rect">
            <a:avLst/>
          </a:prstGeo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800" spc="5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69913" indent="-225425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600"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01688" indent="-231775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400">
                <a:latin typeface="Calibri" panose="020F0502020204030204" pitchFamily="34" charset="0"/>
                <a:cs typeface="Calibri" panose="020F0502020204030204" pitchFamily="34" charset="0"/>
              </a:defRPr>
            </a:lvl3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Click to add text</a:t>
            </a:r>
          </a:p>
          <a:p>
            <a:pPr lvl="2"/>
            <a:r>
              <a:rPr lang="en-US"/>
              <a:t>Click to add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9BF6E8-FE26-DC6A-E66C-C899DECCA75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05840" y="1005840"/>
            <a:ext cx="10147935" cy="5742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3200" b="1" spc="5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Headline Here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A17F4-8DD1-4400-C949-ADC6D5E12907}"/>
              </a:ext>
            </a:extLst>
          </p:cNvPr>
          <p:cNvSpPr/>
          <p:nvPr userDrawn="1"/>
        </p:nvSpPr>
        <p:spPr>
          <a:xfrm>
            <a:off x="504826" y="631627"/>
            <a:ext cx="11182347" cy="5965656"/>
          </a:xfrm>
          <a:prstGeom prst="rect">
            <a:avLst/>
          </a:prstGeom>
          <a:noFill/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B33F4350-BDB8-F442-158E-E9948ECD25BB}"/>
              </a:ext>
            </a:extLst>
          </p:cNvPr>
          <p:cNvSpPr txBox="1">
            <a:spLocks/>
          </p:cNvSpPr>
          <p:nvPr userDrawn="1"/>
        </p:nvSpPr>
        <p:spPr>
          <a:xfrm>
            <a:off x="503211" y="6469705"/>
            <a:ext cx="4418193" cy="365125"/>
          </a:xfrm>
          <a:prstGeom prst="rect">
            <a:avLst/>
          </a:prstGeom>
        </p:spPr>
        <p:txBody>
          <a:bodyPr lIns="0" rIns="0" anchor="b"/>
          <a:lstStyle>
            <a:defPPr>
              <a:defRPr lang="en-US"/>
            </a:defPPr>
            <a:lvl1pPr marL="0" algn="l" defTabSz="914400" rtl="0" eaLnBrk="1" latinLnBrk="0" hangingPunct="1">
              <a:defRPr sz="800" kern="12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pc="150" baseline="0">
                <a:latin typeface="Calibri" panose="020F0502020204030204" pitchFamily="34" charset="0"/>
                <a:cs typeface="Calibri" panose="020F0502020204030204" pitchFamily="34" charset="0"/>
              </a:rPr>
              <a:t>Unlocking Tomorrow’s ATIS: Unique Innovations to Iowa’s 511 System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952649-AA3B-C06C-E042-C84208E9F92E}"/>
              </a:ext>
            </a:extLst>
          </p:cNvPr>
          <p:cNvSpPr txBox="1">
            <a:spLocks/>
          </p:cNvSpPr>
          <p:nvPr userDrawn="1"/>
        </p:nvSpPr>
        <p:spPr>
          <a:xfrm>
            <a:off x="10510344" y="6469705"/>
            <a:ext cx="1178419" cy="365125"/>
          </a:xfrm>
          <a:prstGeom prst="rect">
            <a:avLst/>
          </a:prstGeom>
        </p:spPr>
        <p:txBody>
          <a:bodyPr lIns="0" rIns="0" anchor="b"/>
          <a:lstStyle>
            <a:defPPr>
              <a:defRPr lang="en-US"/>
            </a:defPPr>
            <a:lvl1pPr marL="0" algn="r" defTabSz="914400" rtl="0" eaLnBrk="1" latinLnBrk="0" hangingPunct="1">
              <a:defRPr sz="800" kern="12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8D65601-5AE2-46FC-B138-694DDD2B510D}" type="slidenum">
              <a:rPr lang="en-US" spc="150" baseline="0" smtClean="0">
                <a:latin typeface="Calibri" panose="020F0502020204030204" pitchFamily="34" charset="0"/>
                <a:cs typeface="Calibri" panose="020F0502020204030204" pitchFamily="34" charset="0"/>
              </a:rPr>
              <a:pPr/>
              <a:t>‹#›</a:t>
            </a:fld>
            <a:endParaRPr lang="en-US" spc="150" baseline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19145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269750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1">
    <p:bg>
      <p:bgPr>
        <a:solidFill>
          <a:schemeClr val="accent3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5A322BF-82BA-C699-B774-DC0222F4B15C}"/>
              </a:ext>
            </a:extLst>
          </p:cNvPr>
          <p:cNvSpPr/>
          <p:nvPr userDrawn="1"/>
        </p:nvSpPr>
        <p:spPr>
          <a:xfrm>
            <a:off x="4687613" y="0"/>
            <a:ext cx="7504387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5E68AD97-B9A7-8FA7-0145-DF72EBC5F9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612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64FB46-1C0D-83F3-05F9-7041C7EE16E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6" y="137323"/>
            <a:ext cx="1908166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8682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2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78BC479-7D9E-D5B0-195B-3338C7ADE0FB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6B84F1BA-DF39-6E64-7400-15BE49C7D29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888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BEAE93-54CB-8FB0-EAF0-E5A25D170A6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6" y="137323"/>
            <a:ext cx="1908166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6747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3">
    <p:bg>
      <p:bgPr>
        <a:solidFill>
          <a:schemeClr val="accent2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398A732-26A8-A525-B413-7C704695F5B9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6DA5683-EC86-E73C-75F8-1505F0EE507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888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155848-0C99-1042-B0B6-08480A00FFF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6" y="137323"/>
            <a:ext cx="1908166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8688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4">
    <p:bg>
      <p:bgPr>
        <a:solidFill>
          <a:schemeClr val="accent6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FC1E08E-31F3-0870-CE34-1BE1FD668A98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0946A1BC-3827-B021-D2CE-5ED3AD4C7E2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612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7FC624-D4D1-9AFF-63B9-78F4572A1E7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6" y="137323"/>
            <a:ext cx="1908166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87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 block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53CF9D-DF5C-B6A2-D308-E8A5E24C78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2571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lor block">
    <p:bg>
      <p:bgPr>
        <a:solidFill>
          <a:schemeClr val="accent2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61FBC4E-A834-3A9B-8A81-BDBC0D6422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1833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lor block">
    <p:bg>
      <p:bgPr>
        <a:solidFill>
          <a:schemeClr val="accent3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A67448-4435-D20A-B854-D1F45E3455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133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lor block">
    <p:bg>
      <p:bgPr>
        <a:solidFill>
          <a:schemeClr val="accent6">
            <a:lumMod val="20000"/>
            <a:lumOff val="80000"/>
            <a:alpha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44BD20-CD77-6297-5667-62E9351976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9252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4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11238963" cy="1080939"/>
          </a:xfrm>
        </p:spPr>
        <p:txBody>
          <a:bodyPr/>
          <a:lstStyle>
            <a:lvl1pPr>
              <a:defRPr>
                <a:solidFill>
                  <a:srgbClr val="EA6D35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94855984"/>
      </p:ext>
    </p:extLst>
  </p:cSld>
  <p:clrMapOvr>
    <a:masterClrMapping/>
  </p:clrMapOvr>
  <p:hf sldNum="0" hdr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91440" indent="-91440">
              <a:buFont typeface="Wingdings" panose="05000000000000000000" pitchFamily="2" charset="2"/>
              <a:buChar char="v"/>
              <a:defRPr/>
            </a:lvl1pPr>
          </a:lstStyle>
          <a:p>
            <a:pPr lvl="0"/>
            <a:r>
              <a:rPr lang="en-US"/>
              <a:t>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830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ame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DAF0714-05F3-0032-F5CA-3E9020090869}"/>
              </a:ext>
            </a:extLst>
          </p:cNvPr>
          <p:cNvSpPr>
            <a:spLocks/>
          </p:cNvSpPr>
          <p:nvPr userDrawn="1"/>
        </p:nvSpPr>
        <p:spPr>
          <a:xfrm rot="16200000">
            <a:off x="5644884" y="309308"/>
            <a:ext cx="903803" cy="12193581"/>
          </a:xfrm>
          <a:custGeom>
            <a:avLst/>
            <a:gdLst>
              <a:gd name="connsiteX0" fmla="*/ 903803 w 903803"/>
              <a:gd name="connsiteY0" fmla="*/ 12193581 h 12193581"/>
              <a:gd name="connsiteX1" fmla="*/ 350824 w 903803"/>
              <a:gd name="connsiteY1" fmla="*/ 12192013 h 12193581"/>
              <a:gd name="connsiteX2" fmla="*/ 350824 w 903803"/>
              <a:gd name="connsiteY2" fmla="*/ 12192001 h 12193581"/>
              <a:gd name="connsiteX3" fmla="*/ 0 w 903803"/>
              <a:gd name="connsiteY3" fmla="*/ 12192001 h 12193581"/>
              <a:gd name="connsiteX4" fmla="*/ 1 w 903803"/>
              <a:gd name="connsiteY4" fmla="*/ 2 h 12193581"/>
              <a:gd name="connsiteX5" fmla="*/ 365759 w 903803"/>
              <a:gd name="connsiteY5" fmla="*/ 2 h 12193581"/>
              <a:gd name="connsiteX6" fmla="*/ 365759 w 903803"/>
              <a:gd name="connsiteY6" fmla="*/ 1533 h 12193581"/>
              <a:gd name="connsiteX7" fmla="*/ 903802 w 903803"/>
              <a:gd name="connsiteY7" fmla="*/ 0 h 12193581"/>
              <a:gd name="connsiteX8" fmla="*/ 365759 w 903803"/>
              <a:gd name="connsiteY8" fmla="*/ 6048638 h 12193581"/>
              <a:gd name="connsiteX9" fmla="*/ 365759 w 903803"/>
              <a:gd name="connsiteY9" fmla="*/ 6176118 h 12193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03803" h="12193581">
                <a:moveTo>
                  <a:pt x="903803" y="12193581"/>
                </a:moveTo>
                <a:lnTo>
                  <a:pt x="350824" y="12192013"/>
                </a:lnTo>
                <a:lnTo>
                  <a:pt x="350824" y="12192001"/>
                </a:lnTo>
                <a:lnTo>
                  <a:pt x="0" y="12192001"/>
                </a:lnTo>
                <a:lnTo>
                  <a:pt x="1" y="2"/>
                </a:lnTo>
                <a:lnTo>
                  <a:pt x="365759" y="2"/>
                </a:lnTo>
                <a:lnTo>
                  <a:pt x="365759" y="1533"/>
                </a:lnTo>
                <a:lnTo>
                  <a:pt x="903802" y="0"/>
                </a:lnTo>
                <a:lnTo>
                  <a:pt x="365759" y="6048638"/>
                </a:lnTo>
                <a:lnTo>
                  <a:pt x="365759" y="617611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15">
            <a:extLst>
              <a:ext uri="{FF2B5EF4-FFF2-40B4-BE49-F238E27FC236}">
                <a16:creationId xmlns:a16="http://schemas.microsoft.com/office/drawing/2014/main" id="{A25AFECF-0C52-4AD9-7A75-9BDCD4CDC9EB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1005840" y="1920240"/>
            <a:ext cx="10147936" cy="3752963"/>
          </a:xfrm>
          <a:prstGeom prst="rect">
            <a:avLst/>
          </a:prstGeo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800" spc="5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569913" indent="-225425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600"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801688" indent="-231775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400">
                <a:latin typeface="Calibri" panose="020F0502020204030204" pitchFamily="34" charset="0"/>
                <a:cs typeface="Calibri" panose="020F0502020204030204" pitchFamily="34" charset="0"/>
              </a:defRPr>
            </a:lvl3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Click to add text</a:t>
            </a:r>
          </a:p>
          <a:p>
            <a:pPr lvl="2"/>
            <a:r>
              <a:rPr lang="en-US"/>
              <a:t>Click to add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9BF6E8-FE26-DC6A-E66C-C899DECCA75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05840" y="1005840"/>
            <a:ext cx="10147935" cy="5742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3200" b="1" spc="5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Headline Here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A17F4-8DD1-4400-C949-ADC6D5E12907}"/>
              </a:ext>
            </a:extLst>
          </p:cNvPr>
          <p:cNvSpPr/>
          <p:nvPr userDrawn="1"/>
        </p:nvSpPr>
        <p:spPr>
          <a:xfrm>
            <a:off x="504826" y="631627"/>
            <a:ext cx="11182347" cy="6089848"/>
          </a:xfrm>
          <a:prstGeom prst="rect">
            <a:avLst/>
          </a:prstGeom>
          <a:noFill/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B33F4350-BDB8-F442-158E-E9948ECD25BB}"/>
              </a:ext>
            </a:extLst>
          </p:cNvPr>
          <p:cNvSpPr txBox="1">
            <a:spLocks/>
          </p:cNvSpPr>
          <p:nvPr userDrawn="1"/>
        </p:nvSpPr>
        <p:spPr>
          <a:xfrm>
            <a:off x="503212" y="6356350"/>
            <a:ext cx="3249922" cy="365125"/>
          </a:xfrm>
          <a:prstGeom prst="rect">
            <a:avLst/>
          </a:prstGeom>
        </p:spPr>
        <p:txBody>
          <a:bodyPr lIns="0" rIns="0" anchor="b"/>
          <a:lstStyle>
            <a:defPPr>
              <a:defRPr lang="en-US"/>
            </a:defPPr>
            <a:lvl1pPr marL="0" algn="l" defTabSz="914400" rtl="0" eaLnBrk="1" latinLnBrk="0" hangingPunct="1">
              <a:defRPr sz="800" kern="12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pc="150" baseline="0">
                <a:latin typeface="Calibri" panose="020F0502020204030204" pitchFamily="34" charset="0"/>
                <a:cs typeface="Calibri" panose="020F0502020204030204" pitchFamily="34" charset="0"/>
              </a:rPr>
              <a:t>WWD Solutions Handbook – TRB Webinar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952649-AA3B-C06C-E042-C84208E9F92E}"/>
              </a:ext>
            </a:extLst>
          </p:cNvPr>
          <p:cNvSpPr txBox="1">
            <a:spLocks/>
          </p:cNvSpPr>
          <p:nvPr userDrawn="1"/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defPPr>
              <a:defRPr lang="en-US"/>
            </a:defPPr>
            <a:lvl1pPr marL="0" algn="r" defTabSz="914400" rtl="0" eaLnBrk="1" latinLnBrk="0" hangingPunct="1">
              <a:defRPr sz="800" kern="12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8D65601-5AE2-46FC-B138-694DDD2B510D}" type="slidenum">
              <a:rPr lang="en-US" spc="150" baseline="0" smtClean="0">
                <a:latin typeface="Calibri" panose="020F0502020204030204" pitchFamily="34" charset="0"/>
                <a:cs typeface="Calibri" panose="020F0502020204030204" pitchFamily="34" charset="0"/>
              </a:rPr>
              <a:pPr/>
              <a:t>‹#›</a:t>
            </a:fld>
            <a:endParaRPr lang="en-US" spc="150" baseline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742109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64400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1">
    <p:bg>
      <p:bgPr>
        <a:solidFill>
          <a:schemeClr val="accent3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5A322BF-82BA-C699-B774-DC0222F4B15C}"/>
              </a:ext>
            </a:extLst>
          </p:cNvPr>
          <p:cNvSpPr/>
          <p:nvPr userDrawn="1"/>
        </p:nvSpPr>
        <p:spPr>
          <a:xfrm>
            <a:off x="4687613" y="0"/>
            <a:ext cx="7504387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5E68AD97-B9A7-8FA7-0145-DF72EBC5F9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612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64FB46-1C0D-83F3-05F9-7041C7EE16E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6" y="137323"/>
            <a:ext cx="1908166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293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2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78BC479-7D9E-D5B0-195B-3338C7ADE0FB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6B84F1BA-DF39-6E64-7400-15BE49C7D29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888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615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3">
    <p:bg>
      <p:bgPr>
        <a:solidFill>
          <a:schemeClr val="accent2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398A732-26A8-A525-B413-7C704695F5B9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6DA5683-EC86-E73C-75F8-1505F0EE507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888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8198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4">
    <p:bg>
      <p:bgPr>
        <a:solidFill>
          <a:schemeClr val="accent6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FC1E08E-31F3-0870-CE34-1BE1FD668A98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2" y="4514193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2" y="387602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0946A1BC-3827-B021-D2CE-5ED3AD4C7E2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612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5807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 block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53CF9D-DF5C-B6A2-D308-E8A5E24C78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897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lor block">
    <p:bg>
      <p:bgPr>
        <a:solidFill>
          <a:schemeClr val="accent2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61FBC4E-A834-3A9B-8A81-BDBC0D6422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7119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lor block">
    <p:bg>
      <p:bgPr>
        <a:solidFill>
          <a:schemeClr val="accent3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A67448-4435-D20A-B854-D1F45E3455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8050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lor block">
    <p:bg>
      <p:bgPr>
        <a:solidFill>
          <a:schemeClr val="accent6">
            <a:lumMod val="20000"/>
            <a:lumOff val="80000"/>
            <a:alpha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44BD20-CD77-6297-5667-62E9351976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800" spc="150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3046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ame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DAF0714-05F3-0032-F5CA-3E9020090869}"/>
              </a:ext>
            </a:extLst>
          </p:cNvPr>
          <p:cNvSpPr>
            <a:spLocks/>
          </p:cNvSpPr>
          <p:nvPr userDrawn="1"/>
        </p:nvSpPr>
        <p:spPr>
          <a:xfrm rot="16200000">
            <a:off x="5627907" y="309309"/>
            <a:ext cx="903803" cy="12193581"/>
          </a:xfrm>
          <a:custGeom>
            <a:avLst/>
            <a:gdLst>
              <a:gd name="connsiteX0" fmla="*/ 903803 w 903803"/>
              <a:gd name="connsiteY0" fmla="*/ 12193581 h 12193581"/>
              <a:gd name="connsiteX1" fmla="*/ 350824 w 903803"/>
              <a:gd name="connsiteY1" fmla="*/ 12192013 h 12193581"/>
              <a:gd name="connsiteX2" fmla="*/ 350824 w 903803"/>
              <a:gd name="connsiteY2" fmla="*/ 12192001 h 12193581"/>
              <a:gd name="connsiteX3" fmla="*/ 0 w 903803"/>
              <a:gd name="connsiteY3" fmla="*/ 12192001 h 12193581"/>
              <a:gd name="connsiteX4" fmla="*/ 1 w 903803"/>
              <a:gd name="connsiteY4" fmla="*/ 2 h 12193581"/>
              <a:gd name="connsiteX5" fmla="*/ 365759 w 903803"/>
              <a:gd name="connsiteY5" fmla="*/ 2 h 12193581"/>
              <a:gd name="connsiteX6" fmla="*/ 365759 w 903803"/>
              <a:gd name="connsiteY6" fmla="*/ 1533 h 12193581"/>
              <a:gd name="connsiteX7" fmla="*/ 903802 w 903803"/>
              <a:gd name="connsiteY7" fmla="*/ 0 h 12193581"/>
              <a:gd name="connsiteX8" fmla="*/ 365759 w 903803"/>
              <a:gd name="connsiteY8" fmla="*/ 6048638 h 12193581"/>
              <a:gd name="connsiteX9" fmla="*/ 365759 w 903803"/>
              <a:gd name="connsiteY9" fmla="*/ 6176118 h 12193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03803" h="12193581">
                <a:moveTo>
                  <a:pt x="903803" y="12193581"/>
                </a:moveTo>
                <a:lnTo>
                  <a:pt x="350824" y="12192013"/>
                </a:lnTo>
                <a:lnTo>
                  <a:pt x="350824" y="12192001"/>
                </a:lnTo>
                <a:lnTo>
                  <a:pt x="0" y="12192001"/>
                </a:lnTo>
                <a:lnTo>
                  <a:pt x="1" y="2"/>
                </a:lnTo>
                <a:lnTo>
                  <a:pt x="365759" y="2"/>
                </a:lnTo>
                <a:lnTo>
                  <a:pt x="365759" y="1533"/>
                </a:lnTo>
                <a:lnTo>
                  <a:pt x="903802" y="0"/>
                </a:lnTo>
                <a:lnTo>
                  <a:pt x="365759" y="6048638"/>
                </a:lnTo>
                <a:lnTo>
                  <a:pt x="365759" y="617611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0"/>
          </a:p>
        </p:txBody>
      </p:sp>
      <p:sp>
        <p:nvSpPr>
          <p:cNvPr id="3" name="Content Placeholder 15">
            <a:extLst>
              <a:ext uri="{FF2B5EF4-FFF2-40B4-BE49-F238E27FC236}">
                <a16:creationId xmlns:a16="http://schemas.microsoft.com/office/drawing/2014/main" id="{A25AFECF-0C52-4AD9-7A75-9BDCD4CDC9EB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1005840" y="1920240"/>
            <a:ext cx="10147936" cy="3752963"/>
          </a:xfrm>
          <a:prstGeom prst="rect">
            <a:avLst/>
          </a:prstGeom>
        </p:spPr>
        <p:txBody>
          <a:bodyPr/>
          <a:lstStyle>
            <a:lvl1pPr marL="214313" indent="-214313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350" spc="38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27435" indent="-169069">
              <a:spcBef>
                <a:spcPts val="45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200"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 marL="601266" indent="-173831">
              <a:spcBef>
                <a:spcPts val="45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050">
                <a:latin typeface="Calibri" panose="020F0502020204030204" pitchFamily="34" charset="0"/>
                <a:cs typeface="Calibri" panose="020F0502020204030204" pitchFamily="34" charset="0"/>
              </a:defRPr>
            </a:lvl3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Click to add text</a:t>
            </a:r>
          </a:p>
          <a:p>
            <a:pPr lvl="2"/>
            <a:r>
              <a:rPr lang="en-US"/>
              <a:t>Click to add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9BF6E8-FE26-DC6A-E66C-C899DECCA75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05842" y="1005840"/>
            <a:ext cx="10147935" cy="5742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 spc="38" baseline="0">
                <a:solidFill>
                  <a:schemeClr val="accent1"/>
                </a:solidFill>
                <a:latin typeface="+mj-lt"/>
              </a:defRPr>
            </a:lvl1pPr>
            <a:lvl2pPr marL="342900" indent="0">
              <a:buNone/>
              <a:defRPr/>
            </a:lvl2pPr>
            <a:lvl3pPr marL="685800" indent="0">
              <a:buNone/>
              <a:defRPr/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en-US"/>
              <a:t>Headline Here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A17F4-8DD1-4400-C949-ADC6D5E12907}"/>
              </a:ext>
            </a:extLst>
          </p:cNvPr>
          <p:cNvSpPr/>
          <p:nvPr userDrawn="1"/>
        </p:nvSpPr>
        <p:spPr>
          <a:xfrm>
            <a:off x="504827" y="631627"/>
            <a:ext cx="11182347" cy="6089848"/>
          </a:xfrm>
          <a:prstGeom prst="rect">
            <a:avLst/>
          </a:prstGeom>
          <a:noFill/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B33F4350-BDB8-F442-158E-E9948ECD25BB}"/>
              </a:ext>
            </a:extLst>
          </p:cNvPr>
          <p:cNvSpPr txBox="1">
            <a:spLocks/>
          </p:cNvSpPr>
          <p:nvPr userDrawn="1"/>
        </p:nvSpPr>
        <p:spPr>
          <a:xfrm>
            <a:off x="503212" y="6356352"/>
            <a:ext cx="3249923" cy="365125"/>
          </a:xfrm>
          <a:prstGeom prst="rect">
            <a:avLst/>
          </a:prstGeom>
        </p:spPr>
        <p:txBody>
          <a:bodyPr lIns="0" rIns="0" anchor="b"/>
          <a:lstStyle>
            <a:defPPr>
              <a:defRPr lang="en-US"/>
            </a:defPPr>
            <a:lvl1pPr marL="0" algn="l" defTabSz="914400" rtl="0" eaLnBrk="1" latinLnBrk="0" hangingPunct="1">
              <a:defRPr sz="800" kern="12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00" spc="113" baseline="0">
                <a:latin typeface="Calibri" panose="020F0502020204030204" pitchFamily="34" charset="0"/>
                <a:cs typeface="Calibri" panose="020F0502020204030204" pitchFamily="34" charset="0"/>
              </a:rPr>
              <a:t>LCS Update for Maintenance Fall Conference 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952649-AA3B-C06C-E042-C84208E9F92E}"/>
              </a:ext>
            </a:extLst>
          </p:cNvPr>
          <p:cNvSpPr txBox="1">
            <a:spLocks/>
          </p:cNvSpPr>
          <p:nvPr userDrawn="1"/>
        </p:nvSpPr>
        <p:spPr>
          <a:xfrm>
            <a:off x="10510345" y="6356352"/>
            <a:ext cx="1178419" cy="365125"/>
          </a:xfrm>
          <a:prstGeom prst="rect">
            <a:avLst/>
          </a:prstGeom>
        </p:spPr>
        <p:txBody>
          <a:bodyPr lIns="0" rIns="0" anchor="b"/>
          <a:lstStyle>
            <a:defPPr>
              <a:defRPr lang="en-US"/>
            </a:defPPr>
            <a:lvl1pPr marL="0" algn="r" defTabSz="914400" rtl="0" eaLnBrk="1" latinLnBrk="0" hangingPunct="1">
              <a:defRPr sz="800" kern="12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8D65601-5AE2-46FC-B138-694DDD2B510D}" type="slidenum">
              <a:rPr lang="en-US" sz="600" spc="113" baseline="0" smtClean="0">
                <a:latin typeface="Calibri" panose="020F0502020204030204" pitchFamily="34" charset="0"/>
                <a:cs typeface="Calibri" panose="020F0502020204030204" pitchFamily="34" charset="0"/>
              </a:rPr>
              <a:pPr/>
              <a:t>‹#›</a:t>
            </a:fld>
            <a:endParaRPr lang="en-US" sz="600" spc="113" baseline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789135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966222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1">
    <p:bg>
      <p:bgPr>
        <a:solidFill>
          <a:schemeClr val="accent3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5A322BF-82BA-C699-B774-DC0222F4B15C}"/>
              </a:ext>
            </a:extLst>
          </p:cNvPr>
          <p:cNvSpPr/>
          <p:nvPr userDrawn="1"/>
        </p:nvSpPr>
        <p:spPr>
          <a:xfrm>
            <a:off x="4687613" y="0"/>
            <a:ext cx="7504387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1" y="0"/>
            <a:ext cx="468761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4" y="451419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4" y="3876025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5E68AD97-B9A7-8FA7-0145-DF72EBC5F9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612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64FB46-1C0D-83F3-05F9-7041C7EE16E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7" y="137323"/>
            <a:ext cx="1908167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9006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2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78BC479-7D9E-D5B0-195B-3338C7ADE0FB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1" y="0"/>
            <a:ext cx="468761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4" y="451419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4" y="3876025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6B84F1BA-DF39-6E64-7400-15BE49C7D29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888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BEAE93-54CB-8FB0-EAF0-E5A25D170A6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7" y="137323"/>
            <a:ext cx="1908167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9062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3">
    <p:bg>
      <p:bgPr>
        <a:solidFill>
          <a:schemeClr val="accent2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398A732-26A8-A525-B413-7C704695F5B9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1" y="0"/>
            <a:ext cx="468761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4" y="451419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4" y="3876025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6DA5683-EC86-E73C-75F8-1505F0EE507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888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155848-0C99-1042-B0B6-08480A00FFF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7" y="137323"/>
            <a:ext cx="1908167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50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_4">
    <p:bg>
      <p:bgPr>
        <a:solidFill>
          <a:schemeClr val="accent6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FC1E08E-31F3-0870-CE34-1BE1FD668A98}"/>
              </a:ext>
            </a:extLst>
          </p:cNvPr>
          <p:cNvSpPr/>
          <p:nvPr userDrawn="1"/>
        </p:nvSpPr>
        <p:spPr>
          <a:xfrm>
            <a:off x="4687613" y="0"/>
            <a:ext cx="7504112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1" y="0"/>
            <a:ext cx="4687615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Arrow: Chevron 1">
            <a:extLst>
              <a:ext uri="{FF2B5EF4-FFF2-40B4-BE49-F238E27FC236}">
                <a16:creationId xmlns:a16="http://schemas.microsoft.com/office/drawing/2014/main" id="{FDC02647-34B5-00DF-A8EA-E7FC13A346D1}"/>
              </a:ext>
            </a:extLst>
          </p:cNvPr>
          <p:cNvSpPr/>
          <p:nvPr userDrawn="1"/>
        </p:nvSpPr>
        <p:spPr>
          <a:xfrm rot="16200000">
            <a:off x="1134134" y="4514194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81888F90-00E8-869F-17D4-E6C8DB714F42}"/>
              </a:ext>
            </a:extLst>
          </p:cNvPr>
          <p:cNvSpPr/>
          <p:nvPr userDrawn="1"/>
        </p:nvSpPr>
        <p:spPr>
          <a:xfrm rot="16200000">
            <a:off x="1134134" y="3876025"/>
            <a:ext cx="2419349" cy="4687613"/>
          </a:xfrm>
          <a:prstGeom prst="chevron">
            <a:avLst>
              <a:gd name="adj" fmla="val 47999"/>
            </a:avLst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0946A1BC-3827-B021-D2CE-5ED3AD4C7E2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87612" y="0"/>
            <a:ext cx="7504112" cy="6858000"/>
          </a:xfrm>
          <a:prstGeom prst="rect">
            <a:avLst/>
          </a:prstGeom>
          <a:effectLst>
            <a:outerShdw blurRad="101600" dist="63500" dir="10800000" algn="r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7FC624-D4D1-9AFF-63B9-78F4572A1E7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97" y="137323"/>
            <a:ext cx="1908167" cy="47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3776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 block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1" y="0"/>
            <a:ext cx="468761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53CF9D-DF5C-B6A2-D308-E8A5E24C78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5" y="6356352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600" spc="113" baseline="0"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3185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lor block">
    <p:bg>
      <p:bgPr>
        <a:solidFill>
          <a:schemeClr val="accent2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1" y="0"/>
            <a:ext cx="468761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61FBC4E-A834-3A9B-8A81-BDBC0D6422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5" y="6356352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600" spc="113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311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lor block">
    <p:bg>
      <p:bgPr>
        <a:solidFill>
          <a:schemeClr val="accent3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1" y="0"/>
            <a:ext cx="468761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A67448-4435-D20A-B854-D1F45E3455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5" y="6356352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600" spc="113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9144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lor block">
    <p:bg>
      <p:bgPr>
        <a:solidFill>
          <a:schemeClr val="accent6">
            <a:lumMod val="20000"/>
            <a:lumOff val="80000"/>
            <a:alpha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1" y="0"/>
            <a:ext cx="4687615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44BD20-CD77-6297-5667-62E9351976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5" y="6356352"/>
            <a:ext cx="1178419" cy="365125"/>
          </a:xfrm>
          <a:prstGeom prst="rect">
            <a:avLst/>
          </a:prstGeom>
        </p:spPr>
        <p:txBody>
          <a:bodyPr lIns="0" rIns="0" anchor="b"/>
          <a:lstStyle>
            <a:lvl1pPr algn="r">
              <a:defRPr sz="600" spc="113" baseline="0">
                <a:solidFill>
                  <a:schemeClr val="tx2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1698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" y="282"/>
            <a:ext cx="12191496" cy="6857717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1778924" y="3291838"/>
            <a:ext cx="3682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Baskerville Old Face" panose="02020602080505020303" pitchFamily="18" charset="0"/>
              </a:rPr>
              <a:t>Creating, sharing, and applying</a:t>
            </a:r>
          </a:p>
          <a:p>
            <a:r>
              <a:rPr lang="en-US">
                <a:solidFill>
                  <a:schemeClr val="bg1"/>
                </a:solidFill>
                <a:latin typeface="Baskerville Old Face" panose="02020602080505020303" pitchFamily="18" charset="0"/>
              </a:rPr>
              <a:t>transportation knowledge since 1988</a:t>
            </a:r>
            <a:endParaRPr lang="en-US" i="1">
              <a:solidFill>
                <a:schemeClr val="bg1"/>
              </a:solidFill>
              <a:latin typeface="Baskerville Old Face" panose="02020602080505020303" pitchFamily="18" charset="0"/>
            </a:endParaRP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1886989" y="3233652"/>
            <a:ext cx="369916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904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4343400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823785"/>
            <a:ext cx="9144000" cy="3179804"/>
          </a:xfrm>
        </p:spPr>
        <p:txBody>
          <a:bodyPr anchor="b">
            <a:normAutofit/>
          </a:bodyPr>
          <a:lstStyle>
            <a:lvl1pPr algn="ctr"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753231"/>
            <a:ext cx="9144000" cy="1076539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6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59088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ans Overview Op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6EF92BD-47A1-5905-C8CA-2DEE32F7AADA}"/>
              </a:ext>
            </a:extLst>
          </p:cNvPr>
          <p:cNvSpPr/>
          <p:nvPr userDrawn="1"/>
        </p:nvSpPr>
        <p:spPr>
          <a:xfrm>
            <a:off x="0" y="0"/>
            <a:ext cx="12192000" cy="68644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black and white text&#10;&#10;Description automatically generated">
            <a:extLst>
              <a:ext uri="{FF2B5EF4-FFF2-40B4-BE49-F238E27FC236}">
                <a16:creationId xmlns:a16="http://schemas.microsoft.com/office/drawing/2014/main" id="{84D195C2-3322-1821-15D0-6E744FF5B4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702" y="561128"/>
            <a:ext cx="5816593" cy="120118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6C5EEC7-4052-9025-0D4F-11A410316722}"/>
              </a:ext>
            </a:extLst>
          </p:cNvPr>
          <p:cNvSpPr/>
          <p:nvPr userDrawn="1"/>
        </p:nvSpPr>
        <p:spPr>
          <a:xfrm>
            <a:off x="0" y="2260600"/>
            <a:ext cx="12192000" cy="460380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6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784C01-4386-49B0-A6F9-731E6B38530D}"/>
              </a:ext>
            </a:extLst>
          </p:cNvPr>
          <p:cNvCxnSpPr>
            <a:cxnSpLocks/>
          </p:cNvCxnSpPr>
          <p:nvPr userDrawn="1"/>
        </p:nvCxnSpPr>
        <p:spPr>
          <a:xfrm>
            <a:off x="165100" y="2561493"/>
            <a:ext cx="48641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8B7BE290-2AFE-6EC5-C3E5-56143B4E4E88}"/>
              </a:ext>
            </a:extLst>
          </p:cNvPr>
          <p:cNvSpPr txBox="1"/>
          <p:nvPr userDrawn="1"/>
        </p:nvSpPr>
        <p:spPr>
          <a:xfrm>
            <a:off x="4774761" y="2311400"/>
            <a:ext cx="2642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spc="600">
                <a:solidFill>
                  <a:schemeClr val="bg1"/>
                </a:solidFill>
                <a:latin typeface="Cambria" panose="02040503050406030204" pitchFamily="18" charset="0"/>
              </a:rPr>
              <a:t>CENTERS</a:t>
            </a:r>
            <a:endParaRPr lang="en-US" sz="2800" spc="600">
              <a:solidFill>
                <a:schemeClr val="bg1"/>
              </a:solidFill>
              <a:latin typeface="Cambria" panose="02040503050406030204" pitchFamily="18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0212A06-5C60-7060-C663-ED8674E26C5B}"/>
              </a:ext>
            </a:extLst>
          </p:cNvPr>
          <p:cNvCxnSpPr>
            <a:cxnSpLocks/>
          </p:cNvCxnSpPr>
          <p:nvPr userDrawn="1"/>
        </p:nvCxnSpPr>
        <p:spPr>
          <a:xfrm>
            <a:off x="7086600" y="2561493"/>
            <a:ext cx="493395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logo with a black background&#10;&#10;Description automatically generated">
            <a:extLst>
              <a:ext uri="{FF2B5EF4-FFF2-40B4-BE49-F238E27FC236}">
                <a16:creationId xmlns:a16="http://schemas.microsoft.com/office/drawing/2014/main" id="{45C66C18-BB48-AC6F-35A0-4DAE98F0AE5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01" y="3280032"/>
            <a:ext cx="1364239" cy="720939"/>
          </a:xfrm>
          <a:prstGeom prst="rect">
            <a:avLst/>
          </a:prstGeom>
        </p:spPr>
      </p:pic>
      <p:pic>
        <p:nvPicPr>
          <p:cNvPr id="10" name="Picture 9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D02D5F71-534B-F577-6356-B46390EE0F5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796" y="3300588"/>
            <a:ext cx="1042317" cy="703902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7E72B72-F67C-A86B-6E7D-4C9702A077D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3617" y="3230008"/>
            <a:ext cx="1312303" cy="811767"/>
          </a:xfrm>
          <a:prstGeom prst="rect">
            <a:avLst/>
          </a:prstGeom>
        </p:spPr>
      </p:pic>
      <p:pic>
        <p:nvPicPr>
          <p:cNvPr id="11" name="Picture 10" descr="A black and white logo&#10;&#10;Description automatically generated">
            <a:extLst>
              <a:ext uri="{FF2B5EF4-FFF2-40B4-BE49-F238E27FC236}">
                <a16:creationId xmlns:a16="http://schemas.microsoft.com/office/drawing/2014/main" id="{2E1C69ED-F64B-E84A-5CD2-3A76D1969F0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580" y="3187319"/>
            <a:ext cx="2048060" cy="849876"/>
          </a:xfrm>
          <a:prstGeom prst="rect">
            <a:avLst/>
          </a:prstGeom>
        </p:spPr>
      </p:pic>
      <p:pic>
        <p:nvPicPr>
          <p:cNvPr id="3" name="Picture 2" descr="A close-up of a sign&#10;&#10;Description automatically generated">
            <a:extLst>
              <a:ext uri="{FF2B5EF4-FFF2-40B4-BE49-F238E27FC236}">
                <a16:creationId xmlns:a16="http://schemas.microsoft.com/office/drawing/2014/main" id="{00BF0453-BC05-C035-BF2E-12C36E2E65F0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660" y="3195524"/>
            <a:ext cx="934064" cy="889955"/>
          </a:xfrm>
          <a:prstGeom prst="rect">
            <a:avLst/>
          </a:prstGeom>
        </p:spPr>
      </p:pic>
      <p:pic>
        <p:nvPicPr>
          <p:cNvPr id="6" name="Picture 5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968A5D8-0AED-EE3D-6037-DE9FA2F544CD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0" y="3211965"/>
            <a:ext cx="2243974" cy="85707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40171D7-C7FF-E349-D2B7-0F14518B6C01}"/>
              </a:ext>
            </a:extLst>
          </p:cNvPr>
          <p:cNvCxnSpPr>
            <a:cxnSpLocks/>
          </p:cNvCxnSpPr>
          <p:nvPr userDrawn="1"/>
        </p:nvCxnSpPr>
        <p:spPr>
          <a:xfrm>
            <a:off x="165100" y="4719509"/>
            <a:ext cx="471805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F1CADCE3-7D7F-D462-F629-A0AC54CEABB6}"/>
              </a:ext>
            </a:extLst>
          </p:cNvPr>
          <p:cNvSpPr txBox="1"/>
          <p:nvPr userDrawn="1"/>
        </p:nvSpPr>
        <p:spPr>
          <a:xfrm>
            <a:off x="4774761" y="4482116"/>
            <a:ext cx="2642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spc="600">
                <a:solidFill>
                  <a:schemeClr val="bg1"/>
                </a:solidFill>
                <a:latin typeface="Cambria" panose="02040503050406030204" pitchFamily="18" charset="0"/>
              </a:rPr>
              <a:t>PROGRAMS</a:t>
            </a:r>
            <a:endParaRPr lang="en-US" sz="2800" spc="600">
              <a:solidFill>
                <a:schemeClr val="bg1"/>
              </a:solidFill>
              <a:latin typeface="Cambria" panose="02040503050406030204" pitchFamily="18" charset="0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4460FD4-0B38-75CD-335D-39A47F953FA5}"/>
              </a:ext>
            </a:extLst>
          </p:cNvPr>
          <p:cNvCxnSpPr>
            <a:cxnSpLocks/>
          </p:cNvCxnSpPr>
          <p:nvPr userDrawn="1"/>
        </p:nvCxnSpPr>
        <p:spPr>
          <a:xfrm>
            <a:off x="7264400" y="4719509"/>
            <a:ext cx="475615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A black and white logo&#10;&#10;Description automatically generated">
            <a:extLst>
              <a:ext uri="{FF2B5EF4-FFF2-40B4-BE49-F238E27FC236}">
                <a16:creationId xmlns:a16="http://schemas.microsoft.com/office/drawing/2014/main" id="{99A125D3-5E22-887F-D429-2C486D3F61B6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01" y="5472629"/>
            <a:ext cx="1188246" cy="566980"/>
          </a:xfrm>
          <a:prstGeom prst="rect">
            <a:avLst/>
          </a:prstGeom>
        </p:spPr>
      </p:pic>
      <p:pic>
        <p:nvPicPr>
          <p:cNvPr id="20" name="Picture 19" descr="A black and white logo&#10;&#10;Description automatically generated">
            <a:extLst>
              <a:ext uri="{FF2B5EF4-FFF2-40B4-BE49-F238E27FC236}">
                <a16:creationId xmlns:a16="http://schemas.microsoft.com/office/drawing/2014/main" id="{1133D3C9-986F-18B6-DC94-E368F0A3CEBE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423" y="5411115"/>
            <a:ext cx="1072108" cy="731396"/>
          </a:xfrm>
          <a:prstGeom prst="rect">
            <a:avLst/>
          </a:prstGeom>
        </p:spPr>
      </p:pic>
      <p:pic>
        <p:nvPicPr>
          <p:cNvPr id="21" name="Picture 20" descr="A black and white triangle with white text&#10;&#10;Description automatically generated">
            <a:extLst>
              <a:ext uri="{FF2B5EF4-FFF2-40B4-BE49-F238E27FC236}">
                <a16:creationId xmlns:a16="http://schemas.microsoft.com/office/drawing/2014/main" id="{4BE416AF-6BDD-D7C0-D382-54163B4FCEC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35057" y="5349129"/>
            <a:ext cx="1207757" cy="853464"/>
          </a:xfrm>
          <a:prstGeom prst="rect">
            <a:avLst/>
          </a:prstGeom>
        </p:spPr>
      </p:pic>
      <p:pic>
        <p:nvPicPr>
          <p:cNvPr id="23" name="Picture 22" descr="A black and white logo with white text&#10;&#10;Description automatically generated">
            <a:extLst>
              <a:ext uri="{FF2B5EF4-FFF2-40B4-BE49-F238E27FC236}">
                <a16:creationId xmlns:a16="http://schemas.microsoft.com/office/drawing/2014/main" id="{5D972381-8AB0-DFB8-E138-067071B6ED2B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4312" y="5385715"/>
            <a:ext cx="1136884" cy="930594"/>
          </a:xfrm>
          <a:prstGeom prst="rect">
            <a:avLst/>
          </a:prstGeom>
        </p:spPr>
      </p:pic>
      <p:pic>
        <p:nvPicPr>
          <p:cNvPr id="22" name="Picture 21" descr="A logo for a company&#10;&#10;Description automatically generated">
            <a:extLst>
              <a:ext uri="{FF2B5EF4-FFF2-40B4-BE49-F238E27FC236}">
                <a16:creationId xmlns:a16="http://schemas.microsoft.com/office/drawing/2014/main" id="{6242296A-4F15-266F-1FED-7B651B994A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75172" y="5442065"/>
            <a:ext cx="1255207" cy="848179"/>
          </a:xfrm>
          <a:prstGeom prst="rect">
            <a:avLst/>
          </a:prstGeom>
        </p:spPr>
      </p:pic>
      <p:pic>
        <p:nvPicPr>
          <p:cNvPr id="24" name="Picture 23" descr="A white circle with red lines and a white circle with white triangles&#10;&#10;Description automatically generated">
            <a:extLst>
              <a:ext uri="{FF2B5EF4-FFF2-40B4-BE49-F238E27FC236}">
                <a16:creationId xmlns:a16="http://schemas.microsoft.com/office/drawing/2014/main" id="{F1D1933F-5EB0-F384-F83E-B4973EC8BE8D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7987" y="5213664"/>
            <a:ext cx="1200775" cy="1203902"/>
          </a:xfrm>
          <a:prstGeom prst="rect">
            <a:avLst/>
          </a:prstGeom>
        </p:spPr>
      </p:pic>
      <p:pic>
        <p:nvPicPr>
          <p:cNvPr id="25" name="Picture 24" descr="A black and white logo&#10;&#10;Description automatically generated">
            <a:extLst>
              <a:ext uri="{FF2B5EF4-FFF2-40B4-BE49-F238E27FC236}">
                <a16:creationId xmlns:a16="http://schemas.microsoft.com/office/drawing/2014/main" id="{7E0551FC-B99E-DC09-1CE9-1B02E74BEF81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6803" y="5079176"/>
            <a:ext cx="1685171" cy="648961"/>
          </a:xfrm>
          <a:prstGeom prst="rect">
            <a:avLst/>
          </a:prstGeom>
        </p:spPr>
      </p:pic>
      <p:pic>
        <p:nvPicPr>
          <p:cNvPr id="26" name="Picture 25" descr="A black and white logo&#10;&#10;Description automatically generated">
            <a:extLst>
              <a:ext uri="{FF2B5EF4-FFF2-40B4-BE49-F238E27FC236}">
                <a16:creationId xmlns:a16="http://schemas.microsoft.com/office/drawing/2014/main" id="{44B58AFA-8FD2-DF9A-3C11-F58442784EB8}"/>
              </a:ext>
            </a:extLst>
          </p:cNvPr>
          <p:cNvPicPr>
            <a:picLocks noChangeAspect="1"/>
          </p:cNvPicPr>
          <p:nvPr userDrawn="1"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9848" y="6117111"/>
            <a:ext cx="1889126" cy="358828"/>
          </a:xfrm>
          <a:prstGeom prst="rect">
            <a:avLst/>
          </a:prstGeom>
        </p:spPr>
      </p:pic>
      <p:sp>
        <p:nvSpPr>
          <p:cNvPr id="28" name="Slide Number Placeholder 4">
            <a:extLst>
              <a:ext uri="{FF2B5EF4-FFF2-40B4-BE49-F238E27FC236}">
                <a16:creationId xmlns:a16="http://schemas.microsoft.com/office/drawing/2014/main" id="{495930C4-BE2D-7B49-3B71-472CA96E96C1}"/>
              </a:ext>
            </a:extLst>
          </p:cNvPr>
          <p:cNvSpPr txBox="1">
            <a:spLocks/>
          </p:cNvSpPr>
          <p:nvPr userDrawn="1"/>
        </p:nvSpPr>
        <p:spPr>
          <a:xfrm>
            <a:off x="5899321" y="6528880"/>
            <a:ext cx="3933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FB71028-4EF9-485C-B21F-46334E8D20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30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ans Overview Op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6EF92BD-47A1-5905-C8CA-2DEE32F7AADA}"/>
              </a:ext>
            </a:extLst>
          </p:cNvPr>
          <p:cNvSpPr/>
          <p:nvPr userDrawn="1"/>
        </p:nvSpPr>
        <p:spPr>
          <a:xfrm>
            <a:off x="0" y="0"/>
            <a:ext cx="12192000" cy="68644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46" descr="A logo with a red and yellow k&#10;&#10;Description automatically generated">
            <a:extLst>
              <a:ext uri="{FF2B5EF4-FFF2-40B4-BE49-F238E27FC236}">
                <a16:creationId xmlns:a16="http://schemas.microsoft.com/office/drawing/2014/main" id="{91688280-A9AE-6836-4922-B4C397289FF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950" y="288169"/>
            <a:ext cx="2783746" cy="1693939"/>
          </a:xfrm>
          <a:prstGeom prst="rect">
            <a:avLst/>
          </a:prstGeom>
        </p:spPr>
      </p:pic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4DD732F-F200-3857-125A-72D19B5E6C87}"/>
              </a:ext>
            </a:extLst>
          </p:cNvPr>
          <p:cNvCxnSpPr/>
          <p:nvPr userDrawn="1"/>
        </p:nvCxnSpPr>
        <p:spPr>
          <a:xfrm>
            <a:off x="3790950" y="288169"/>
            <a:ext cx="0" cy="1693939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9" name="Picture 48" descr="A red circle with white graphic and arrow&#10;&#10;Description automatically generated">
            <a:extLst>
              <a:ext uri="{FF2B5EF4-FFF2-40B4-BE49-F238E27FC236}">
                <a16:creationId xmlns:a16="http://schemas.microsoft.com/office/drawing/2014/main" id="{A1800E48-42C5-C391-BDCF-385E3050B77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5014" y="449591"/>
            <a:ext cx="6932636" cy="864916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92B10EEB-76C2-68ED-21B5-DF9D37965CFB}"/>
              </a:ext>
            </a:extLst>
          </p:cNvPr>
          <p:cNvSpPr txBox="1"/>
          <p:nvPr userDrawn="1"/>
        </p:nvSpPr>
        <p:spPr>
          <a:xfrm>
            <a:off x="4149736" y="1340841"/>
            <a:ext cx="15303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>
                <a:solidFill>
                  <a:schemeClr val="accent1"/>
                </a:solidFill>
              </a:rPr>
              <a:t>INFRASTRUCTURE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F8502A18-282B-D5BD-E416-118FBE12BC73}"/>
              </a:ext>
            </a:extLst>
          </p:cNvPr>
          <p:cNvSpPr txBox="1"/>
          <p:nvPr userDrawn="1"/>
        </p:nvSpPr>
        <p:spPr>
          <a:xfrm>
            <a:off x="5648336" y="1340841"/>
            <a:ext cx="15303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>
                <a:solidFill>
                  <a:schemeClr val="accent1"/>
                </a:solidFill>
              </a:rPr>
              <a:t>SAFETY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9968C68-5000-4835-69AA-7ED638F8DC0B}"/>
              </a:ext>
            </a:extLst>
          </p:cNvPr>
          <p:cNvSpPr txBox="1"/>
          <p:nvPr userDrawn="1"/>
        </p:nvSpPr>
        <p:spPr>
          <a:xfrm>
            <a:off x="7296150" y="1340841"/>
            <a:ext cx="132011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>
                <a:solidFill>
                  <a:schemeClr val="accent1"/>
                </a:solidFill>
              </a:rPr>
              <a:t>MOBILITY, DATA ANALYTICS, AND RESILIENCY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BE25006-CAE9-19A6-CDF6-F5ADC7EF9311}"/>
              </a:ext>
            </a:extLst>
          </p:cNvPr>
          <p:cNvSpPr txBox="1"/>
          <p:nvPr userDrawn="1"/>
        </p:nvSpPr>
        <p:spPr>
          <a:xfrm>
            <a:off x="8670936" y="1340841"/>
            <a:ext cx="15303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>
                <a:solidFill>
                  <a:schemeClr val="accent1"/>
                </a:solidFill>
              </a:rPr>
              <a:t>CONSTRUCTION MANAGEMENT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EDE7174-2180-924E-B751-4ADEBC9A485F}"/>
              </a:ext>
            </a:extLst>
          </p:cNvPr>
          <p:cNvSpPr txBox="1"/>
          <p:nvPr userDrawn="1"/>
        </p:nvSpPr>
        <p:spPr>
          <a:xfrm>
            <a:off x="10207636" y="1340841"/>
            <a:ext cx="15303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>
                <a:solidFill>
                  <a:schemeClr val="accent1"/>
                </a:solidFill>
              </a:rPr>
              <a:t>OUTREACH AND EDUCATION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5177D8-311F-8F75-23AB-D498CD84B3FA}"/>
              </a:ext>
            </a:extLst>
          </p:cNvPr>
          <p:cNvSpPr/>
          <p:nvPr userDrawn="1"/>
        </p:nvSpPr>
        <p:spPr>
          <a:xfrm>
            <a:off x="0" y="2260600"/>
            <a:ext cx="12192000" cy="460380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6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55D7B40B-44E3-8C6B-5E94-B158583ABACB}"/>
              </a:ext>
            </a:extLst>
          </p:cNvPr>
          <p:cNvCxnSpPr>
            <a:cxnSpLocks/>
          </p:cNvCxnSpPr>
          <p:nvPr userDrawn="1"/>
        </p:nvCxnSpPr>
        <p:spPr>
          <a:xfrm>
            <a:off x="165100" y="2561493"/>
            <a:ext cx="48641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8A7F0583-6712-C941-9634-1C8C1F4C0476}"/>
              </a:ext>
            </a:extLst>
          </p:cNvPr>
          <p:cNvSpPr txBox="1"/>
          <p:nvPr userDrawn="1"/>
        </p:nvSpPr>
        <p:spPr>
          <a:xfrm>
            <a:off x="4774761" y="2311400"/>
            <a:ext cx="2642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spc="600">
                <a:solidFill>
                  <a:schemeClr val="bg1"/>
                </a:solidFill>
                <a:latin typeface="Cambria" panose="02040503050406030204" pitchFamily="18" charset="0"/>
              </a:rPr>
              <a:t>CENTERS</a:t>
            </a:r>
            <a:endParaRPr lang="en-US" sz="2800" spc="600">
              <a:solidFill>
                <a:schemeClr val="bg1"/>
              </a:solidFill>
              <a:latin typeface="Cambria" panose="02040503050406030204" pitchFamily="18" charset="0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2A52ACC-718D-77F3-DAB9-F8635825A621}"/>
              </a:ext>
            </a:extLst>
          </p:cNvPr>
          <p:cNvCxnSpPr>
            <a:cxnSpLocks/>
          </p:cNvCxnSpPr>
          <p:nvPr userDrawn="1"/>
        </p:nvCxnSpPr>
        <p:spPr>
          <a:xfrm>
            <a:off x="7086600" y="2561493"/>
            <a:ext cx="493395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logo with a black background&#10;&#10;Description automatically generated">
            <a:extLst>
              <a:ext uri="{FF2B5EF4-FFF2-40B4-BE49-F238E27FC236}">
                <a16:creationId xmlns:a16="http://schemas.microsoft.com/office/drawing/2014/main" id="{2A94BEA1-B8F3-08FE-F3AA-8F8C352CA6E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01" y="3280032"/>
            <a:ext cx="1364239" cy="720939"/>
          </a:xfrm>
          <a:prstGeom prst="rect">
            <a:avLst/>
          </a:prstGeom>
        </p:spPr>
      </p:pic>
      <p:pic>
        <p:nvPicPr>
          <p:cNvPr id="31" name="Picture 30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9A549B18-8BD8-F3F1-D930-4D44A186DFF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796" y="3300588"/>
            <a:ext cx="1042317" cy="703902"/>
          </a:xfrm>
          <a:prstGeom prst="rect">
            <a:avLst/>
          </a:prstGeom>
        </p:spPr>
      </p:pic>
      <p:pic>
        <p:nvPicPr>
          <p:cNvPr id="29" name="Picture 28" descr="A black and white logo&#10;&#10;Description automatically generated">
            <a:extLst>
              <a:ext uri="{FF2B5EF4-FFF2-40B4-BE49-F238E27FC236}">
                <a16:creationId xmlns:a16="http://schemas.microsoft.com/office/drawing/2014/main" id="{C3E25423-CB70-6EEA-9D92-2BE4CF3933B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3617" y="3230008"/>
            <a:ext cx="1312303" cy="811767"/>
          </a:xfrm>
          <a:prstGeom prst="rect">
            <a:avLst/>
          </a:prstGeom>
        </p:spPr>
      </p:pic>
      <p:pic>
        <p:nvPicPr>
          <p:cNvPr id="32" name="Picture 31" descr="A black and white logo&#10;&#10;Description automatically generated">
            <a:extLst>
              <a:ext uri="{FF2B5EF4-FFF2-40B4-BE49-F238E27FC236}">
                <a16:creationId xmlns:a16="http://schemas.microsoft.com/office/drawing/2014/main" id="{4BAABA08-AB5E-EBEB-B97B-7ABE5C72A46D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580" y="3187319"/>
            <a:ext cx="2048060" cy="849876"/>
          </a:xfrm>
          <a:prstGeom prst="rect">
            <a:avLst/>
          </a:prstGeom>
        </p:spPr>
      </p:pic>
      <p:pic>
        <p:nvPicPr>
          <p:cNvPr id="8" name="Picture 7" descr="A close-up of a sign&#10;&#10;Description automatically generated">
            <a:extLst>
              <a:ext uri="{FF2B5EF4-FFF2-40B4-BE49-F238E27FC236}">
                <a16:creationId xmlns:a16="http://schemas.microsoft.com/office/drawing/2014/main" id="{409ED037-0B13-FDD1-09EC-F142499140FA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660" y="3195524"/>
            <a:ext cx="934064" cy="889955"/>
          </a:xfrm>
          <a:prstGeom prst="rect">
            <a:avLst/>
          </a:prstGeom>
        </p:spPr>
      </p:pic>
      <p:pic>
        <p:nvPicPr>
          <p:cNvPr id="30" name="Picture 2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3E89D46F-E5E5-1C9B-F641-65BA3ACFC8A7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0" y="3211965"/>
            <a:ext cx="2243974" cy="857073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35203AD-8C0C-6C51-8A4D-FC36DA8CFD2B}"/>
              </a:ext>
            </a:extLst>
          </p:cNvPr>
          <p:cNvCxnSpPr>
            <a:cxnSpLocks/>
          </p:cNvCxnSpPr>
          <p:nvPr userDrawn="1"/>
        </p:nvCxnSpPr>
        <p:spPr>
          <a:xfrm>
            <a:off x="165100" y="4719509"/>
            <a:ext cx="471805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3E04B61F-2D9C-DDAE-CA59-9C01207DF5FE}"/>
              </a:ext>
            </a:extLst>
          </p:cNvPr>
          <p:cNvSpPr txBox="1"/>
          <p:nvPr userDrawn="1"/>
        </p:nvSpPr>
        <p:spPr>
          <a:xfrm>
            <a:off x="4774761" y="4482116"/>
            <a:ext cx="2642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spc="600">
                <a:solidFill>
                  <a:schemeClr val="bg1"/>
                </a:solidFill>
                <a:latin typeface="Cambria" panose="02040503050406030204" pitchFamily="18" charset="0"/>
              </a:rPr>
              <a:t>PROGRAMS</a:t>
            </a:r>
            <a:endParaRPr lang="en-US" sz="2800" spc="600">
              <a:solidFill>
                <a:schemeClr val="bg1"/>
              </a:solidFill>
              <a:latin typeface="Cambria" panose="02040503050406030204" pitchFamily="18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868AB7D5-6EA8-02B2-C45F-322AF77C7AF7}"/>
              </a:ext>
            </a:extLst>
          </p:cNvPr>
          <p:cNvCxnSpPr>
            <a:cxnSpLocks/>
          </p:cNvCxnSpPr>
          <p:nvPr userDrawn="1"/>
        </p:nvCxnSpPr>
        <p:spPr>
          <a:xfrm>
            <a:off x="7264400" y="4719509"/>
            <a:ext cx="475615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Picture 38" descr="A black and white logo&#10;&#10;Description automatically generated">
            <a:extLst>
              <a:ext uri="{FF2B5EF4-FFF2-40B4-BE49-F238E27FC236}">
                <a16:creationId xmlns:a16="http://schemas.microsoft.com/office/drawing/2014/main" id="{DB5D879F-CB9D-07F7-3218-B6112A9BC46C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01" y="5472629"/>
            <a:ext cx="1188246" cy="566980"/>
          </a:xfrm>
          <a:prstGeom prst="rect">
            <a:avLst/>
          </a:prstGeom>
        </p:spPr>
      </p:pic>
      <p:pic>
        <p:nvPicPr>
          <p:cNvPr id="40" name="Picture 39" descr="A black and white logo&#10;&#10;Description automatically generated">
            <a:extLst>
              <a:ext uri="{FF2B5EF4-FFF2-40B4-BE49-F238E27FC236}">
                <a16:creationId xmlns:a16="http://schemas.microsoft.com/office/drawing/2014/main" id="{153186A5-5FA0-7D89-B6C2-895FD7DDAD3B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423" y="5411115"/>
            <a:ext cx="1072108" cy="731396"/>
          </a:xfrm>
          <a:prstGeom prst="rect">
            <a:avLst/>
          </a:prstGeom>
        </p:spPr>
      </p:pic>
      <p:pic>
        <p:nvPicPr>
          <p:cNvPr id="41" name="Picture 40" descr="A black and white triangle with white text&#10;&#10;Description automatically generated">
            <a:extLst>
              <a:ext uri="{FF2B5EF4-FFF2-40B4-BE49-F238E27FC236}">
                <a16:creationId xmlns:a16="http://schemas.microsoft.com/office/drawing/2014/main" id="{25E52420-1A79-4652-75F3-95AD539FF8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35057" y="5349129"/>
            <a:ext cx="1207757" cy="853464"/>
          </a:xfrm>
          <a:prstGeom prst="rect">
            <a:avLst/>
          </a:prstGeom>
        </p:spPr>
      </p:pic>
      <p:pic>
        <p:nvPicPr>
          <p:cNvPr id="43" name="Picture 42" descr="A black and white logo with white text&#10;&#10;Description automatically generated">
            <a:extLst>
              <a:ext uri="{FF2B5EF4-FFF2-40B4-BE49-F238E27FC236}">
                <a16:creationId xmlns:a16="http://schemas.microsoft.com/office/drawing/2014/main" id="{987EEDC7-446E-9169-10B6-E2D2D4E79669}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4312" y="5385715"/>
            <a:ext cx="1136884" cy="930594"/>
          </a:xfrm>
          <a:prstGeom prst="rect">
            <a:avLst/>
          </a:prstGeom>
        </p:spPr>
      </p:pic>
      <p:pic>
        <p:nvPicPr>
          <p:cNvPr id="42" name="Picture 41" descr="A logo for a company&#10;&#10;Description automatically generated">
            <a:extLst>
              <a:ext uri="{FF2B5EF4-FFF2-40B4-BE49-F238E27FC236}">
                <a16:creationId xmlns:a16="http://schemas.microsoft.com/office/drawing/2014/main" id="{F7EA64E2-69D5-6B99-CD58-60C6E78C1D4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75172" y="5442065"/>
            <a:ext cx="1255207" cy="848179"/>
          </a:xfrm>
          <a:prstGeom prst="rect">
            <a:avLst/>
          </a:prstGeom>
        </p:spPr>
      </p:pic>
      <p:pic>
        <p:nvPicPr>
          <p:cNvPr id="44" name="Picture 43" descr="A white circle with red lines and a white circle with white triangles&#10;&#10;Description automatically generated">
            <a:extLst>
              <a:ext uri="{FF2B5EF4-FFF2-40B4-BE49-F238E27FC236}">
                <a16:creationId xmlns:a16="http://schemas.microsoft.com/office/drawing/2014/main" id="{C8AA4C87-4CED-7F6F-FD4D-8381E75952F3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7987" y="5213664"/>
            <a:ext cx="1200775" cy="1203902"/>
          </a:xfrm>
          <a:prstGeom prst="rect">
            <a:avLst/>
          </a:prstGeom>
        </p:spPr>
      </p:pic>
      <p:pic>
        <p:nvPicPr>
          <p:cNvPr id="45" name="Picture 44" descr="A black and white logo&#10;&#10;Description automatically generated">
            <a:extLst>
              <a:ext uri="{FF2B5EF4-FFF2-40B4-BE49-F238E27FC236}">
                <a16:creationId xmlns:a16="http://schemas.microsoft.com/office/drawing/2014/main" id="{E5BEAAA4-787C-D996-0461-9CA6D56EA6D8}"/>
              </a:ext>
            </a:extLst>
          </p:cNvPr>
          <p:cNvPicPr>
            <a:picLocks noChangeAspect="1"/>
          </p:cNvPicPr>
          <p:nvPr userDrawn="1"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6803" y="5079176"/>
            <a:ext cx="1685171" cy="648961"/>
          </a:xfrm>
          <a:prstGeom prst="rect">
            <a:avLst/>
          </a:prstGeom>
        </p:spPr>
      </p:pic>
      <p:pic>
        <p:nvPicPr>
          <p:cNvPr id="46" name="Picture 45" descr="A black and white logo&#10;&#10;Description automatically generated">
            <a:extLst>
              <a:ext uri="{FF2B5EF4-FFF2-40B4-BE49-F238E27FC236}">
                <a16:creationId xmlns:a16="http://schemas.microsoft.com/office/drawing/2014/main" id="{3E183121-EBA8-5360-DAE1-53C530A9BAA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9848" y="6117111"/>
            <a:ext cx="1889126" cy="358828"/>
          </a:xfrm>
          <a:prstGeom prst="rect">
            <a:avLst/>
          </a:prstGeom>
        </p:spPr>
      </p:pic>
      <p:sp>
        <p:nvSpPr>
          <p:cNvPr id="55" name="Slide Number Placeholder 4">
            <a:extLst>
              <a:ext uri="{FF2B5EF4-FFF2-40B4-BE49-F238E27FC236}">
                <a16:creationId xmlns:a16="http://schemas.microsoft.com/office/drawing/2014/main" id="{9EFC6B77-78E2-42BA-5B08-8A81FF0EEB75}"/>
              </a:ext>
            </a:extLst>
          </p:cNvPr>
          <p:cNvSpPr txBox="1">
            <a:spLocks/>
          </p:cNvSpPr>
          <p:nvPr userDrawn="1"/>
        </p:nvSpPr>
        <p:spPr>
          <a:xfrm>
            <a:off x="5899321" y="6528880"/>
            <a:ext cx="3933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FB71028-4EF9-485C-B21F-46334E8D20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18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0855" y="6017907"/>
            <a:ext cx="1077229" cy="6559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16131" y="6356350"/>
            <a:ext cx="399011" cy="365125"/>
          </a:xfrm>
        </p:spPr>
        <p:txBody>
          <a:bodyPr/>
          <a:lstStyle>
            <a:lvl1pPr algn="l">
              <a:defRPr/>
            </a:lvl1pPr>
          </a:lstStyle>
          <a:p>
            <a:fld id="{1FB71028-4EF9-485C-B21F-46334E8D205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8199" y="6356350"/>
            <a:ext cx="977865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92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4114800"/>
            <a:ext cx="12192000" cy="274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831850" y="3476367"/>
            <a:ext cx="10515600" cy="411893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Section subtitle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5613" y="4114800"/>
            <a:ext cx="5846387" cy="2743200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>
          <a:xfrm>
            <a:off x="0" y="0"/>
            <a:ext cx="12192000" cy="20017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831850" y="790832"/>
            <a:ext cx="10515600" cy="2438399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Section title</a:t>
            </a:r>
          </a:p>
        </p:txBody>
      </p:sp>
      <p:sp>
        <p:nvSpPr>
          <p:cNvPr id="10" name="Rectangle 9"/>
          <p:cNvSpPr/>
          <p:nvPr userDrawn="1"/>
        </p:nvSpPr>
        <p:spPr>
          <a:xfrm>
            <a:off x="0" y="4020065"/>
            <a:ext cx="12192000" cy="947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530" y="6090282"/>
            <a:ext cx="3072886" cy="475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200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010032"/>
            <a:ext cx="5181600" cy="385530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010032"/>
            <a:ext cx="5181600" cy="385530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71028-4EF9-485C-B21F-46334E8D205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9760248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24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360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360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71028-4EF9-485C-B21F-46334E8D205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4"/>
          </p:nvPr>
        </p:nvSpPr>
        <p:spPr>
          <a:xfrm>
            <a:off x="839787" y="6356350"/>
            <a:ext cx="978934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18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71028-4EF9-485C-B21F-46334E8D2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7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10503243" y="5807676"/>
            <a:ext cx="1688757" cy="10503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496502" y="6356350"/>
            <a:ext cx="472440" cy="365125"/>
          </a:xfrm>
        </p:spPr>
        <p:txBody>
          <a:bodyPr/>
          <a:lstStyle/>
          <a:p>
            <a:pPr algn="r"/>
            <a:fld id="{1FB71028-4EF9-485C-B21F-46334E8D2051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5" name="Rectangle 4"/>
          <p:cNvSpPr/>
          <p:nvPr userDrawn="1"/>
        </p:nvSpPr>
        <p:spPr>
          <a:xfrm>
            <a:off x="0" y="0"/>
            <a:ext cx="12192000" cy="20698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513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0" y="0"/>
            <a:ext cx="12192000" cy="20698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16131" y="6356350"/>
            <a:ext cx="399011" cy="365125"/>
          </a:xfrm>
        </p:spPr>
        <p:txBody>
          <a:bodyPr/>
          <a:lstStyle>
            <a:lvl1pPr algn="l">
              <a:defRPr/>
            </a:lvl1pPr>
          </a:lstStyle>
          <a:p>
            <a:fld id="{1FB71028-4EF9-485C-B21F-46334E8D20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46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theme" Target="../theme/theme4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image" Target="../media/image3.png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theme" Target="../theme/theme5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4571705-2E20-024A-15CB-E3138EDEC6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03212" y="6356350"/>
            <a:ext cx="2921475" cy="365125"/>
          </a:xfrm>
          <a:prstGeom prst="rect">
            <a:avLst/>
          </a:prstGeom>
        </p:spPr>
        <p:txBody>
          <a:bodyPr lIns="0" rIns="0" anchor="ctr"/>
          <a:lstStyle>
            <a:lvl1pPr algn="l">
              <a:defRPr sz="8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30EE630-9E25-FA1D-173D-B34329DA9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ctr"/>
          <a:lstStyle>
            <a:lvl1pPr algn="r">
              <a:defRPr sz="800" spc="150" baseline="0"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43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8" r:id="rId2"/>
    <p:sldLayoutId id="2147483689" r:id="rId3"/>
    <p:sldLayoutId id="2147483649" r:id="rId4"/>
    <p:sldLayoutId id="2147483680" r:id="rId5"/>
    <p:sldLayoutId id="2147483681" r:id="rId6"/>
    <p:sldLayoutId id="2147483682" r:id="rId7"/>
    <p:sldLayoutId id="2147483683" r:id="rId8"/>
    <p:sldLayoutId id="2147483655" r:id="rId9"/>
    <p:sldLayoutId id="2147483668" r:id="rId10"/>
    <p:sldLayoutId id="2147483669" r:id="rId11"/>
    <p:sldLayoutId id="2147483670" r:id="rId12"/>
    <p:sldLayoutId id="2147483693" r:id="rId13"/>
    <p:sldLayoutId id="2147483710" r:id="rId14"/>
    <p:sldLayoutId id="2147483711" r:id="rId15"/>
    <p:sldLayoutId id="2147483797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F49A5E-414A-8D98-EDC9-EA71C89F1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085EA0-D0D5-3D23-44FA-1AAC3D158B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C129-7FEA-DD04-DB1C-3951668C8F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C09AFB-2C2F-4BB5-9F8E-3A164EDB6318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6069F-9E9B-7E1D-0E22-ABD8CAFC1A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7F991-6AAA-2617-E197-8A3050A1F4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27D51F-2BC2-431D-9091-9318F7E9FA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092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A54E74DE-D9A6-8BE3-B8A9-4AACD9ABFA1F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82200" y="136525"/>
            <a:ext cx="1914529" cy="480228"/>
          </a:xfrm>
          <a:prstGeom prst="rect">
            <a:avLst/>
          </a:prstGeom>
        </p:spPr>
      </p:pic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4571705-2E20-024A-15CB-E3138EDEC6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03212" y="6356350"/>
            <a:ext cx="2921475" cy="365125"/>
          </a:xfrm>
          <a:prstGeom prst="rect">
            <a:avLst/>
          </a:prstGeom>
        </p:spPr>
        <p:txBody>
          <a:bodyPr lIns="0" rIns="0" anchor="ctr"/>
          <a:lstStyle>
            <a:lvl1pPr algn="l">
              <a:defRPr sz="8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30EE630-9E25-FA1D-173D-B34329DA9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ctr"/>
          <a:lstStyle>
            <a:lvl1pPr algn="r">
              <a:defRPr sz="800" spc="150" baseline="0"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059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4571705-2E20-024A-15CB-E3138EDEC6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03212" y="6356350"/>
            <a:ext cx="2921475" cy="365125"/>
          </a:xfrm>
          <a:prstGeom prst="rect">
            <a:avLst/>
          </a:prstGeom>
        </p:spPr>
        <p:txBody>
          <a:bodyPr lIns="0" rIns="0" anchor="ctr"/>
          <a:lstStyle>
            <a:lvl1pPr algn="l">
              <a:defRPr sz="8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30EE630-9E25-FA1D-173D-B34329DA9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4" y="6356350"/>
            <a:ext cx="1178419" cy="365125"/>
          </a:xfrm>
          <a:prstGeom prst="rect">
            <a:avLst/>
          </a:prstGeom>
        </p:spPr>
        <p:txBody>
          <a:bodyPr lIns="0" rIns="0" anchor="ctr"/>
          <a:lstStyle>
            <a:lvl1pPr algn="r">
              <a:defRPr sz="800" spc="150" baseline="0"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556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A54E74DE-D9A6-8BE3-B8A9-4AACD9ABFA1F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82201" y="136525"/>
            <a:ext cx="1914529" cy="480228"/>
          </a:xfrm>
          <a:prstGeom prst="rect">
            <a:avLst/>
          </a:prstGeom>
        </p:spPr>
      </p:pic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4571705-2E20-024A-15CB-E3138EDEC6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03213" y="6356352"/>
            <a:ext cx="2921475" cy="365125"/>
          </a:xfrm>
          <a:prstGeom prst="rect">
            <a:avLst/>
          </a:prstGeom>
        </p:spPr>
        <p:txBody>
          <a:bodyPr lIns="0" rIns="0" anchor="ctr"/>
          <a:lstStyle>
            <a:lvl1pPr algn="l">
              <a:defRPr sz="600" spc="113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30EE630-9E25-FA1D-173D-B34329DA9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0345" y="6356352"/>
            <a:ext cx="1178419" cy="365125"/>
          </a:xfrm>
          <a:prstGeom prst="rect">
            <a:avLst/>
          </a:prstGeom>
        </p:spPr>
        <p:txBody>
          <a:bodyPr lIns="0" rIns="0" anchor="ctr"/>
          <a:lstStyle>
            <a:lvl1pPr algn="r">
              <a:defRPr sz="600" spc="113" baseline="0"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992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</p:sldLayoutIdLst>
  <p:hf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0"/>
            <a:ext cx="12192000" cy="1825625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81601"/>
            <a:ext cx="10515600" cy="10435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59459"/>
            <a:ext cx="10515600" cy="37894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00797" y="6356350"/>
            <a:ext cx="3933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1FB71028-4EF9-485C-B21F-46334E8D2051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0855" y="6017907"/>
            <a:ext cx="1077229" cy="655913"/>
          </a:xfrm>
          <a:prstGeom prst="rect">
            <a:avLst/>
          </a:prstGeom>
        </p:spPr>
      </p:pic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8199" y="6356350"/>
            <a:ext cx="9821617" cy="365125"/>
          </a:xfrm>
          <a:prstGeom prst="rect">
            <a:avLst/>
          </a:prstGeom>
        </p:spPr>
        <p:txBody>
          <a:bodyPr anchor="ctr"/>
          <a:lstStyle>
            <a:lvl1pPr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868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</p:sldLayoutIdLst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b="0" kern="1200" dirty="0">
          <a:solidFill>
            <a:schemeClr val="bg1"/>
          </a:solidFill>
          <a:latin typeface="Cambria" panose="02040503050406030204" pitchFamily="18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26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ov"/><Relationship Id="rId1" Type="http://schemas.openxmlformats.org/officeDocument/2006/relationships/video" Target="NULL" TargetMode="External"/><Relationship Id="rId4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4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raphic 2">
            <a:extLst>
              <a:ext uri="{FF2B5EF4-FFF2-40B4-BE49-F238E27FC236}">
                <a16:creationId xmlns:a16="http://schemas.microsoft.com/office/drawing/2014/main" id="{0843006F-98F3-5378-ADE3-1EFEFEDDA12B}"/>
              </a:ext>
            </a:extLst>
          </p:cNvPr>
          <p:cNvSpPr>
            <a:spLocks/>
          </p:cNvSpPr>
          <p:nvPr/>
        </p:nvSpPr>
        <p:spPr bwMode="auto">
          <a:xfrm>
            <a:off x="0" y="2987750"/>
            <a:ext cx="12192000" cy="3717460"/>
          </a:xfrm>
          <a:custGeom>
            <a:avLst/>
            <a:gdLst>
              <a:gd name="T0" fmla="*/ 53211096 w 18294857"/>
              <a:gd name="T1" fmla="*/ 8668539 h 5362670"/>
              <a:gd name="T2" fmla="*/ 53211096 w 18294857"/>
              <a:gd name="T3" fmla="*/ 8726178 h 5362670"/>
              <a:gd name="T4" fmla="*/ 0 w 18294857"/>
              <a:gd name="T5" fmla="*/ 58264 h 5362670"/>
              <a:gd name="T6" fmla="*/ 0 w 18294857"/>
              <a:gd name="T7" fmla="*/ 26801920 h 5362670"/>
              <a:gd name="T8" fmla="*/ 53211096 w 18294857"/>
              <a:gd name="T9" fmla="*/ 35273730 h 5362670"/>
              <a:gd name="T10" fmla="*/ 53211096 w 18294857"/>
              <a:gd name="T11" fmla="*/ 35215464 h 5362670"/>
              <a:gd name="T12" fmla="*/ 106422181 w 18294857"/>
              <a:gd name="T13" fmla="*/ 26743646 h 5362670"/>
              <a:gd name="T14" fmla="*/ 106422181 w 18294857"/>
              <a:gd name="T15" fmla="*/ 0 h 5362670"/>
              <a:gd name="T16" fmla="*/ 53211096 w 18294857"/>
              <a:gd name="T17" fmla="*/ 8668539 h 536267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8294857" h="5362670">
                <a:moveTo>
                  <a:pt x="9147429" y="1317879"/>
                </a:moveTo>
                <a:lnTo>
                  <a:pt x="9147429" y="1326642"/>
                </a:lnTo>
                <a:lnTo>
                  <a:pt x="0" y="8858"/>
                </a:lnTo>
                <a:lnTo>
                  <a:pt x="0" y="4074700"/>
                </a:lnTo>
                <a:lnTo>
                  <a:pt x="9147429" y="5362671"/>
                </a:lnTo>
                <a:lnTo>
                  <a:pt x="9147429" y="5353812"/>
                </a:lnTo>
                <a:lnTo>
                  <a:pt x="18294858" y="4065841"/>
                </a:lnTo>
                <a:lnTo>
                  <a:pt x="18294858" y="0"/>
                </a:lnTo>
                <a:lnTo>
                  <a:pt x="9147429" y="1317879"/>
                </a:lnTo>
                <a:close/>
              </a:path>
            </a:pathLst>
          </a:custGeom>
          <a:solidFill>
            <a:srgbClr val="231F20">
              <a:alpha val="56862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defTabSz="685800"/>
            <a:endParaRPr lang="en-US" sz="1350">
              <a:solidFill>
                <a:prstClr val="black"/>
              </a:solidFill>
              <a:latin typeface="PT Sans"/>
            </a:endParaRPr>
          </a:p>
        </p:txBody>
      </p:sp>
      <p:sp>
        <p:nvSpPr>
          <p:cNvPr id="17" name="Title Placeholder 1">
            <a:extLst>
              <a:ext uri="{FF2B5EF4-FFF2-40B4-BE49-F238E27FC236}">
                <a16:creationId xmlns:a16="http://schemas.microsoft.com/office/drawing/2014/main" id="{FD603461-FEA5-815F-B639-A68B579396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2606" y="5155404"/>
            <a:ext cx="9161511" cy="480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defTabSz="1370410">
              <a:lnSpc>
                <a:spcPct val="90000"/>
              </a:lnSpc>
            </a:pPr>
            <a:r>
              <a:rPr lang="en-US" altLang="en-US" sz="3300" b="1">
                <a:latin typeface="Neue Haas Grotesk Text Pro"/>
                <a:ea typeface="Roboto Slab" pitchFamily="2" charset="0"/>
                <a:cs typeface="Roboto Slab" pitchFamily="2" charset="0"/>
              </a:rPr>
              <a:t>Special Projects Update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5ECEC6BD-4218-D50A-8F38-D4D2DFD6DF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95401" y="5440618"/>
            <a:ext cx="9161510" cy="360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3700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22844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31988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41132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45704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50276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54848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59420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defTabSz="1370410">
              <a:lnSpc>
                <a:spcPct val="90000"/>
              </a:lnSpc>
              <a:spcBef>
                <a:spcPts val="1500"/>
              </a:spcBef>
            </a:pPr>
            <a:r>
              <a:rPr lang="en-US" altLang="en-US" sz="2100" b="1">
                <a:solidFill>
                  <a:srgbClr val="FF0000"/>
                </a:solidFill>
                <a:highlight>
                  <a:srgbClr val="FFFF00"/>
                </a:highlight>
                <a:latin typeface="Roboto Slab" pitchFamily="2" charset="0"/>
                <a:ea typeface="Roboto Slab" pitchFamily="2" charset="0"/>
                <a:cs typeface="PT Sans" panose="020B0503020203020204" pitchFamily="34" charset="0"/>
              </a:rPr>
              <a:t> 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7842182-EE84-12E6-1390-BC1DD14536F0}"/>
              </a:ext>
            </a:extLst>
          </p:cNvPr>
          <p:cNvCxnSpPr/>
          <p:nvPr/>
        </p:nvCxnSpPr>
        <p:spPr>
          <a:xfrm>
            <a:off x="5700455" y="5963769"/>
            <a:ext cx="605815" cy="1"/>
          </a:xfrm>
          <a:prstGeom prst="line">
            <a:avLst/>
          </a:prstGeom>
          <a:ln w="571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5A0B7E08-2A36-D1A7-ED69-6D2568EEEF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5573" y="5551712"/>
            <a:ext cx="642188" cy="150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3700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22844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31988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41132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45704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50276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54848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59420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defTabSz="1370410">
              <a:lnSpc>
                <a:spcPct val="90000"/>
              </a:lnSpc>
              <a:spcBef>
                <a:spcPts val="1500"/>
              </a:spcBef>
            </a:pPr>
            <a:r>
              <a:rPr lang="en-US" altLang="en-US">
                <a:solidFill>
                  <a:prstClr val="white"/>
                </a:solidFill>
                <a:latin typeface="PT Sans" panose="020B0503020203020204" pitchFamily="34" charset="0"/>
                <a:ea typeface="PT Sans" panose="020B0503020203020204" pitchFamily="34" charset="0"/>
                <a:cs typeface="PT Sans" panose="020B0503020203020204" pitchFamily="34" charset="0"/>
              </a:rPr>
              <a:t>3/2/2023</a:t>
            </a: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4A7719FD-1DC4-C482-4733-0F10D60002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5800887"/>
            <a:ext cx="12192000" cy="1153786"/>
          </a:xfrm>
          <a:prstGeom prst="rect">
            <a:avLst/>
          </a:prstGeom>
        </p:spPr>
      </p:pic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59AF3B16-3FC2-FE84-6EFE-7C8664AE97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3535" y="6460376"/>
            <a:ext cx="2003732" cy="217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t"/>
          <a:lstStyle>
            <a:lvl1pPr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3700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22844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31988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41132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45704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50276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54848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59420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defTabSz="1370410">
              <a:spcBef>
                <a:spcPts val="1500"/>
              </a:spcBef>
              <a:spcAft>
                <a:spcPts val="450"/>
              </a:spcAft>
            </a:pPr>
            <a:r>
              <a:rPr lang="en-US" altLang="en-US" sz="900">
                <a:solidFill>
                  <a:prstClr val="white"/>
                </a:solidFill>
                <a:latin typeface="PT Sans"/>
                <a:ea typeface="PT Sans" panose="020B0503020203020204" pitchFamily="34" charset="0"/>
                <a:cs typeface="PT Sans" panose="020B0503020203020204" pitchFamily="34" charset="0"/>
              </a:rPr>
              <a:t>Willy Sorenson, P.E. – Traffic &amp; Safety</a:t>
            </a:r>
            <a:endParaRPr lang="en-US" sz="1350">
              <a:solidFill>
                <a:prstClr val="white"/>
              </a:solidFill>
              <a:cs typeface="Calibri" panose="020F0502020204030204" pitchFamily="34" charset="0"/>
            </a:endParaRPr>
          </a:p>
        </p:txBody>
      </p:sp>
      <p:pic>
        <p:nvPicPr>
          <p:cNvPr id="29" name="Picture 2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7FF21B2-3928-7AEE-415D-1E685082712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21109" y="6062997"/>
            <a:ext cx="1764509" cy="441128"/>
          </a:xfrm>
          <a:prstGeom prst="rect">
            <a:avLst/>
          </a:prstGeom>
        </p:spPr>
      </p:pic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81C0747B-1E0F-1C17-3F2A-F9A51F930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35911" y="6308468"/>
            <a:ext cx="1162554" cy="303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3700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22844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31988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41132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45704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50276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54848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59420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defTabSz="1370410">
              <a:lnSpc>
                <a:spcPct val="90000"/>
              </a:lnSpc>
              <a:spcBef>
                <a:spcPts val="1500"/>
              </a:spcBef>
              <a:spcAft>
                <a:spcPts val="450"/>
              </a:spcAft>
            </a:pPr>
            <a:r>
              <a:rPr lang="en-US" altLang="en-US" sz="900">
                <a:solidFill>
                  <a:prstClr val="white"/>
                </a:solidFill>
                <a:latin typeface="PT Sans"/>
                <a:ea typeface="PT Sans" panose="020B0503020203020204" pitchFamily="34" charset="0"/>
                <a:cs typeface="PT Sans" panose="020B0503020203020204" pitchFamily="34" charset="0"/>
              </a:rPr>
              <a:t>November 5, 2025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4C0D4B-8CA5-B02D-54EB-FEB1E79DEB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9" y="353875"/>
            <a:ext cx="8693942" cy="208871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CFE8B1-438F-43E6-B7C0-462FD2AE21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62969" y="2663827"/>
            <a:ext cx="8693942" cy="208546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85848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505FDD0-44A9-0962-F7DC-DC9DAE30BE0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815856" y="95693"/>
            <a:ext cx="6560288" cy="584791"/>
          </a:xfrm>
        </p:spPr>
        <p:txBody>
          <a:bodyPr lIns="0"/>
          <a:lstStyle/>
          <a:p>
            <a:r>
              <a:rPr lang="en-US"/>
              <a:t>Speed Feedback Sign Program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A6017559-E482-3A8D-06A7-97C4DA57AB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095" y="613148"/>
            <a:ext cx="4380612" cy="5840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>
            <a:extLst>
              <a:ext uri="{FF2B5EF4-FFF2-40B4-BE49-F238E27FC236}">
                <a16:creationId xmlns:a16="http://schemas.microsoft.com/office/drawing/2014/main" id="{C56EA170-0621-2CD5-FD1D-854769E29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306" y="613148"/>
            <a:ext cx="4380612" cy="5883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8856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505FDD0-44A9-0962-F7DC-DC9DAE30BE0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0" y="0"/>
            <a:ext cx="2062716" cy="3087214"/>
          </a:xfrm>
        </p:spPr>
        <p:txBody>
          <a:bodyPr lIns="0"/>
          <a:lstStyle/>
          <a:p>
            <a:endParaRPr lang="en-US"/>
          </a:p>
          <a:p>
            <a:pPr algn="ctr"/>
            <a:r>
              <a:rPr lang="en-US"/>
              <a:t>Installed</a:t>
            </a:r>
          </a:p>
          <a:p>
            <a:pPr algn="ctr"/>
            <a:r>
              <a:rPr lang="en-US"/>
              <a:t>(Given away)</a:t>
            </a:r>
          </a:p>
          <a:p>
            <a:pPr algn="ctr"/>
            <a:r>
              <a:rPr lang="en-US"/>
              <a:t>About 235 signs so far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3560B0A-8E60-9278-94E2-4309C5B56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043" y="0"/>
            <a:ext cx="102691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070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505FDD0-44A9-0962-F7DC-DC9DAE30BE0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105246" y="0"/>
            <a:ext cx="7442792" cy="1120190"/>
          </a:xfrm>
        </p:spPr>
        <p:txBody>
          <a:bodyPr lIns="0"/>
          <a:lstStyle/>
          <a:p>
            <a:endParaRPr lang="en-US"/>
          </a:p>
          <a:p>
            <a:pPr algn="ctr"/>
            <a:r>
              <a:rPr lang="en-US"/>
              <a:t>Another 100 in the warehouse waiting for a home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7E025EF-C1C0-0D7B-1593-39022EA9E8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695" y="1377192"/>
            <a:ext cx="5989305" cy="4491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>
            <a:extLst>
              <a:ext uri="{FF2B5EF4-FFF2-40B4-BE49-F238E27FC236}">
                <a16:creationId xmlns:a16="http://schemas.microsoft.com/office/drawing/2014/main" id="{C7B1F2A3-5A73-6971-2DB4-547107D52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26" y="1377192"/>
            <a:ext cx="6033306" cy="4491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4502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505FDD0-44A9-0962-F7DC-DC9DAE30BE0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-1" y="-278607"/>
            <a:ext cx="4667693" cy="557213"/>
          </a:xfrm>
          <a:prstGeom prst="rect">
            <a:avLst/>
          </a:prstGeom>
        </p:spPr>
        <p:txBody>
          <a:bodyPr lIns="0"/>
          <a:lstStyle/>
          <a:p>
            <a:endParaRPr lang="en-US"/>
          </a:p>
          <a:p>
            <a:pPr algn="ctr"/>
            <a:r>
              <a:rPr lang="en-US">
                <a:solidFill>
                  <a:srgbClr val="FFFFFF"/>
                </a:solidFill>
              </a:rPr>
              <a:t>2025 was a ‘Rebuilding Year’</a:t>
            </a:r>
          </a:p>
          <a:p>
            <a:pPr algn="ctr"/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Ron McDaniel Retired</a:t>
            </a: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Problems with </a:t>
            </a:r>
            <a:r>
              <a:rPr lang="en-US" err="1">
                <a:solidFill>
                  <a:srgbClr val="FFFFFF"/>
                </a:solidFill>
              </a:rPr>
              <a:t>Carmanah</a:t>
            </a:r>
            <a:r>
              <a:rPr lang="en-US">
                <a:solidFill>
                  <a:srgbClr val="FFFFFF"/>
                </a:solidFill>
              </a:rPr>
              <a:t> Radar Detections</a:t>
            </a:r>
          </a:p>
          <a:p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Problems with 4 ½” Pedestal Poles &amp; Bases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7181B3B-53D0-AC16-13F6-CFECA2367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692" y="-1"/>
            <a:ext cx="3870251" cy="516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>
            <a:extLst>
              <a:ext uri="{FF2B5EF4-FFF2-40B4-BE49-F238E27FC236}">
                <a16:creationId xmlns:a16="http://schemas.microsoft.com/office/drawing/2014/main" id="{228B56EA-E3E5-382B-23EB-612A2E5708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155172" y="-2"/>
            <a:ext cx="4036828" cy="4277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F03BF409-1BB5-F417-CC43-16BEC77EDF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9359825" y="3445834"/>
            <a:ext cx="283217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>
            <a:extLst>
              <a:ext uri="{FF2B5EF4-FFF2-40B4-BE49-F238E27FC236}">
                <a16:creationId xmlns:a16="http://schemas.microsoft.com/office/drawing/2014/main" id="{951BC0F2-440D-2043-E001-F8DFABDC63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031" y="3229125"/>
            <a:ext cx="2734282" cy="3645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7C484CC-F961-BDB6-4090-9DDD7B30A7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3646720" y="3652279"/>
            <a:ext cx="2809407" cy="3635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891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505FDD0-44A9-0962-F7DC-DC9DAE30BE0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-1" y="-278607"/>
            <a:ext cx="4667693" cy="557213"/>
          </a:xfrm>
          <a:prstGeom prst="rect">
            <a:avLst/>
          </a:prstGeom>
        </p:spPr>
        <p:txBody>
          <a:bodyPr lIns="0"/>
          <a:lstStyle/>
          <a:p>
            <a:endParaRPr lang="en-US"/>
          </a:p>
          <a:p>
            <a:pPr algn="ctr"/>
            <a:r>
              <a:rPr lang="en-US">
                <a:solidFill>
                  <a:srgbClr val="FFFFFF"/>
                </a:solidFill>
              </a:rPr>
              <a:t>We will be moving to using the MAASH-400 Post &amp; Base System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D36BBF1-7092-9E5A-6966-5ED6BA1A41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168" t="36548"/>
          <a:stretch/>
        </p:blipFill>
        <p:spPr>
          <a:xfrm>
            <a:off x="7509934" y="396524"/>
            <a:ext cx="4546356" cy="6385276"/>
          </a:xfrm>
          <a:prstGeom prst="rect">
            <a:avLst/>
          </a:prstGeom>
        </p:spPr>
      </p:pic>
      <p:pic>
        <p:nvPicPr>
          <p:cNvPr id="5" name="Picture 4" descr="A sign on the side of the road&#10;&#10;AI-generated content may be incorrect.">
            <a:extLst>
              <a:ext uri="{FF2B5EF4-FFF2-40B4-BE49-F238E27FC236}">
                <a16:creationId xmlns:a16="http://schemas.microsoft.com/office/drawing/2014/main" id="{772F4E9B-DF86-32FD-AE54-251C46BFD3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382" y="1807451"/>
            <a:ext cx="3765618" cy="4648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419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eenfield Ia 92 EB">
            <a:hlinkClick r:id="" action="ppaction://media"/>
            <a:extLst>
              <a:ext uri="{FF2B5EF4-FFF2-40B4-BE49-F238E27FC236}">
                <a16:creationId xmlns:a16="http://schemas.microsoft.com/office/drawing/2014/main" id="{3A9E23FF-45FC-36CE-D10D-869719FF20E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986" end="6435.3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505FDD0-44A9-0962-F7DC-DC9DAE30BE0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105246" y="0"/>
            <a:ext cx="7442792" cy="584791"/>
          </a:xfrm>
        </p:spPr>
        <p:txBody>
          <a:bodyPr lIns="0"/>
          <a:lstStyle/>
          <a:p>
            <a:endParaRPr lang="en-US"/>
          </a:p>
          <a:p>
            <a:pPr algn="ctr"/>
            <a:r>
              <a:rPr lang="en-US">
                <a:solidFill>
                  <a:schemeClr val="bg1"/>
                </a:solidFill>
              </a:rPr>
              <a:t>Greenfield, Ia-92 EB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C1C309-E896-97FC-7C93-D38B3E9C7B4D}"/>
              </a:ext>
            </a:extLst>
          </p:cNvPr>
          <p:cNvSpPr txBox="1"/>
          <p:nvPr/>
        </p:nvSpPr>
        <p:spPr>
          <a:xfrm>
            <a:off x="5012268" y="5957710"/>
            <a:ext cx="265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solidFill>
                  <a:srgbClr val="FFFF00"/>
                </a:solidFill>
              </a:rPr>
              <a:t>About 300’</a:t>
            </a:r>
            <a:r>
              <a:rPr lang="en-US">
                <a:solidFill>
                  <a:srgbClr val="FFFF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5102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505FDD0-44A9-0962-F7DC-DC9DAE30BE0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-1" y="-278607"/>
            <a:ext cx="4667693" cy="557213"/>
          </a:xfrm>
          <a:prstGeom prst="rect">
            <a:avLst/>
          </a:prstGeom>
        </p:spPr>
        <p:txBody>
          <a:bodyPr lIns="0"/>
          <a:lstStyle/>
          <a:p>
            <a:endParaRPr lang="en-US"/>
          </a:p>
          <a:p>
            <a:pPr algn="ctr"/>
            <a:r>
              <a:rPr lang="en-US">
                <a:solidFill>
                  <a:srgbClr val="FFFFFF"/>
                </a:solidFill>
              </a:rPr>
              <a:t>Test Trailer Created</a:t>
            </a:r>
          </a:p>
          <a:p>
            <a:pPr algn="ctr"/>
            <a:endParaRPr lang="en-US">
              <a:solidFill>
                <a:srgbClr val="FFFFFF"/>
              </a:solidFill>
            </a:endParaRPr>
          </a:p>
          <a:p>
            <a:pPr algn="ctr"/>
            <a:r>
              <a:rPr lang="en-US">
                <a:solidFill>
                  <a:srgbClr val="FFFFFF"/>
                </a:solidFill>
              </a:rPr>
              <a:t>Can move:</a:t>
            </a:r>
          </a:p>
          <a:p>
            <a:pPr algn="ctr"/>
            <a:endParaRPr lang="en-US">
              <a:solidFill>
                <a:srgbClr val="FFFFFF"/>
              </a:solidFill>
            </a:endParaRPr>
          </a:p>
          <a:p>
            <a:pPr algn="ctr"/>
            <a:r>
              <a:rPr lang="en-US">
                <a:solidFill>
                  <a:srgbClr val="FFFFFF"/>
                </a:solidFill>
              </a:rPr>
              <a:t>Up</a:t>
            </a:r>
          </a:p>
          <a:p>
            <a:pPr algn="ctr"/>
            <a:r>
              <a:rPr lang="en-US">
                <a:solidFill>
                  <a:srgbClr val="FFFFFF"/>
                </a:solidFill>
              </a:rPr>
              <a:t>Down</a:t>
            </a:r>
          </a:p>
          <a:p>
            <a:pPr algn="ctr"/>
            <a:r>
              <a:rPr lang="en-US">
                <a:solidFill>
                  <a:srgbClr val="FFFFFF"/>
                </a:solidFill>
              </a:rPr>
              <a:t>Left</a:t>
            </a:r>
          </a:p>
          <a:p>
            <a:pPr algn="ctr"/>
            <a:r>
              <a:rPr lang="en-US">
                <a:solidFill>
                  <a:srgbClr val="FFFFFF"/>
                </a:solidFill>
              </a:rPr>
              <a:t>Right</a:t>
            </a:r>
          </a:p>
          <a:p>
            <a:pPr algn="ctr"/>
            <a:r>
              <a:rPr lang="en-US">
                <a:solidFill>
                  <a:srgbClr val="FFFFFF"/>
                </a:solidFill>
              </a:rPr>
              <a:t>Tilt in</a:t>
            </a:r>
          </a:p>
          <a:p>
            <a:pPr algn="ctr"/>
            <a:r>
              <a:rPr lang="en-US">
                <a:solidFill>
                  <a:srgbClr val="FFFFFF"/>
                </a:solidFill>
              </a:rPr>
              <a:t>Tilt out</a:t>
            </a:r>
          </a:p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569F0A7-D1AB-E233-1CB0-6AA069D40B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821" y="-20697"/>
            <a:ext cx="5159023" cy="6878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2747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505FDD0-44A9-0962-F7DC-DC9DAE30BE0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-1" y="-278607"/>
            <a:ext cx="4667693" cy="557213"/>
          </a:xfrm>
          <a:prstGeom prst="rect">
            <a:avLst/>
          </a:prstGeom>
        </p:spPr>
        <p:txBody>
          <a:bodyPr lIns="0"/>
          <a:lstStyle/>
          <a:p>
            <a:endParaRPr lang="en-US"/>
          </a:p>
          <a:p>
            <a:pPr algn="ctr"/>
            <a:r>
              <a:rPr lang="en-US">
                <a:solidFill>
                  <a:srgbClr val="FFFFFF"/>
                </a:solidFill>
              </a:rPr>
              <a:t>Took the Radar Transmitter from inside and placed outside the sign.  Added about 800’ of Detection!!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F2FF87A-3AD2-CC57-7833-79BF32A80E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2926" y="124032"/>
            <a:ext cx="3053178" cy="6623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>
            <a:extLst>
              <a:ext uri="{FF2B5EF4-FFF2-40B4-BE49-F238E27FC236}">
                <a16:creationId xmlns:a16="http://schemas.microsoft.com/office/drawing/2014/main" id="{3A3750A2-D1CA-D095-32BB-C96719551E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45896" y="2134439"/>
            <a:ext cx="4325234" cy="4324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D3A5927E-3DCA-40C2-59BA-6507A10728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147" y="553156"/>
            <a:ext cx="4136324" cy="5515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11205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505FDD0-44A9-0962-F7DC-DC9DAE30BE0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105246" y="0"/>
            <a:ext cx="7442792" cy="584791"/>
          </a:xfrm>
        </p:spPr>
        <p:txBody>
          <a:bodyPr lIns="0"/>
          <a:lstStyle/>
          <a:p>
            <a:endParaRPr lang="en-US"/>
          </a:p>
          <a:p>
            <a:pPr algn="ctr"/>
            <a:r>
              <a:rPr lang="en-US">
                <a:solidFill>
                  <a:schemeClr val="bg1"/>
                </a:solidFill>
              </a:rPr>
              <a:t>Greenfield, Ia-92 EB</a:t>
            </a:r>
          </a:p>
        </p:txBody>
      </p:sp>
      <p:pic>
        <p:nvPicPr>
          <p:cNvPr id="5" name="IMG_4104(2)">
            <a:hlinkClick r:id="" action="ppaction://media"/>
            <a:extLst>
              <a:ext uri="{FF2B5EF4-FFF2-40B4-BE49-F238E27FC236}">
                <a16:creationId xmlns:a16="http://schemas.microsoft.com/office/drawing/2014/main" id="{48BEB598-1B6C-827A-5D91-156AA89744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4240" y="0"/>
            <a:ext cx="1219624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1C404C-BE2F-AC7C-4C25-95EE39B4EFAF}"/>
              </a:ext>
            </a:extLst>
          </p:cNvPr>
          <p:cNvSpPr txBox="1"/>
          <p:nvPr/>
        </p:nvSpPr>
        <p:spPr>
          <a:xfrm>
            <a:off x="5068713" y="5562598"/>
            <a:ext cx="3172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solidFill>
                  <a:srgbClr val="FFFF00"/>
                </a:solidFill>
              </a:rPr>
              <a:t>About 1,400’</a:t>
            </a:r>
            <a:r>
              <a:rPr lang="en-US">
                <a:solidFill>
                  <a:srgbClr val="FFFF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48912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DB99C91-4B61-0B17-B58F-7274E70A70E8}"/>
              </a:ext>
            </a:extLst>
          </p:cNvPr>
          <p:cNvSpPr/>
          <p:nvPr/>
        </p:nvSpPr>
        <p:spPr>
          <a:xfrm>
            <a:off x="0" y="5896919"/>
            <a:ext cx="6248398" cy="10013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544C4064-B69B-4ECE-8110-639CB21C906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1579" y="1005840"/>
            <a:ext cx="5342022" cy="5175806"/>
          </a:xfrm>
          <a:prstGeom prst="rect">
            <a:avLst/>
          </a:prstGeom>
        </p:spPr>
        <p:txBody>
          <a:bodyPr lIns="0" rIns="0"/>
          <a:lstStyle/>
          <a:p>
            <a:pPr marL="0" indent="0">
              <a:lnSpc>
                <a:spcPct val="100000"/>
              </a:lnSpc>
              <a:spcBef>
                <a:spcPts val="1200"/>
              </a:spcBef>
              <a:spcAft>
                <a:spcPts val="2400"/>
              </a:spcAft>
              <a:buNone/>
            </a:pPr>
            <a:r>
              <a:rPr lang="en-US" sz="3200" b="1">
                <a:solidFill>
                  <a:schemeClr val="accent1"/>
                </a:solidFill>
                <a:latin typeface="+mj-lt"/>
              </a:rPr>
              <a:t>Who is Eligible?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Must be on a Primary (State) Highway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All roadways, except Interstate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i="1" u="sng">
                <a:latin typeface="Calibri" panose="020F0502020204030204" pitchFamily="34" charset="0"/>
                <a:cs typeface="Calibri" panose="020F0502020204030204" pitchFamily="34" charset="0"/>
              </a:rPr>
              <a:t>1 per approach into town</a:t>
            </a:r>
            <a:endParaRPr lang="en-US" sz="1800"/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Currently expanded to Communities</a:t>
            </a:r>
          </a:p>
          <a:p>
            <a:pPr lvl="1"/>
            <a:r>
              <a:rPr lang="en-US" sz="2000">
                <a:latin typeface="Calibri" panose="020F0502020204030204" pitchFamily="34" charset="0"/>
                <a:cs typeface="Calibri" panose="020F0502020204030204" pitchFamily="34" charset="0"/>
              </a:rPr>
              <a:t>Increased Feb 1</a:t>
            </a:r>
            <a:r>
              <a:rPr lang="en-US" sz="2000" baseline="3000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US" sz="2000">
                <a:latin typeface="Calibri" panose="020F0502020204030204" pitchFamily="34" charset="0"/>
                <a:cs typeface="Calibri" panose="020F0502020204030204" pitchFamily="34" charset="0"/>
              </a:rPr>
              <a:t>, 2024</a:t>
            </a:r>
          </a:p>
          <a:p>
            <a:pPr lvl="1"/>
            <a:r>
              <a:rPr lang="en-US" sz="2000">
                <a:latin typeface="Calibri" panose="020F0502020204030204" pitchFamily="34" charset="0"/>
                <a:cs typeface="Calibri" panose="020F0502020204030204" pitchFamily="34" charset="0"/>
              </a:rPr>
              <a:t>Population between:</a:t>
            </a:r>
          </a:p>
          <a:p>
            <a:pPr lvl="2"/>
            <a:r>
              <a:rPr lang="en-US" sz="3600"/>
              <a:t>750 and 15,000</a:t>
            </a:r>
          </a:p>
          <a:p>
            <a:pPr lvl="2"/>
            <a:r>
              <a:rPr lang="en-US" sz="3600"/>
              <a:t>Lower populations should still apply 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E977FFC-DB3A-DBA4-13A0-D6E05AE3B169}"/>
              </a:ext>
            </a:extLst>
          </p:cNvPr>
          <p:cNvCxnSpPr>
            <a:cxnSpLocks/>
          </p:cNvCxnSpPr>
          <p:nvPr/>
        </p:nvCxnSpPr>
        <p:spPr>
          <a:xfrm>
            <a:off x="601579" y="1722419"/>
            <a:ext cx="638381" cy="0"/>
          </a:xfrm>
          <a:prstGeom prst="line">
            <a:avLst/>
          </a:prstGeom>
          <a:ln w="571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Logo&#10;&#10;Description automatically generated">
            <a:extLst>
              <a:ext uri="{FF2B5EF4-FFF2-40B4-BE49-F238E27FC236}">
                <a16:creationId xmlns:a16="http://schemas.microsoft.com/office/drawing/2014/main" id="{B0933F07-4C54-8C94-0A34-04F39179B92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341" y="136525"/>
            <a:ext cx="1914529" cy="480228"/>
          </a:xfrm>
          <a:prstGeom prst="rect">
            <a:avLst/>
          </a:prstGeom>
        </p:spPr>
      </p:pic>
      <p:sp>
        <p:nvSpPr>
          <p:cNvPr id="13" name="Isosceles Triangle 30">
            <a:extLst>
              <a:ext uri="{FF2B5EF4-FFF2-40B4-BE49-F238E27FC236}">
                <a16:creationId xmlns:a16="http://schemas.microsoft.com/office/drawing/2014/main" id="{AB07B503-248C-1FEF-890B-637257E2741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6200000">
            <a:off x="8856834" y="3178631"/>
            <a:ext cx="563107" cy="6107223"/>
          </a:xfrm>
          <a:custGeom>
            <a:avLst/>
            <a:gdLst>
              <a:gd name="connsiteX0" fmla="*/ 0 w 508884"/>
              <a:gd name="connsiteY0" fmla="*/ 4908336 h 4908336"/>
              <a:gd name="connsiteX1" fmla="*/ 254442 w 508884"/>
              <a:gd name="connsiteY1" fmla="*/ 0 h 4908336"/>
              <a:gd name="connsiteX2" fmla="*/ 508884 w 508884"/>
              <a:gd name="connsiteY2" fmla="*/ 4908336 h 4908336"/>
              <a:gd name="connsiteX3" fmla="*/ 0 w 508884"/>
              <a:gd name="connsiteY3" fmla="*/ 4908336 h 4908336"/>
              <a:gd name="connsiteX0" fmla="*/ 63610 w 572494"/>
              <a:gd name="connsiteY0" fmla="*/ 4924239 h 4924239"/>
              <a:gd name="connsiteX1" fmla="*/ 0 w 572494"/>
              <a:gd name="connsiteY1" fmla="*/ 0 h 4924239"/>
              <a:gd name="connsiteX2" fmla="*/ 572494 w 572494"/>
              <a:gd name="connsiteY2" fmla="*/ 4924239 h 4924239"/>
              <a:gd name="connsiteX3" fmla="*/ 63610 w 572494"/>
              <a:gd name="connsiteY3" fmla="*/ 4924239 h 4924239"/>
              <a:gd name="connsiteX0" fmla="*/ 63610 w 580447"/>
              <a:gd name="connsiteY0" fmla="*/ 4924239 h 4924241"/>
              <a:gd name="connsiteX1" fmla="*/ 0 w 580447"/>
              <a:gd name="connsiteY1" fmla="*/ 0 h 4924241"/>
              <a:gd name="connsiteX2" fmla="*/ 580447 w 580447"/>
              <a:gd name="connsiteY2" fmla="*/ 4924241 h 4924241"/>
              <a:gd name="connsiteX3" fmla="*/ 63610 w 580447"/>
              <a:gd name="connsiteY3" fmla="*/ 4924239 h 4924241"/>
              <a:gd name="connsiteX0" fmla="*/ 0 w 1161888"/>
              <a:gd name="connsiteY0" fmla="*/ 4932672 h 4932672"/>
              <a:gd name="connsiteX1" fmla="*/ 581441 w 1161888"/>
              <a:gd name="connsiteY1" fmla="*/ 0 h 4932672"/>
              <a:gd name="connsiteX2" fmla="*/ 1161888 w 1161888"/>
              <a:gd name="connsiteY2" fmla="*/ 4924241 h 4932672"/>
              <a:gd name="connsiteX3" fmla="*/ 0 w 1161888"/>
              <a:gd name="connsiteY3" fmla="*/ 4932672 h 4932672"/>
              <a:gd name="connsiteX0" fmla="*/ 0 w 592483"/>
              <a:gd name="connsiteY0" fmla="*/ 4932672 h 4932672"/>
              <a:gd name="connsiteX1" fmla="*/ 12036 w 592483"/>
              <a:gd name="connsiteY1" fmla="*/ 0 h 4932672"/>
              <a:gd name="connsiteX2" fmla="*/ 592483 w 592483"/>
              <a:gd name="connsiteY2" fmla="*/ 4924241 h 4932672"/>
              <a:gd name="connsiteX3" fmla="*/ 0 w 592483"/>
              <a:gd name="connsiteY3" fmla="*/ 4932672 h 4932672"/>
              <a:gd name="connsiteX0" fmla="*/ 68354 w 580447"/>
              <a:gd name="connsiteY0" fmla="*/ 4902481 h 4924241"/>
              <a:gd name="connsiteX1" fmla="*/ 0 w 580447"/>
              <a:gd name="connsiteY1" fmla="*/ 0 h 4924241"/>
              <a:gd name="connsiteX2" fmla="*/ 580447 w 580447"/>
              <a:gd name="connsiteY2" fmla="*/ 4924241 h 4924241"/>
              <a:gd name="connsiteX3" fmla="*/ 68354 w 580447"/>
              <a:gd name="connsiteY3" fmla="*/ 4902481 h 4924241"/>
              <a:gd name="connsiteX0" fmla="*/ 3039 w 580447"/>
              <a:gd name="connsiteY0" fmla="*/ 4927642 h 4927642"/>
              <a:gd name="connsiteX1" fmla="*/ 0 w 580447"/>
              <a:gd name="connsiteY1" fmla="*/ 0 h 4927642"/>
              <a:gd name="connsiteX2" fmla="*/ 580447 w 580447"/>
              <a:gd name="connsiteY2" fmla="*/ 4924241 h 4927642"/>
              <a:gd name="connsiteX3" fmla="*/ 3039 w 580447"/>
              <a:gd name="connsiteY3" fmla="*/ 4927642 h 4927642"/>
              <a:gd name="connsiteX0" fmla="*/ 3039 w 580447"/>
              <a:gd name="connsiteY0" fmla="*/ 4937204 h 4937204"/>
              <a:gd name="connsiteX1" fmla="*/ 0 w 580447"/>
              <a:gd name="connsiteY1" fmla="*/ 0 h 4937204"/>
              <a:gd name="connsiteX2" fmla="*/ 580447 w 580447"/>
              <a:gd name="connsiteY2" fmla="*/ 4924241 h 4937204"/>
              <a:gd name="connsiteX3" fmla="*/ 3039 w 580447"/>
              <a:gd name="connsiteY3" fmla="*/ 4937204 h 4937204"/>
              <a:gd name="connsiteX0" fmla="*/ 14813 w 592221"/>
              <a:gd name="connsiteY0" fmla="*/ 5063201 h 5063201"/>
              <a:gd name="connsiteX1" fmla="*/ 0 w 592221"/>
              <a:gd name="connsiteY1" fmla="*/ 0 h 5063201"/>
              <a:gd name="connsiteX2" fmla="*/ 592221 w 592221"/>
              <a:gd name="connsiteY2" fmla="*/ 5050238 h 5063201"/>
              <a:gd name="connsiteX3" fmla="*/ 14813 w 592221"/>
              <a:gd name="connsiteY3" fmla="*/ 5063201 h 5063201"/>
              <a:gd name="connsiteX0" fmla="*/ 14813 w 592221"/>
              <a:gd name="connsiteY0" fmla="*/ 5027198 h 5027198"/>
              <a:gd name="connsiteX1" fmla="*/ 0 w 592221"/>
              <a:gd name="connsiteY1" fmla="*/ 0 h 5027198"/>
              <a:gd name="connsiteX2" fmla="*/ 592221 w 592221"/>
              <a:gd name="connsiteY2" fmla="*/ 5014235 h 5027198"/>
              <a:gd name="connsiteX3" fmla="*/ 14813 w 592221"/>
              <a:gd name="connsiteY3" fmla="*/ 5027198 h 5027198"/>
              <a:gd name="connsiteX0" fmla="*/ 661 w 607505"/>
              <a:gd name="connsiteY0" fmla="*/ 5021201 h 5021201"/>
              <a:gd name="connsiteX1" fmla="*/ 15284 w 607505"/>
              <a:gd name="connsiteY1" fmla="*/ 0 h 5021201"/>
              <a:gd name="connsiteX2" fmla="*/ 607505 w 607505"/>
              <a:gd name="connsiteY2" fmla="*/ 5014235 h 5021201"/>
              <a:gd name="connsiteX3" fmla="*/ 661 w 607505"/>
              <a:gd name="connsiteY3" fmla="*/ 5021201 h 5021201"/>
              <a:gd name="connsiteX0" fmla="*/ 808 w 607652"/>
              <a:gd name="connsiteY0" fmla="*/ 5028682 h 5028682"/>
              <a:gd name="connsiteX1" fmla="*/ 10438 w 607652"/>
              <a:gd name="connsiteY1" fmla="*/ 0 h 5028682"/>
              <a:gd name="connsiteX2" fmla="*/ 607652 w 607652"/>
              <a:gd name="connsiteY2" fmla="*/ 5021716 h 5028682"/>
              <a:gd name="connsiteX3" fmla="*/ 808 w 607652"/>
              <a:gd name="connsiteY3" fmla="*/ 5028682 h 5028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7652" h="5028682">
                <a:moveTo>
                  <a:pt x="808" y="5028682"/>
                </a:moveTo>
                <a:cubicBezTo>
                  <a:pt x="-4130" y="3340948"/>
                  <a:pt x="15376" y="1687734"/>
                  <a:pt x="10438" y="0"/>
                </a:cubicBezTo>
                <a:lnTo>
                  <a:pt x="607652" y="5021716"/>
                </a:lnTo>
                <a:lnTo>
                  <a:pt x="808" y="5028682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097186-83C6-EADF-E213-331FDCC69B4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248400" y="1"/>
            <a:ext cx="59436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FB66FA-7F36-EF3C-32B5-A8529F4489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8399" y="6422471"/>
            <a:ext cx="1405294" cy="405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3700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22844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31988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41132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45704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50276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54848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59420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ts val="2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altLang="en-US" sz="1600">
                <a:latin typeface="+mn-lt"/>
                <a:ea typeface="PT Sans" panose="020B0503020203020204" pitchFamily="34" charset="0"/>
                <a:cs typeface="PT Sans" panose="020B0503020203020204" pitchFamily="34" charset="0"/>
              </a:rPr>
              <a:t>US 18 EB Britt, </a:t>
            </a:r>
            <a:r>
              <a:rPr lang="en-US" altLang="en-US" sz="1600" err="1">
                <a:latin typeface="+mn-lt"/>
                <a:ea typeface="PT Sans" panose="020B0503020203020204" pitchFamily="34" charset="0"/>
                <a:cs typeface="PT Sans" panose="020B0503020203020204" pitchFamily="34" charset="0"/>
              </a:rPr>
              <a:t>Ia</a:t>
            </a:r>
            <a:endParaRPr lang="en-US" altLang="en-US" sz="1600">
              <a:latin typeface="+mn-lt"/>
              <a:ea typeface="PT Sans" panose="020B0503020203020204" pitchFamily="34" charset="0"/>
              <a:cs typeface="PT Sans" panose="020B05030202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726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529AC97-CEEF-4F49-9BAD-DD30A7E3B5D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1579" y="2240216"/>
            <a:ext cx="5025848" cy="1567507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sz="3200"/>
              <a:t>City has to agree to take over ownership and maintenance.</a:t>
            </a:r>
          </a:p>
          <a:p>
            <a:pPr marL="0" indent="0">
              <a:buNone/>
            </a:pPr>
            <a:r>
              <a:rPr lang="en-US" sz="3200"/>
              <a:t>Comes with a 5-year warranty on parts   (including batteries)</a:t>
            </a: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6FBFFC8-BA8C-733D-FC57-A50B7CDA92F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05841" y="1005840"/>
            <a:ext cx="3895022" cy="574222"/>
          </a:xfrm>
        </p:spPr>
        <p:txBody>
          <a:bodyPr lIns="0" rIns="0"/>
          <a:lstStyle/>
          <a:p>
            <a:r>
              <a:rPr lang="en-US"/>
              <a:t>What’s the Catch?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061C41E-B376-1FC0-665A-2703A92C1493}"/>
              </a:ext>
            </a:extLst>
          </p:cNvPr>
          <p:cNvCxnSpPr/>
          <p:nvPr/>
        </p:nvCxnSpPr>
        <p:spPr>
          <a:xfrm>
            <a:off x="1005840" y="1674555"/>
            <a:ext cx="640080" cy="0"/>
          </a:xfrm>
          <a:prstGeom prst="line">
            <a:avLst/>
          </a:prstGeom>
          <a:ln w="571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Isosceles Triangle 30">
            <a:extLst>
              <a:ext uri="{FF2B5EF4-FFF2-40B4-BE49-F238E27FC236}">
                <a16:creationId xmlns:a16="http://schemas.microsoft.com/office/drawing/2014/main" id="{AE5A87C0-9BDB-C583-A755-2D0AAEA4471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 flipH="1">
            <a:off x="2772054" y="3178635"/>
            <a:ext cx="563107" cy="6107217"/>
          </a:xfrm>
          <a:custGeom>
            <a:avLst/>
            <a:gdLst>
              <a:gd name="connsiteX0" fmla="*/ 0 w 508884"/>
              <a:gd name="connsiteY0" fmla="*/ 4908336 h 4908336"/>
              <a:gd name="connsiteX1" fmla="*/ 254442 w 508884"/>
              <a:gd name="connsiteY1" fmla="*/ 0 h 4908336"/>
              <a:gd name="connsiteX2" fmla="*/ 508884 w 508884"/>
              <a:gd name="connsiteY2" fmla="*/ 4908336 h 4908336"/>
              <a:gd name="connsiteX3" fmla="*/ 0 w 508884"/>
              <a:gd name="connsiteY3" fmla="*/ 4908336 h 4908336"/>
              <a:gd name="connsiteX0" fmla="*/ 63610 w 572494"/>
              <a:gd name="connsiteY0" fmla="*/ 4924239 h 4924239"/>
              <a:gd name="connsiteX1" fmla="*/ 0 w 572494"/>
              <a:gd name="connsiteY1" fmla="*/ 0 h 4924239"/>
              <a:gd name="connsiteX2" fmla="*/ 572494 w 572494"/>
              <a:gd name="connsiteY2" fmla="*/ 4924239 h 4924239"/>
              <a:gd name="connsiteX3" fmla="*/ 63610 w 572494"/>
              <a:gd name="connsiteY3" fmla="*/ 4924239 h 4924239"/>
              <a:gd name="connsiteX0" fmla="*/ 63610 w 580447"/>
              <a:gd name="connsiteY0" fmla="*/ 4924239 h 4924241"/>
              <a:gd name="connsiteX1" fmla="*/ 0 w 580447"/>
              <a:gd name="connsiteY1" fmla="*/ 0 h 4924241"/>
              <a:gd name="connsiteX2" fmla="*/ 580447 w 580447"/>
              <a:gd name="connsiteY2" fmla="*/ 4924241 h 4924241"/>
              <a:gd name="connsiteX3" fmla="*/ 63610 w 580447"/>
              <a:gd name="connsiteY3" fmla="*/ 4924239 h 4924241"/>
              <a:gd name="connsiteX0" fmla="*/ 0 w 1161888"/>
              <a:gd name="connsiteY0" fmla="*/ 4932672 h 4932672"/>
              <a:gd name="connsiteX1" fmla="*/ 581441 w 1161888"/>
              <a:gd name="connsiteY1" fmla="*/ 0 h 4932672"/>
              <a:gd name="connsiteX2" fmla="*/ 1161888 w 1161888"/>
              <a:gd name="connsiteY2" fmla="*/ 4924241 h 4932672"/>
              <a:gd name="connsiteX3" fmla="*/ 0 w 1161888"/>
              <a:gd name="connsiteY3" fmla="*/ 4932672 h 4932672"/>
              <a:gd name="connsiteX0" fmla="*/ 0 w 592483"/>
              <a:gd name="connsiteY0" fmla="*/ 4932672 h 4932672"/>
              <a:gd name="connsiteX1" fmla="*/ 12036 w 592483"/>
              <a:gd name="connsiteY1" fmla="*/ 0 h 4932672"/>
              <a:gd name="connsiteX2" fmla="*/ 592483 w 592483"/>
              <a:gd name="connsiteY2" fmla="*/ 4924241 h 4932672"/>
              <a:gd name="connsiteX3" fmla="*/ 0 w 592483"/>
              <a:gd name="connsiteY3" fmla="*/ 4932672 h 4932672"/>
              <a:gd name="connsiteX0" fmla="*/ 68354 w 580447"/>
              <a:gd name="connsiteY0" fmla="*/ 4902481 h 4924241"/>
              <a:gd name="connsiteX1" fmla="*/ 0 w 580447"/>
              <a:gd name="connsiteY1" fmla="*/ 0 h 4924241"/>
              <a:gd name="connsiteX2" fmla="*/ 580447 w 580447"/>
              <a:gd name="connsiteY2" fmla="*/ 4924241 h 4924241"/>
              <a:gd name="connsiteX3" fmla="*/ 68354 w 580447"/>
              <a:gd name="connsiteY3" fmla="*/ 4902481 h 4924241"/>
              <a:gd name="connsiteX0" fmla="*/ 3039 w 580447"/>
              <a:gd name="connsiteY0" fmla="*/ 4927642 h 4927642"/>
              <a:gd name="connsiteX1" fmla="*/ 0 w 580447"/>
              <a:gd name="connsiteY1" fmla="*/ 0 h 4927642"/>
              <a:gd name="connsiteX2" fmla="*/ 580447 w 580447"/>
              <a:gd name="connsiteY2" fmla="*/ 4924241 h 4927642"/>
              <a:gd name="connsiteX3" fmla="*/ 3039 w 580447"/>
              <a:gd name="connsiteY3" fmla="*/ 4927642 h 4927642"/>
              <a:gd name="connsiteX0" fmla="*/ 3039 w 580447"/>
              <a:gd name="connsiteY0" fmla="*/ 4937204 h 4937204"/>
              <a:gd name="connsiteX1" fmla="*/ 0 w 580447"/>
              <a:gd name="connsiteY1" fmla="*/ 0 h 4937204"/>
              <a:gd name="connsiteX2" fmla="*/ 580447 w 580447"/>
              <a:gd name="connsiteY2" fmla="*/ 4924241 h 4937204"/>
              <a:gd name="connsiteX3" fmla="*/ 3039 w 580447"/>
              <a:gd name="connsiteY3" fmla="*/ 4937204 h 4937204"/>
              <a:gd name="connsiteX0" fmla="*/ 14813 w 592221"/>
              <a:gd name="connsiteY0" fmla="*/ 5063201 h 5063201"/>
              <a:gd name="connsiteX1" fmla="*/ 0 w 592221"/>
              <a:gd name="connsiteY1" fmla="*/ 0 h 5063201"/>
              <a:gd name="connsiteX2" fmla="*/ 592221 w 592221"/>
              <a:gd name="connsiteY2" fmla="*/ 5050238 h 5063201"/>
              <a:gd name="connsiteX3" fmla="*/ 14813 w 592221"/>
              <a:gd name="connsiteY3" fmla="*/ 5063201 h 5063201"/>
              <a:gd name="connsiteX0" fmla="*/ 14813 w 592221"/>
              <a:gd name="connsiteY0" fmla="*/ 5027198 h 5027198"/>
              <a:gd name="connsiteX1" fmla="*/ 0 w 592221"/>
              <a:gd name="connsiteY1" fmla="*/ 0 h 5027198"/>
              <a:gd name="connsiteX2" fmla="*/ 592221 w 592221"/>
              <a:gd name="connsiteY2" fmla="*/ 5014235 h 5027198"/>
              <a:gd name="connsiteX3" fmla="*/ 14813 w 592221"/>
              <a:gd name="connsiteY3" fmla="*/ 5027198 h 5027198"/>
              <a:gd name="connsiteX0" fmla="*/ 661 w 607505"/>
              <a:gd name="connsiteY0" fmla="*/ 5021201 h 5021201"/>
              <a:gd name="connsiteX1" fmla="*/ 15284 w 607505"/>
              <a:gd name="connsiteY1" fmla="*/ 0 h 5021201"/>
              <a:gd name="connsiteX2" fmla="*/ 607505 w 607505"/>
              <a:gd name="connsiteY2" fmla="*/ 5014235 h 5021201"/>
              <a:gd name="connsiteX3" fmla="*/ 661 w 607505"/>
              <a:gd name="connsiteY3" fmla="*/ 5021201 h 5021201"/>
              <a:gd name="connsiteX0" fmla="*/ 808 w 607652"/>
              <a:gd name="connsiteY0" fmla="*/ 5028682 h 5028682"/>
              <a:gd name="connsiteX1" fmla="*/ 10438 w 607652"/>
              <a:gd name="connsiteY1" fmla="*/ 0 h 5028682"/>
              <a:gd name="connsiteX2" fmla="*/ 607652 w 607652"/>
              <a:gd name="connsiteY2" fmla="*/ 5021716 h 5028682"/>
              <a:gd name="connsiteX3" fmla="*/ 808 w 607652"/>
              <a:gd name="connsiteY3" fmla="*/ 5028682 h 5028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7652" h="5028682">
                <a:moveTo>
                  <a:pt x="808" y="5028682"/>
                </a:moveTo>
                <a:cubicBezTo>
                  <a:pt x="-4130" y="3340948"/>
                  <a:pt x="15376" y="1687734"/>
                  <a:pt x="10438" y="0"/>
                </a:cubicBezTo>
                <a:lnTo>
                  <a:pt x="607652" y="5021716"/>
                </a:lnTo>
                <a:lnTo>
                  <a:pt x="808" y="5028682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Isosceles Triangle 30">
            <a:extLst>
              <a:ext uri="{FF2B5EF4-FFF2-40B4-BE49-F238E27FC236}">
                <a16:creationId xmlns:a16="http://schemas.microsoft.com/office/drawing/2014/main" id="{36FDA141-F96D-5606-1534-2484022D39C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6200000">
            <a:off x="8856834" y="3178631"/>
            <a:ext cx="563107" cy="6107223"/>
          </a:xfrm>
          <a:custGeom>
            <a:avLst/>
            <a:gdLst>
              <a:gd name="connsiteX0" fmla="*/ 0 w 508884"/>
              <a:gd name="connsiteY0" fmla="*/ 4908336 h 4908336"/>
              <a:gd name="connsiteX1" fmla="*/ 254442 w 508884"/>
              <a:gd name="connsiteY1" fmla="*/ 0 h 4908336"/>
              <a:gd name="connsiteX2" fmla="*/ 508884 w 508884"/>
              <a:gd name="connsiteY2" fmla="*/ 4908336 h 4908336"/>
              <a:gd name="connsiteX3" fmla="*/ 0 w 508884"/>
              <a:gd name="connsiteY3" fmla="*/ 4908336 h 4908336"/>
              <a:gd name="connsiteX0" fmla="*/ 63610 w 572494"/>
              <a:gd name="connsiteY0" fmla="*/ 4924239 h 4924239"/>
              <a:gd name="connsiteX1" fmla="*/ 0 w 572494"/>
              <a:gd name="connsiteY1" fmla="*/ 0 h 4924239"/>
              <a:gd name="connsiteX2" fmla="*/ 572494 w 572494"/>
              <a:gd name="connsiteY2" fmla="*/ 4924239 h 4924239"/>
              <a:gd name="connsiteX3" fmla="*/ 63610 w 572494"/>
              <a:gd name="connsiteY3" fmla="*/ 4924239 h 4924239"/>
              <a:gd name="connsiteX0" fmla="*/ 63610 w 580447"/>
              <a:gd name="connsiteY0" fmla="*/ 4924239 h 4924241"/>
              <a:gd name="connsiteX1" fmla="*/ 0 w 580447"/>
              <a:gd name="connsiteY1" fmla="*/ 0 h 4924241"/>
              <a:gd name="connsiteX2" fmla="*/ 580447 w 580447"/>
              <a:gd name="connsiteY2" fmla="*/ 4924241 h 4924241"/>
              <a:gd name="connsiteX3" fmla="*/ 63610 w 580447"/>
              <a:gd name="connsiteY3" fmla="*/ 4924239 h 4924241"/>
              <a:gd name="connsiteX0" fmla="*/ 0 w 1161888"/>
              <a:gd name="connsiteY0" fmla="*/ 4932672 h 4932672"/>
              <a:gd name="connsiteX1" fmla="*/ 581441 w 1161888"/>
              <a:gd name="connsiteY1" fmla="*/ 0 h 4932672"/>
              <a:gd name="connsiteX2" fmla="*/ 1161888 w 1161888"/>
              <a:gd name="connsiteY2" fmla="*/ 4924241 h 4932672"/>
              <a:gd name="connsiteX3" fmla="*/ 0 w 1161888"/>
              <a:gd name="connsiteY3" fmla="*/ 4932672 h 4932672"/>
              <a:gd name="connsiteX0" fmla="*/ 0 w 592483"/>
              <a:gd name="connsiteY0" fmla="*/ 4932672 h 4932672"/>
              <a:gd name="connsiteX1" fmla="*/ 12036 w 592483"/>
              <a:gd name="connsiteY1" fmla="*/ 0 h 4932672"/>
              <a:gd name="connsiteX2" fmla="*/ 592483 w 592483"/>
              <a:gd name="connsiteY2" fmla="*/ 4924241 h 4932672"/>
              <a:gd name="connsiteX3" fmla="*/ 0 w 592483"/>
              <a:gd name="connsiteY3" fmla="*/ 4932672 h 4932672"/>
              <a:gd name="connsiteX0" fmla="*/ 68354 w 580447"/>
              <a:gd name="connsiteY0" fmla="*/ 4902481 h 4924241"/>
              <a:gd name="connsiteX1" fmla="*/ 0 w 580447"/>
              <a:gd name="connsiteY1" fmla="*/ 0 h 4924241"/>
              <a:gd name="connsiteX2" fmla="*/ 580447 w 580447"/>
              <a:gd name="connsiteY2" fmla="*/ 4924241 h 4924241"/>
              <a:gd name="connsiteX3" fmla="*/ 68354 w 580447"/>
              <a:gd name="connsiteY3" fmla="*/ 4902481 h 4924241"/>
              <a:gd name="connsiteX0" fmla="*/ 3039 w 580447"/>
              <a:gd name="connsiteY0" fmla="*/ 4927642 h 4927642"/>
              <a:gd name="connsiteX1" fmla="*/ 0 w 580447"/>
              <a:gd name="connsiteY1" fmla="*/ 0 h 4927642"/>
              <a:gd name="connsiteX2" fmla="*/ 580447 w 580447"/>
              <a:gd name="connsiteY2" fmla="*/ 4924241 h 4927642"/>
              <a:gd name="connsiteX3" fmla="*/ 3039 w 580447"/>
              <a:gd name="connsiteY3" fmla="*/ 4927642 h 4927642"/>
              <a:gd name="connsiteX0" fmla="*/ 3039 w 580447"/>
              <a:gd name="connsiteY0" fmla="*/ 4937204 h 4937204"/>
              <a:gd name="connsiteX1" fmla="*/ 0 w 580447"/>
              <a:gd name="connsiteY1" fmla="*/ 0 h 4937204"/>
              <a:gd name="connsiteX2" fmla="*/ 580447 w 580447"/>
              <a:gd name="connsiteY2" fmla="*/ 4924241 h 4937204"/>
              <a:gd name="connsiteX3" fmla="*/ 3039 w 580447"/>
              <a:gd name="connsiteY3" fmla="*/ 4937204 h 4937204"/>
              <a:gd name="connsiteX0" fmla="*/ 14813 w 592221"/>
              <a:gd name="connsiteY0" fmla="*/ 5063201 h 5063201"/>
              <a:gd name="connsiteX1" fmla="*/ 0 w 592221"/>
              <a:gd name="connsiteY1" fmla="*/ 0 h 5063201"/>
              <a:gd name="connsiteX2" fmla="*/ 592221 w 592221"/>
              <a:gd name="connsiteY2" fmla="*/ 5050238 h 5063201"/>
              <a:gd name="connsiteX3" fmla="*/ 14813 w 592221"/>
              <a:gd name="connsiteY3" fmla="*/ 5063201 h 5063201"/>
              <a:gd name="connsiteX0" fmla="*/ 14813 w 592221"/>
              <a:gd name="connsiteY0" fmla="*/ 5027198 h 5027198"/>
              <a:gd name="connsiteX1" fmla="*/ 0 w 592221"/>
              <a:gd name="connsiteY1" fmla="*/ 0 h 5027198"/>
              <a:gd name="connsiteX2" fmla="*/ 592221 w 592221"/>
              <a:gd name="connsiteY2" fmla="*/ 5014235 h 5027198"/>
              <a:gd name="connsiteX3" fmla="*/ 14813 w 592221"/>
              <a:gd name="connsiteY3" fmla="*/ 5027198 h 5027198"/>
              <a:gd name="connsiteX0" fmla="*/ 661 w 607505"/>
              <a:gd name="connsiteY0" fmla="*/ 5021201 h 5021201"/>
              <a:gd name="connsiteX1" fmla="*/ 15284 w 607505"/>
              <a:gd name="connsiteY1" fmla="*/ 0 h 5021201"/>
              <a:gd name="connsiteX2" fmla="*/ 607505 w 607505"/>
              <a:gd name="connsiteY2" fmla="*/ 5014235 h 5021201"/>
              <a:gd name="connsiteX3" fmla="*/ 661 w 607505"/>
              <a:gd name="connsiteY3" fmla="*/ 5021201 h 5021201"/>
              <a:gd name="connsiteX0" fmla="*/ 808 w 607652"/>
              <a:gd name="connsiteY0" fmla="*/ 5028682 h 5028682"/>
              <a:gd name="connsiteX1" fmla="*/ 10438 w 607652"/>
              <a:gd name="connsiteY1" fmla="*/ 0 h 5028682"/>
              <a:gd name="connsiteX2" fmla="*/ 607652 w 607652"/>
              <a:gd name="connsiteY2" fmla="*/ 5021716 h 5028682"/>
              <a:gd name="connsiteX3" fmla="*/ 808 w 607652"/>
              <a:gd name="connsiteY3" fmla="*/ 5028682 h 5028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7652" h="5028682">
                <a:moveTo>
                  <a:pt x="808" y="5028682"/>
                </a:moveTo>
                <a:cubicBezTo>
                  <a:pt x="-4130" y="3340948"/>
                  <a:pt x="15376" y="1687734"/>
                  <a:pt x="10438" y="0"/>
                </a:cubicBezTo>
                <a:lnTo>
                  <a:pt x="607652" y="5021716"/>
                </a:lnTo>
                <a:lnTo>
                  <a:pt x="808" y="5028682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E3F1C49-C7F5-CD9F-1928-65401D1433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627427" y="0"/>
            <a:ext cx="656457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32D8AA-0CCA-4479-75BC-D2AC7970C9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98150" y="6029699"/>
            <a:ext cx="1405294" cy="405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3700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22844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31988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4113213" indent="-455613" defTabSz="182721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45704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50276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54848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5942013" indent="-455613" defTabSz="1827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ts val="2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altLang="en-US" sz="1600" err="1">
                <a:latin typeface="+mn-lt"/>
                <a:ea typeface="PT Sans" panose="020B0503020203020204" pitchFamily="34" charset="0"/>
                <a:cs typeface="PT Sans" panose="020B0503020203020204" pitchFamily="34" charset="0"/>
              </a:rPr>
              <a:t>Ia</a:t>
            </a:r>
            <a:r>
              <a:rPr lang="en-US" altLang="en-US" sz="1600">
                <a:latin typeface="+mn-lt"/>
                <a:ea typeface="PT Sans" panose="020B0503020203020204" pitchFamily="34" charset="0"/>
                <a:cs typeface="PT Sans" panose="020B0503020203020204" pitchFamily="34" charset="0"/>
              </a:rPr>
              <a:t> 117 NB Colfax, </a:t>
            </a:r>
            <a:r>
              <a:rPr lang="en-US" altLang="en-US" sz="1600" err="1">
                <a:latin typeface="+mn-lt"/>
                <a:ea typeface="PT Sans" panose="020B0503020203020204" pitchFamily="34" charset="0"/>
                <a:cs typeface="PT Sans" panose="020B0503020203020204" pitchFamily="34" charset="0"/>
              </a:rPr>
              <a:t>Ia</a:t>
            </a:r>
            <a:endParaRPr lang="en-US" altLang="en-US" sz="1600">
              <a:latin typeface="+mn-lt"/>
              <a:ea typeface="PT Sans" panose="020B0503020203020204" pitchFamily="34" charset="0"/>
              <a:cs typeface="PT Sans" panose="020B05030202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19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B28338A-DA92-4BCB-B8E4-CBEF5C5EE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3388" y="2650102"/>
            <a:ext cx="8956790" cy="411893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/>
              <a:t>Analysis of Dynamic Speed Feedback Signs at Transition Zones</a:t>
            </a:r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EB00B1E7-EB86-4808-B2B0-8B55A33B6DA6}"/>
              </a:ext>
            </a:extLst>
          </p:cNvPr>
          <p:cNvSpPr txBox="1">
            <a:spLocks/>
          </p:cNvSpPr>
          <p:nvPr/>
        </p:nvSpPr>
        <p:spPr>
          <a:xfrm>
            <a:off x="374574" y="3095912"/>
            <a:ext cx="3238959" cy="7000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Font typeface="Arial" panose="020B0604020202020204" pitchFamily="34" charset="0"/>
              <a:buNone/>
              <a:defRPr sz="24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accent1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accent1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accent1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accent1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C8102E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7C252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Update Meeting -  09/22/2025</a:t>
            </a:r>
            <a:r>
              <a:rPr kumimoji="0" lang="en-US" sz="600" b="0" i="0" u="none" strike="noStrike" kern="1200" cap="none" spc="0" normalizeH="0" baseline="0" noProof="0">
                <a:ln>
                  <a:noFill/>
                </a:ln>
                <a:solidFill>
                  <a:srgbClr val="7C252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908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2983D4EF-A27C-6A51-F879-7F03521B3931}"/>
              </a:ext>
            </a:extLst>
          </p:cNvPr>
          <p:cNvGraphicFramePr/>
          <p:nvPr/>
        </p:nvGraphicFramePr>
        <p:xfrm>
          <a:off x="115051" y="521773"/>
          <a:ext cx="11961897" cy="63362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Title 1">
            <a:extLst>
              <a:ext uri="{FF2B5EF4-FFF2-40B4-BE49-F238E27FC236}">
                <a16:creationId xmlns:a16="http://schemas.microsoft.com/office/drawing/2014/main" id="{8290EC72-C02B-4CB0-98E6-9AA578390AB6}"/>
              </a:ext>
            </a:extLst>
          </p:cNvPr>
          <p:cNvSpPr txBox="1">
            <a:spLocks/>
          </p:cNvSpPr>
          <p:nvPr/>
        </p:nvSpPr>
        <p:spPr>
          <a:xfrm>
            <a:off x="219302" y="-521773"/>
            <a:ext cx="5152798" cy="10435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0" kern="1200" dirty="0">
                <a:solidFill>
                  <a:schemeClr val="bg1"/>
                </a:solidFill>
                <a:latin typeface="Cambria" panose="02040503050406030204" pitchFamily="18" charset="0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en-US" sz="2400" b="1">
                <a:latin typeface="Times New Roman" panose="02020603050405020304" pitchFamily="18" charset="0"/>
                <a:ea typeface="Times New Roman" panose="02020603050405020304" pitchFamily="18" charset="0"/>
              </a:rPr>
              <a:t>Overall Change in Speed (mph)</a:t>
            </a:r>
            <a:endParaRPr lang="en-US" sz="240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273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/>
    </mc:Choice>
    <mc:Fallback xmlns="">
      <p:transition spd="slow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New Iowa Branding">
      <a:dk1>
        <a:sysClr val="windowText" lastClr="000000"/>
      </a:dk1>
      <a:lt1>
        <a:sysClr val="window" lastClr="FFFFFF"/>
      </a:lt1>
      <a:dk2>
        <a:srgbClr val="4D4D4F"/>
      </a:dk2>
      <a:lt2>
        <a:srgbClr val="BFBFBF"/>
      </a:lt2>
      <a:accent1>
        <a:srgbClr val="03617A"/>
      </a:accent1>
      <a:accent2>
        <a:srgbClr val="C6D667"/>
      </a:accent2>
      <a:accent3>
        <a:srgbClr val="E0A624"/>
      </a:accent3>
      <a:accent4>
        <a:srgbClr val="19405B"/>
      </a:accent4>
      <a:accent5>
        <a:srgbClr val="70C8B8"/>
      </a:accent5>
      <a:accent6>
        <a:srgbClr val="2A6357"/>
      </a:accent6>
      <a:hlink>
        <a:srgbClr val="1C5DBA"/>
      </a:hlink>
      <a:folHlink>
        <a:srgbClr val="694B5F"/>
      </a:folHlink>
    </a:clrScheme>
    <a:fontScheme name="Iowa DOT">
      <a:majorFont>
        <a:latin typeface="Neue Haas Grotesk Text Pro"/>
        <a:ea typeface=""/>
        <a:cs typeface=""/>
      </a:majorFont>
      <a:minorFont>
        <a:latin typeface="PT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Modern Conference PPT_TM78544816_Win32_JC_v2.potx" id="{35CB27CA-E61E-4531-88B2-D5572B8A3A01}" vid="{854ED03E-8373-4C81-B2CB-0118884FF575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2_Office Theme">
  <a:themeElements>
    <a:clrScheme name="New Iowa Branding">
      <a:dk1>
        <a:sysClr val="windowText" lastClr="000000"/>
      </a:dk1>
      <a:lt1>
        <a:sysClr val="window" lastClr="FFFFFF"/>
      </a:lt1>
      <a:dk2>
        <a:srgbClr val="4D4D4F"/>
      </a:dk2>
      <a:lt2>
        <a:srgbClr val="BFBFBF"/>
      </a:lt2>
      <a:accent1>
        <a:srgbClr val="03617A"/>
      </a:accent1>
      <a:accent2>
        <a:srgbClr val="C6D667"/>
      </a:accent2>
      <a:accent3>
        <a:srgbClr val="E0A624"/>
      </a:accent3>
      <a:accent4>
        <a:srgbClr val="19405B"/>
      </a:accent4>
      <a:accent5>
        <a:srgbClr val="70C8B8"/>
      </a:accent5>
      <a:accent6>
        <a:srgbClr val="2A6357"/>
      </a:accent6>
      <a:hlink>
        <a:srgbClr val="1C5DBA"/>
      </a:hlink>
      <a:folHlink>
        <a:srgbClr val="694B5F"/>
      </a:folHlink>
    </a:clrScheme>
    <a:fontScheme name="Iowa DOT">
      <a:majorFont>
        <a:latin typeface="Neue Haas Grotesk Text Pro"/>
        <a:ea typeface=""/>
        <a:cs typeface=""/>
      </a:majorFont>
      <a:minorFont>
        <a:latin typeface="PT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Modern Conference PPT_TM78544816_Win32_JC_v2.potx" id="{35CB27CA-E61E-4531-88B2-D5572B8A3A01}" vid="{854ED03E-8373-4C81-B2CB-0118884FF575}"/>
    </a:ext>
  </a:extLst>
</a:theme>
</file>

<file path=ppt/theme/theme4.xml><?xml version="1.0" encoding="utf-8"?>
<a:theme xmlns:a="http://schemas.openxmlformats.org/drawingml/2006/main" name="1_Office Theme">
  <a:themeElements>
    <a:clrScheme name="New Iowa Branding">
      <a:dk1>
        <a:sysClr val="windowText" lastClr="000000"/>
      </a:dk1>
      <a:lt1>
        <a:sysClr val="window" lastClr="FFFFFF"/>
      </a:lt1>
      <a:dk2>
        <a:srgbClr val="4D4D4F"/>
      </a:dk2>
      <a:lt2>
        <a:srgbClr val="BFBFBF"/>
      </a:lt2>
      <a:accent1>
        <a:srgbClr val="03617A"/>
      </a:accent1>
      <a:accent2>
        <a:srgbClr val="C6D667"/>
      </a:accent2>
      <a:accent3>
        <a:srgbClr val="E0A624"/>
      </a:accent3>
      <a:accent4>
        <a:srgbClr val="19405B"/>
      </a:accent4>
      <a:accent5>
        <a:srgbClr val="70C8B8"/>
      </a:accent5>
      <a:accent6>
        <a:srgbClr val="2A6357"/>
      </a:accent6>
      <a:hlink>
        <a:srgbClr val="1C5DBA"/>
      </a:hlink>
      <a:folHlink>
        <a:srgbClr val="694B5F"/>
      </a:folHlink>
    </a:clrScheme>
    <a:fontScheme name="Iowa DOT">
      <a:majorFont>
        <a:latin typeface="Neue Haas Grotesk Text Pro"/>
        <a:ea typeface=""/>
        <a:cs typeface=""/>
      </a:majorFont>
      <a:minorFont>
        <a:latin typeface="PT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Modern Conference PPT_TM78544816_Win32_JC_v2.potx" id="{35CB27CA-E61E-4531-88B2-D5572B8A3A01}" vid="{854ED03E-8373-4C81-B2CB-0118884FF575}"/>
    </a:ext>
  </a:extLst>
</a:theme>
</file>

<file path=ppt/theme/theme5.xml><?xml version="1.0" encoding="utf-8"?>
<a:theme xmlns:a="http://schemas.openxmlformats.org/drawingml/2006/main" name="3_Office Theme">
  <a:themeElements>
    <a:clrScheme name="New Iowa Branding">
      <a:dk1>
        <a:sysClr val="windowText" lastClr="000000"/>
      </a:dk1>
      <a:lt1>
        <a:sysClr val="window" lastClr="FFFFFF"/>
      </a:lt1>
      <a:dk2>
        <a:srgbClr val="4D4D4F"/>
      </a:dk2>
      <a:lt2>
        <a:srgbClr val="BFBFBF"/>
      </a:lt2>
      <a:accent1>
        <a:srgbClr val="03617A"/>
      </a:accent1>
      <a:accent2>
        <a:srgbClr val="C6D667"/>
      </a:accent2>
      <a:accent3>
        <a:srgbClr val="E0A624"/>
      </a:accent3>
      <a:accent4>
        <a:srgbClr val="19405B"/>
      </a:accent4>
      <a:accent5>
        <a:srgbClr val="70C8B8"/>
      </a:accent5>
      <a:accent6>
        <a:srgbClr val="2A6357"/>
      </a:accent6>
      <a:hlink>
        <a:srgbClr val="1C5DBA"/>
      </a:hlink>
      <a:folHlink>
        <a:srgbClr val="694B5F"/>
      </a:folHlink>
    </a:clrScheme>
    <a:fontScheme name="Iowa DOT">
      <a:majorFont>
        <a:latin typeface="Neue Haas Grotesk Text Pro"/>
        <a:ea typeface=""/>
        <a:cs typeface=""/>
      </a:majorFont>
      <a:minorFont>
        <a:latin typeface="PT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Modern Conference PPT_TM78544816_Win32_JC_v2.potx" id="{35CB27CA-E61E-4531-88B2-D5572B8A3A01}" vid="{854ED03E-8373-4C81-B2CB-0118884FF575}"/>
    </a:ext>
  </a:extLst>
</a:theme>
</file>

<file path=ppt/theme/theme6.xml><?xml version="1.0" encoding="utf-8"?>
<a:theme xmlns:a="http://schemas.openxmlformats.org/drawingml/2006/main" name="InTrans Logo">
  <a:themeElements>
    <a:clrScheme name="Iowa State University">
      <a:dk1>
        <a:srgbClr val="000000"/>
      </a:dk1>
      <a:lt1>
        <a:srgbClr val="FFFFFF"/>
      </a:lt1>
      <a:dk2>
        <a:srgbClr val="524727"/>
      </a:dk2>
      <a:lt2>
        <a:srgbClr val="CAC7A7"/>
      </a:lt2>
      <a:accent1>
        <a:srgbClr val="C8102E"/>
      </a:accent1>
      <a:accent2>
        <a:srgbClr val="F1BE48"/>
      </a:accent2>
      <a:accent3>
        <a:srgbClr val="3E4827"/>
      </a:accent3>
      <a:accent4>
        <a:srgbClr val="003D4C"/>
      </a:accent4>
      <a:accent5>
        <a:srgbClr val="BE531C"/>
      </a:accent5>
      <a:accent6>
        <a:srgbClr val="7C2529"/>
      </a:accent6>
      <a:hlink>
        <a:srgbClr val="524727"/>
      </a:hlink>
      <a:folHlink>
        <a:srgbClr val="9B945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2023 InTrans PPT Template-2 Masters" id="{8159B556-91C7-EF4C-B757-343C586E5C45}" vid="{AE2C95CB-FAAE-2D4A-B0AC-B0993BB3C052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明朝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59B3369-3F0F-499C-9EE7-8EC46B6E8A79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1DE3569-F02A-48B1-8F6E-F11E8BF8707C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AC34B31-7353-4357-814E-0E5916A110F2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241</Words>
  <Application>Microsoft Office PowerPoint</Application>
  <PresentationFormat>Widescreen</PresentationFormat>
  <Paragraphs>63</Paragraphs>
  <Slides>14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14</vt:i4>
      </vt:variant>
    </vt:vector>
  </HeadingPairs>
  <TitlesOfParts>
    <vt:vector size="31" baseType="lpstr">
      <vt:lpstr>Neue Haas Grotesk Text Pro</vt:lpstr>
      <vt:lpstr>Baskerville Old Face</vt:lpstr>
      <vt:lpstr>Times New Roman</vt:lpstr>
      <vt:lpstr>Roboto Slab</vt:lpstr>
      <vt:lpstr>Cambria</vt:lpstr>
      <vt:lpstr>Aptos Display</vt:lpstr>
      <vt:lpstr>PT Sans</vt:lpstr>
      <vt:lpstr>Aptos</vt:lpstr>
      <vt:lpstr>Wingdings</vt:lpstr>
      <vt:lpstr>Calibri</vt:lpstr>
      <vt:lpstr>Arial</vt:lpstr>
      <vt:lpstr>Office Theme</vt:lpstr>
      <vt:lpstr>Custom Design</vt:lpstr>
      <vt:lpstr>2_Office Theme</vt:lpstr>
      <vt:lpstr>1_Office Theme</vt:lpstr>
      <vt:lpstr>3_Office Theme</vt:lpstr>
      <vt:lpstr>InTrans Logo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Iowa Department of Transportation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Meyer, Hillary</dc:creator>
  <cp:lastModifiedBy>Sorenson, Willy</cp:lastModifiedBy>
  <cp:revision>3</cp:revision>
  <cp:lastPrinted>2025-10-25T11:34:25Z</cp:lastPrinted>
  <dcterms:created xsi:type="dcterms:W3CDTF">2023-12-21T16:39:01Z</dcterms:created>
  <dcterms:modified xsi:type="dcterms:W3CDTF">2026-06-19T15:51:06Z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  <property fmtid="{D5CDD505-2E9C-101B-9397-08002B2CF9AE}" pid="4" name="ArticulateGUID">
    <vt:lpwstr>6FB5558E-3215-4C3E-99A9-5E67875E08F7</vt:lpwstr>
  </property>
  <property fmtid="{D5CDD505-2E9C-101B-9397-08002B2CF9AE}" pid="5" name="ArticulatePath">
    <vt:lpwstr>Iowa-DOT-PPT-Template-Widescreen</vt:lpwstr>
  </property>
  <property fmtid="{D5CDD505-2E9C-101B-9397-08002B2CF9AE}" pid="6" name="MSIP_Label_0faac733-ded1-41e0-8ea6-961193f81247_Enabled">
    <vt:lpwstr>true</vt:lpwstr>
  </property>
  <property fmtid="{D5CDD505-2E9C-101B-9397-08002B2CF9AE}" pid="7" name="MSIP_Label_0faac733-ded1-41e0-8ea6-961193f81247_SetDate">
    <vt:lpwstr>2025-10-21T11:29:14Z</vt:lpwstr>
  </property>
  <property fmtid="{D5CDD505-2E9C-101B-9397-08002B2CF9AE}" pid="8" name="MSIP_Label_0faac733-ded1-41e0-8ea6-961193f81247_Method">
    <vt:lpwstr>Standard</vt:lpwstr>
  </property>
  <property fmtid="{D5CDD505-2E9C-101B-9397-08002B2CF9AE}" pid="9" name="MSIP_Label_0faac733-ded1-41e0-8ea6-961193f81247_Name">
    <vt:lpwstr>defa4170-0d19-0005-0004-bc88714345d2</vt:lpwstr>
  </property>
  <property fmtid="{D5CDD505-2E9C-101B-9397-08002B2CF9AE}" pid="10" name="MSIP_Label_0faac733-ded1-41e0-8ea6-961193f81247_SiteId">
    <vt:lpwstr>a1e65fcc-32fa-4fdd-8692-0cc2eb06676e</vt:lpwstr>
  </property>
  <property fmtid="{D5CDD505-2E9C-101B-9397-08002B2CF9AE}" pid="11" name="MSIP_Label_0faac733-ded1-41e0-8ea6-961193f81247_ActionId">
    <vt:lpwstr>f41a330e-36bd-4294-b3d1-cf6faed1d978</vt:lpwstr>
  </property>
  <property fmtid="{D5CDD505-2E9C-101B-9397-08002B2CF9AE}" pid="12" name="MSIP_Label_0faac733-ded1-41e0-8ea6-961193f81247_ContentBits">
    <vt:lpwstr>0</vt:lpwstr>
  </property>
</Properties>
</file>