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42"/>
  </p:notesMasterIdLst>
  <p:handoutMasterIdLst>
    <p:handoutMasterId r:id="rId43"/>
  </p:handoutMasterIdLst>
  <p:sldIdLst>
    <p:sldId id="343" r:id="rId2"/>
    <p:sldId id="344" r:id="rId3"/>
    <p:sldId id="358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07" r:id="rId16"/>
    <p:sldId id="314" r:id="rId17"/>
    <p:sldId id="323" r:id="rId18"/>
    <p:sldId id="326" r:id="rId19"/>
    <p:sldId id="325" r:id="rId20"/>
    <p:sldId id="319" r:id="rId21"/>
    <p:sldId id="320" r:id="rId22"/>
    <p:sldId id="318" r:id="rId23"/>
    <p:sldId id="321" r:id="rId24"/>
    <p:sldId id="322" r:id="rId25"/>
    <p:sldId id="306" r:id="rId26"/>
    <p:sldId id="327" r:id="rId27"/>
    <p:sldId id="329" r:id="rId28"/>
    <p:sldId id="328" r:id="rId29"/>
    <p:sldId id="305" r:id="rId30"/>
    <p:sldId id="330" r:id="rId31"/>
    <p:sldId id="332" r:id="rId32"/>
    <p:sldId id="331" r:id="rId33"/>
    <p:sldId id="300" r:id="rId34"/>
    <p:sldId id="333" r:id="rId35"/>
    <p:sldId id="341" r:id="rId36"/>
    <p:sldId id="339" r:id="rId37"/>
    <p:sldId id="340" r:id="rId38"/>
    <p:sldId id="317" r:id="rId39"/>
    <p:sldId id="357" r:id="rId40"/>
    <p:sldId id="294" r:id="rId41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40D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1" autoAdjust="0"/>
    <p:restoredTop sz="94660"/>
  </p:normalViewPr>
  <p:slideViewPr>
    <p:cSldViewPr snapToGrid="0">
      <p:cViewPr varScale="1">
        <p:scale>
          <a:sx n="77" d="100"/>
          <a:sy n="77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990000"/>
                </a:solidFill>
              </a:rPr>
              <a:t>Iowa Fatalities, 2007-2016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0055380235111451"/>
          <c:w val="0.97032373995651378"/>
          <c:h val="0.8539026351743598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Fatalities</c:v>
                </c:pt>
              </c:strCache>
            </c:strRef>
          </c:tx>
          <c:spPr>
            <a:ln w="31750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bg1"/>
              </a:solidFill>
              <a:ln>
                <a:noFill/>
              </a:ln>
              <a:effectLst/>
            </c:spPr>
          </c:marker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2C7-4339-9305-81AEB4902E2B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404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C7-4339-9305-81AEB4902E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446</c:v>
                </c:pt>
                <c:pt idx="1">
                  <c:v>412</c:v>
                </c:pt>
                <c:pt idx="2">
                  <c:v>371</c:v>
                </c:pt>
                <c:pt idx="3">
                  <c:v>390</c:v>
                </c:pt>
                <c:pt idx="4">
                  <c:v>360</c:v>
                </c:pt>
                <c:pt idx="5">
                  <c:v>365</c:v>
                </c:pt>
                <c:pt idx="6">
                  <c:v>317</c:v>
                </c:pt>
                <c:pt idx="7">
                  <c:v>322</c:v>
                </c:pt>
                <c:pt idx="8">
                  <c:v>320</c:v>
                </c:pt>
                <c:pt idx="9">
                  <c:v>403</c:v>
                </c:pt>
                <c:pt idx="10">
                  <c:v>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2C7-4339-9305-81AEB4902E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2C7-4339-9305-81AEB4902E2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2C7-4339-9305-81AEB4902E2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6360856"/>
        <c:axId val="506361640"/>
      </c:lineChart>
      <c:catAx>
        <c:axId val="506360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361640"/>
        <c:crosses val="autoZero"/>
        <c:auto val="0"/>
        <c:lblAlgn val="ctr"/>
        <c:lblOffset val="100"/>
        <c:noMultiLvlLbl val="0"/>
      </c:catAx>
      <c:valAx>
        <c:axId val="5063616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06360856"/>
        <c:crosses val="autoZero"/>
        <c:crossBetween val="between"/>
      </c:valAx>
      <c:spPr>
        <a:solidFill>
          <a:schemeClr val="tx1">
            <a:lumMod val="75000"/>
            <a:lumOff val="2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outerShdw blurRad="76200" dist="1270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3D1DBD-04EE-41C0-92B7-234C73C0D55D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1D9091F4-3210-4165-B94A-3BA491B916D8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Economics</a:t>
          </a:r>
        </a:p>
      </dgm:t>
    </dgm:pt>
    <dgm:pt modelId="{4617B85B-04E8-41BA-9F79-B8FACA556A99}" type="parTrans" cxnId="{4FF7729F-6332-455E-8544-F888E4B9CC93}">
      <dgm:prSet/>
      <dgm:spPr/>
      <dgm:t>
        <a:bodyPr/>
        <a:lstStyle/>
        <a:p>
          <a:endParaRPr lang="en-US"/>
        </a:p>
      </dgm:t>
    </dgm:pt>
    <dgm:pt modelId="{9C6D543B-029F-4FA5-80D7-C610B99EB75F}" type="sibTrans" cxnId="{4FF7729F-6332-455E-8544-F888E4B9CC93}">
      <dgm:prSet/>
      <dgm:spPr/>
      <dgm:t>
        <a:bodyPr/>
        <a:lstStyle/>
        <a:p>
          <a:endParaRPr lang="en-US"/>
        </a:p>
      </dgm:t>
    </dgm:pt>
    <dgm:pt modelId="{CD7D8445-0473-4C43-B131-0152A02C8F81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Safety</a:t>
          </a:r>
        </a:p>
      </dgm:t>
    </dgm:pt>
    <dgm:pt modelId="{BB00DFCF-92EA-451C-B894-432A69D0B0F5}" type="parTrans" cxnId="{CD1E07DA-6BB5-4F15-9108-6BAFE138C4EC}">
      <dgm:prSet/>
      <dgm:spPr/>
      <dgm:t>
        <a:bodyPr/>
        <a:lstStyle/>
        <a:p>
          <a:endParaRPr lang="en-US"/>
        </a:p>
      </dgm:t>
    </dgm:pt>
    <dgm:pt modelId="{68E33749-2EA6-4D35-BCAC-711CF3ADF829}" type="sibTrans" cxnId="{CD1E07DA-6BB5-4F15-9108-6BAFE138C4EC}">
      <dgm:prSet/>
      <dgm:spPr/>
      <dgm:t>
        <a:bodyPr/>
        <a:lstStyle/>
        <a:p>
          <a:endParaRPr lang="en-US"/>
        </a:p>
      </dgm:t>
    </dgm:pt>
    <dgm:pt modelId="{EBDA515A-D024-41A5-AD8A-CD355EE5914B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Mobility</a:t>
          </a:r>
        </a:p>
      </dgm:t>
    </dgm:pt>
    <dgm:pt modelId="{8732CFBD-9F14-466E-BD28-66138E46162A}" type="parTrans" cxnId="{FA167A50-793B-49EB-A32B-BDE53BB83A92}">
      <dgm:prSet/>
      <dgm:spPr/>
      <dgm:t>
        <a:bodyPr/>
        <a:lstStyle/>
        <a:p>
          <a:endParaRPr lang="en-US"/>
        </a:p>
      </dgm:t>
    </dgm:pt>
    <dgm:pt modelId="{906C7DE9-EC89-4F75-B471-AD6FB856B179}" type="sibTrans" cxnId="{FA167A50-793B-49EB-A32B-BDE53BB83A92}">
      <dgm:prSet/>
      <dgm:spPr/>
      <dgm:t>
        <a:bodyPr/>
        <a:lstStyle/>
        <a:p>
          <a:endParaRPr lang="en-US"/>
        </a:p>
      </dgm:t>
    </dgm:pt>
    <dgm:pt modelId="{7687F560-16DF-44A4-9AE2-B67F31C563A7}" type="pres">
      <dgm:prSet presAssocID="{CC3D1DBD-04EE-41C0-92B7-234C73C0D55D}" presName="Name0" presStyleCnt="0">
        <dgm:presLayoutVars>
          <dgm:dir/>
          <dgm:resizeHandles val="exact"/>
        </dgm:presLayoutVars>
      </dgm:prSet>
      <dgm:spPr/>
    </dgm:pt>
    <dgm:pt modelId="{CDF1B24A-0F68-4E7B-A24C-3FC3F7B0927B}" type="pres">
      <dgm:prSet presAssocID="{CC3D1DBD-04EE-41C0-92B7-234C73C0D55D}" presName="fgShape" presStyleLbl="fgShp" presStyleIdx="0" presStyleCnt="1" custScaleY="172362" custLinFactNeighborX="683" custLinFactNeighborY="-10237"/>
      <dgm:spPr>
        <a:solidFill>
          <a:srgbClr val="990000"/>
        </a:solidFill>
      </dgm:spPr>
    </dgm:pt>
    <dgm:pt modelId="{DB9E517A-4681-4A8E-8204-4BD691C01D1C}" type="pres">
      <dgm:prSet presAssocID="{CC3D1DBD-04EE-41C0-92B7-234C73C0D55D}" presName="linComp" presStyleCnt="0"/>
      <dgm:spPr/>
    </dgm:pt>
    <dgm:pt modelId="{DA0FAF99-4919-4079-9E3A-DC24A4DFAA46}" type="pres">
      <dgm:prSet presAssocID="{1D9091F4-3210-4165-B94A-3BA491B916D8}" presName="compNode" presStyleCnt="0"/>
      <dgm:spPr/>
    </dgm:pt>
    <dgm:pt modelId="{35B560E2-3817-458F-94D5-0E89489F9B8B}" type="pres">
      <dgm:prSet presAssocID="{1D9091F4-3210-4165-B94A-3BA491B916D8}" presName="bkgdShape" presStyleLbl="node1" presStyleIdx="0" presStyleCnt="3" custLinFactX="100000" custLinFactNeighborX="106333" custLinFactNeighborY="-489"/>
      <dgm:spPr/>
    </dgm:pt>
    <dgm:pt modelId="{C585E55D-B476-446B-B0ED-7C05DE7961D2}" type="pres">
      <dgm:prSet presAssocID="{1D9091F4-3210-4165-B94A-3BA491B916D8}" presName="nodeTx" presStyleLbl="node1" presStyleIdx="0" presStyleCnt="3">
        <dgm:presLayoutVars>
          <dgm:bulletEnabled val="1"/>
        </dgm:presLayoutVars>
      </dgm:prSet>
      <dgm:spPr/>
    </dgm:pt>
    <dgm:pt modelId="{35BE9E60-2A4C-4F63-8307-814030F30D54}" type="pres">
      <dgm:prSet presAssocID="{1D9091F4-3210-4165-B94A-3BA491B916D8}" presName="invisiNode" presStyleLbl="node1" presStyleIdx="0" presStyleCnt="3"/>
      <dgm:spPr/>
    </dgm:pt>
    <dgm:pt modelId="{90D21B2A-C43D-4D30-BF06-CE13CE3102D4}" type="pres">
      <dgm:prSet presAssocID="{1D9091F4-3210-4165-B94A-3BA491B916D8}" presName="imagNode" presStyleLbl="fgImgPlace1" presStyleIdx="0" presStyleCnt="3" custLinFactX="200000" custLinFactNeighborX="268228" custLinFactNeighborY="-285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9F74364-2C9E-4800-B583-FC3F0971F984}" type="pres">
      <dgm:prSet presAssocID="{9C6D543B-029F-4FA5-80D7-C610B99EB75F}" presName="sibTrans" presStyleLbl="sibTrans2D1" presStyleIdx="0" presStyleCnt="0"/>
      <dgm:spPr/>
    </dgm:pt>
    <dgm:pt modelId="{03E9E5E6-8345-4675-AE87-5D20D035ED95}" type="pres">
      <dgm:prSet presAssocID="{CD7D8445-0473-4C43-B131-0152A02C8F81}" presName="compNode" presStyleCnt="0"/>
      <dgm:spPr/>
    </dgm:pt>
    <dgm:pt modelId="{9FE95C9D-76FB-422D-B9DB-86F81C5F910D}" type="pres">
      <dgm:prSet presAssocID="{CD7D8445-0473-4C43-B131-0152A02C8F81}" presName="bkgdShape" presStyleLbl="node1" presStyleIdx="1" presStyleCnt="3" custScaleX="96491" custLinFactX="-2755" custLinFactNeighborX="-100000" custLinFactNeighborY="458"/>
      <dgm:spPr/>
    </dgm:pt>
    <dgm:pt modelId="{77D640AA-2D63-41D8-8289-C8EAC1EA73AE}" type="pres">
      <dgm:prSet presAssocID="{CD7D8445-0473-4C43-B131-0152A02C8F81}" presName="nodeTx" presStyleLbl="node1" presStyleIdx="1" presStyleCnt="3">
        <dgm:presLayoutVars>
          <dgm:bulletEnabled val="1"/>
        </dgm:presLayoutVars>
      </dgm:prSet>
      <dgm:spPr/>
    </dgm:pt>
    <dgm:pt modelId="{3AEE9475-D2C3-4743-97BF-C6BC9BEA3779}" type="pres">
      <dgm:prSet presAssocID="{CD7D8445-0473-4C43-B131-0152A02C8F81}" presName="invisiNode" presStyleLbl="node1" presStyleIdx="1" presStyleCnt="3"/>
      <dgm:spPr/>
    </dgm:pt>
    <dgm:pt modelId="{C918145F-F89A-4435-A4C5-738DC7AE9CC8}" type="pres">
      <dgm:prSet presAssocID="{CD7D8445-0473-4C43-B131-0152A02C8F81}" presName="imagNode" presStyleLbl="fgImgPlace1" presStyleIdx="1" presStyleCnt="3" custLinFactX="-100000" custLinFactNeighborX="-122766" custLinFactNeighborY="12821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5000" r="-35000"/>
          </a:stretch>
        </a:blipFill>
      </dgm:spPr>
    </dgm:pt>
    <dgm:pt modelId="{7D12763A-86E8-4E26-8240-9FEF18EC13C3}" type="pres">
      <dgm:prSet presAssocID="{68E33749-2EA6-4D35-BCAC-711CF3ADF829}" presName="sibTrans" presStyleLbl="sibTrans2D1" presStyleIdx="0" presStyleCnt="0"/>
      <dgm:spPr/>
    </dgm:pt>
    <dgm:pt modelId="{BF9DEDF8-FBE7-4C88-A12C-589992F42AD3}" type="pres">
      <dgm:prSet presAssocID="{EBDA515A-D024-41A5-AD8A-CD355EE5914B}" presName="compNode" presStyleCnt="0"/>
      <dgm:spPr/>
    </dgm:pt>
    <dgm:pt modelId="{2C22F102-0939-4C4C-97B5-7732B2F6BFE8}" type="pres">
      <dgm:prSet presAssocID="{EBDA515A-D024-41A5-AD8A-CD355EE5914B}" presName="bkgdShape" presStyleLbl="node1" presStyleIdx="2" presStyleCnt="3" custScaleX="98132" custLinFactX="-2711" custLinFactNeighborX="-100000" custLinFactNeighborY="214"/>
      <dgm:spPr/>
    </dgm:pt>
    <dgm:pt modelId="{2530C00B-A61F-492E-9A0C-A216C45BC95D}" type="pres">
      <dgm:prSet presAssocID="{EBDA515A-D024-41A5-AD8A-CD355EE5914B}" presName="nodeTx" presStyleLbl="node1" presStyleIdx="2" presStyleCnt="3">
        <dgm:presLayoutVars>
          <dgm:bulletEnabled val="1"/>
        </dgm:presLayoutVars>
      </dgm:prSet>
      <dgm:spPr/>
    </dgm:pt>
    <dgm:pt modelId="{AC97B1AE-6BDE-4A86-B7B6-A2996D408631}" type="pres">
      <dgm:prSet presAssocID="{EBDA515A-D024-41A5-AD8A-CD355EE5914B}" presName="invisiNode" presStyleLbl="node1" presStyleIdx="2" presStyleCnt="3"/>
      <dgm:spPr/>
    </dgm:pt>
    <dgm:pt modelId="{6A968E8C-E776-48B3-B158-10492DBAFE72}" type="pres">
      <dgm:prSet presAssocID="{EBDA515A-D024-41A5-AD8A-CD355EE5914B}" presName="imagNode" presStyleLbl="fgImgPlace1" presStyleIdx="2" presStyleCnt="3" custLinFactX="-100000" custLinFactNeighborX="-125490" custLinFactNeighborY="3092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EB64A07B-D32E-4356-81D4-4176ECAB63F7}" type="presOf" srcId="{68E33749-2EA6-4D35-BCAC-711CF3ADF829}" destId="{7D12763A-86E8-4E26-8240-9FEF18EC13C3}" srcOrd="0" destOrd="0" presId="urn:microsoft.com/office/officeart/2005/8/layout/hList7"/>
    <dgm:cxn modelId="{786DC975-51C2-4032-BC21-487D9B797E2B}" type="presOf" srcId="{9C6D543B-029F-4FA5-80D7-C610B99EB75F}" destId="{89F74364-2C9E-4800-B583-FC3F0971F984}" srcOrd="0" destOrd="0" presId="urn:microsoft.com/office/officeart/2005/8/layout/hList7"/>
    <dgm:cxn modelId="{F27F7B5B-EE6B-4B82-9BB1-B2C3EC2F4372}" type="presOf" srcId="{EBDA515A-D024-41A5-AD8A-CD355EE5914B}" destId="{2530C00B-A61F-492E-9A0C-A216C45BC95D}" srcOrd="1" destOrd="0" presId="urn:microsoft.com/office/officeart/2005/8/layout/hList7"/>
    <dgm:cxn modelId="{1B54327A-B243-4E62-84D3-D1BF7F5F9B7E}" type="presOf" srcId="{EBDA515A-D024-41A5-AD8A-CD355EE5914B}" destId="{2C22F102-0939-4C4C-97B5-7732B2F6BFE8}" srcOrd="0" destOrd="0" presId="urn:microsoft.com/office/officeart/2005/8/layout/hList7"/>
    <dgm:cxn modelId="{0F2AF3C3-D8C5-431A-AD9F-97F698849466}" type="presOf" srcId="{CD7D8445-0473-4C43-B131-0152A02C8F81}" destId="{77D640AA-2D63-41D8-8289-C8EAC1EA73AE}" srcOrd="1" destOrd="0" presId="urn:microsoft.com/office/officeart/2005/8/layout/hList7"/>
    <dgm:cxn modelId="{CD1E07DA-6BB5-4F15-9108-6BAFE138C4EC}" srcId="{CC3D1DBD-04EE-41C0-92B7-234C73C0D55D}" destId="{CD7D8445-0473-4C43-B131-0152A02C8F81}" srcOrd="1" destOrd="0" parTransId="{BB00DFCF-92EA-451C-B894-432A69D0B0F5}" sibTransId="{68E33749-2EA6-4D35-BCAC-711CF3ADF829}"/>
    <dgm:cxn modelId="{F81A7D5B-ED68-4ACF-AE95-5A6F8EF4C278}" type="presOf" srcId="{CC3D1DBD-04EE-41C0-92B7-234C73C0D55D}" destId="{7687F560-16DF-44A4-9AE2-B67F31C563A7}" srcOrd="0" destOrd="0" presId="urn:microsoft.com/office/officeart/2005/8/layout/hList7"/>
    <dgm:cxn modelId="{4FF7729F-6332-455E-8544-F888E4B9CC93}" srcId="{CC3D1DBD-04EE-41C0-92B7-234C73C0D55D}" destId="{1D9091F4-3210-4165-B94A-3BA491B916D8}" srcOrd="0" destOrd="0" parTransId="{4617B85B-04E8-41BA-9F79-B8FACA556A99}" sibTransId="{9C6D543B-029F-4FA5-80D7-C610B99EB75F}"/>
    <dgm:cxn modelId="{FA167A50-793B-49EB-A32B-BDE53BB83A92}" srcId="{CC3D1DBD-04EE-41C0-92B7-234C73C0D55D}" destId="{EBDA515A-D024-41A5-AD8A-CD355EE5914B}" srcOrd="2" destOrd="0" parTransId="{8732CFBD-9F14-466E-BD28-66138E46162A}" sibTransId="{906C7DE9-EC89-4F75-B471-AD6FB856B179}"/>
    <dgm:cxn modelId="{9A4680D1-B6AB-4C50-80E6-6F9196BA7C92}" type="presOf" srcId="{CD7D8445-0473-4C43-B131-0152A02C8F81}" destId="{9FE95C9D-76FB-422D-B9DB-86F81C5F910D}" srcOrd="0" destOrd="0" presId="urn:microsoft.com/office/officeart/2005/8/layout/hList7"/>
    <dgm:cxn modelId="{1B13517D-001B-4929-BC9F-1D9217DDA121}" type="presOf" srcId="{1D9091F4-3210-4165-B94A-3BA491B916D8}" destId="{C585E55D-B476-446B-B0ED-7C05DE7961D2}" srcOrd="1" destOrd="0" presId="urn:microsoft.com/office/officeart/2005/8/layout/hList7"/>
    <dgm:cxn modelId="{97BE86F1-5C03-43DC-9C99-A7C1D60B8B0B}" type="presOf" srcId="{1D9091F4-3210-4165-B94A-3BA491B916D8}" destId="{35B560E2-3817-458F-94D5-0E89489F9B8B}" srcOrd="0" destOrd="0" presId="urn:microsoft.com/office/officeart/2005/8/layout/hList7"/>
    <dgm:cxn modelId="{8F45DA56-2E43-4010-972C-1D7F01BAF745}" type="presParOf" srcId="{7687F560-16DF-44A4-9AE2-B67F31C563A7}" destId="{CDF1B24A-0F68-4E7B-A24C-3FC3F7B0927B}" srcOrd="0" destOrd="0" presId="urn:microsoft.com/office/officeart/2005/8/layout/hList7"/>
    <dgm:cxn modelId="{C852BBC7-676E-4AB4-A438-85F27A3B94E2}" type="presParOf" srcId="{7687F560-16DF-44A4-9AE2-B67F31C563A7}" destId="{DB9E517A-4681-4A8E-8204-4BD691C01D1C}" srcOrd="1" destOrd="0" presId="urn:microsoft.com/office/officeart/2005/8/layout/hList7"/>
    <dgm:cxn modelId="{BBE66DA0-EC51-47E7-BE1D-C8E5763A71DD}" type="presParOf" srcId="{DB9E517A-4681-4A8E-8204-4BD691C01D1C}" destId="{DA0FAF99-4919-4079-9E3A-DC24A4DFAA46}" srcOrd="0" destOrd="0" presId="urn:microsoft.com/office/officeart/2005/8/layout/hList7"/>
    <dgm:cxn modelId="{47665B36-FDA4-4651-9E38-EF8F4AA8FC18}" type="presParOf" srcId="{DA0FAF99-4919-4079-9E3A-DC24A4DFAA46}" destId="{35B560E2-3817-458F-94D5-0E89489F9B8B}" srcOrd="0" destOrd="0" presId="urn:microsoft.com/office/officeart/2005/8/layout/hList7"/>
    <dgm:cxn modelId="{8CCCE1E5-09DF-4DDD-B0E0-B0F877F85C07}" type="presParOf" srcId="{DA0FAF99-4919-4079-9E3A-DC24A4DFAA46}" destId="{C585E55D-B476-446B-B0ED-7C05DE7961D2}" srcOrd="1" destOrd="0" presId="urn:microsoft.com/office/officeart/2005/8/layout/hList7"/>
    <dgm:cxn modelId="{48B042EE-D856-42B3-8816-5195005700B2}" type="presParOf" srcId="{DA0FAF99-4919-4079-9E3A-DC24A4DFAA46}" destId="{35BE9E60-2A4C-4F63-8307-814030F30D54}" srcOrd="2" destOrd="0" presId="urn:microsoft.com/office/officeart/2005/8/layout/hList7"/>
    <dgm:cxn modelId="{20377834-60D0-4300-BB4C-8A5A9432BDDE}" type="presParOf" srcId="{DA0FAF99-4919-4079-9E3A-DC24A4DFAA46}" destId="{90D21B2A-C43D-4D30-BF06-CE13CE3102D4}" srcOrd="3" destOrd="0" presId="urn:microsoft.com/office/officeart/2005/8/layout/hList7"/>
    <dgm:cxn modelId="{EB22E52B-ACFB-43F0-B31B-1BF5541BDB89}" type="presParOf" srcId="{DB9E517A-4681-4A8E-8204-4BD691C01D1C}" destId="{89F74364-2C9E-4800-B583-FC3F0971F984}" srcOrd="1" destOrd="0" presId="urn:microsoft.com/office/officeart/2005/8/layout/hList7"/>
    <dgm:cxn modelId="{E4A70196-E02F-40DE-AAA9-C08552C726A4}" type="presParOf" srcId="{DB9E517A-4681-4A8E-8204-4BD691C01D1C}" destId="{03E9E5E6-8345-4675-AE87-5D20D035ED95}" srcOrd="2" destOrd="0" presId="urn:microsoft.com/office/officeart/2005/8/layout/hList7"/>
    <dgm:cxn modelId="{D4BC21E6-33D4-45BF-84EA-8EE98EB044FE}" type="presParOf" srcId="{03E9E5E6-8345-4675-AE87-5D20D035ED95}" destId="{9FE95C9D-76FB-422D-B9DB-86F81C5F910D}" srcOrd="0" destOrd="0" presId="urn:microsoft.com/office/officeart/2005/8/layout/hList7"/>
    <dgm:cxn modelId="{CA8CA539-A9DF-499C-82D0-30B13D6F483E}" type="presParOf" srcId="{03E9E5E6-8345-4675-AE87-5D20D035ED95}" destId="{77D640AA-2D63-41D8-8289-C8EAC1EA73AE}" srcOrd="1" destOrd="0" presId="urn:microsoft.com/office/officeart/2005/8/layout/hList7"/>
    <dgm:cxn modelId="{A85DDAE0-E06D-4D43-B5A2-3D103835212A}" type="presParOf" srcId="{03E9E5E6-8345-4675-AE87-5D20D035ED95}" destId="{3AEE9475-D2C3-4743-97BF-C6BC9BEA3779}" srcOrd="2" destOrd="0" presId="urn:microsoft.com/office/officeart/2005/8/layout/hList7"/>
    <dgm:cxn modelId="{AFF5B236-08E6-484B-A2B4-B50ACA070278}" type="presParOf" srcId="{03E9E5E6-8345-4675-AE87-5D20D035ED95}" destId="{C918145F-F89A-4435-A4C5-738DC7AE9CC8}" srcOrd="3" destOrd="0" presId="urn:microsoft.com/office/officeart/2005/8/layout/hList7"/>
    <dgm:cxn modelId="{06C3A9DD-70DB-4123-B34C-157B4E05F5C0}" type="presParOf" srcId="{DB9E517A-4681-4A8E-8204-4BD691C01D1C}" destId="{7D12763A-86E8-4E26-8240-9FEF18EC13C3}" srcOrd="3" destOrd="0" presId="urn:microsoft.com/office/officeart/2005/8/layout/hList7"/>
    <dgm:cxn modelId="{2CDFADCA-E350-48AD-B773-2AE2B03D282C}" type="presParOf" srcId="{DB9E517A-4681-4A8E-8204-4BD691C01D1C}" destId="{BF9DEDF8-FBE7-4C88-A12C-589992F42AD3}" srcOrd="4" destOrd="0" presId="urn:microsoft.com/office/officeart/2005/8/layout/hList7"/>
    <dgm:cxn modelId="{9E2270D2-D96B-4292-83B1-C987B1855358}" type="presParOf" srcId="{BF9DEDF8-FBE7-4C88-A12C-589992F42AD3}" destId="{2C22F102-0939-4C4C-97B5-7732B2F6BFE8}" srcOrd="0" destOrd="0" presId="urn:microsoft.com/office/officeart/2005/8/layout/hList7"/>
    <dgm:cxn modelId="{CFD71759-541E-421D-BFA7-0BE988F5B4DC}" type="presParOf" srcId="{BF9DEDF8-FBE7-4C88-A12C-589992F42AD3}" destId="{2530C00B-A61F-492E-9A0C-A216C45BC95D}" srcOrd="1" destOrd="0" presId="urn:microsoft.com/office/officeart/2005/8/layout/hList7"/>
    <dgm:cxn modelId="{2F1A0B72-7C97-49D2-8B48-6056CB6FA86B}" type="presParOf" srcId="{BF9DEDF8-FBE7-4C88-A12C-589992F42AD3}" destId="{AC97B1AE-6BDE-4A86-B7B6-A2996D408631}" srcOrd="2" destOrd="0" presId="urn:microsoft.com/office/officeart/2005/8/layout/hList7"/>
    <dgm:cxn modelId="{7E049372-2E02-4A75-AF92-4668E8B2B8CC}" type="presParOf" srcId="{BF9DEDF8-FBE7-4C88-A12C-589992F42AD3}" destId="{6A968E8C-E776-48B3-B158-10492DBAFE7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49E8C6-E476-492E-BB4D-EE42CFE9E39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49294D-EEC6-4E09-9799-50E507CB04D1}">
      <dgm:prSet phldrT="[Text]"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</a:pPr>
          <a:r>
            <a:rPr lang="en-US" sz="2800" dirty="0">
              <a:solidFill>
                <a:schemeClr val="bg1"/>
              </a:solidFill>
            </a:rPr>
            <a:t>404 Iowa</a:t>
          </a:r>
        </a:p>
        <a:p>
          <a:pPr>
            <a:spcAft>
              <a:spcPts val="0"/>
            </a:spcAft>
          </a:pPr>
          <a:r>
            <a:rPr lang="en-US" sz="2700" dirty="0">
              <a:solidFill>
                <a:schemeClr val="bg1"/>
              </a:solidFill>
            </a:rPr>
            <a:t>Fatalities</a:t>
          </a:r>
          <a:r>
            <a:rPr lang="en-US" sz="2800" dirty="0">
              <a:solidFill>
                <a:schemeClr val="bg1"/>
              </a:solidFill>
            </a:rPr>
            <a:t> </a:t>
          </a:r>
        </a:p>
        <a:p>
          <a:pPr>
            <a:spcAft>
              <a:spcPts val="0"/>
            </a:spcAft>
          </a:pPr>
          <a:r>
            <a:rPr lang="en-US" sz="2800" dirty="0">
              <a:solidFill>
                <a:schemeClr val="bg1"/>
              </a:solidFill>
            </a:rPr>
            <a:t>in 2016</a:t>
          </a:r>
        </a:p>
      </dgm:t>
    </dgm:pt>
    <dgm:pt modelId="{6DD763EF-EEFC-4269-A9AA-2FD1021981B2}" type="parTrans" cxnId="{2C180BE7-C34E-4B61-B6C0-EA48569BF310}">
      <dgm:prSet/>
      <dgm:spPr/>
      <dgm:t>
        <a:bodyPr/>
        <a:lstStyle/>
        <a:p>
          <a:endParaRPr lang="en-US"/>
        </a:p>
      </dgm:t>
    </dgm:pt>
    <dgm:pt modelId="{3CE3EED9-DFB3-4862-B72A-9A9824F55B79}" type="sibTrans" cxnId="{2C180BE7-C34E-4B61-B6C0-EA48569BF310}">
      <dgm:prSet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800" dirty="0">
              <a:solidFill>
                <a:schemeClr val="bg1"/>
              </a:solidFill>
            </a:rPr>
            <a:t>37,461 US Fatalities in 2016</a:t>
          </a:r>
        </a:p>
      </dgm:t>
    </dgm:pt>
    <dgm:pt modelId="{57D5415F-E605-4612-8C34-C2B2008B212A}">
      <dgm:prSet phldrT="[Text]" phldr="1"/>
      <dgm:spPr/>
      <dgm:t>
        <a:bodyPr/>
        <a:lstStyle/>
        <a:p>
          <a:endParaRPr lang="en-US" dirty="0"/>
        </a:p>
      </dgm:t>
    </dgm:pt>
    <dgm:pt modelId="{8C13E51A-61DA-40A7-9CE3-557378548A41}" type="parTrans" cxnId="{62283DB6-36D6-4683-A661-30BF22CD14BB}">
      <dgm:prSet/>
      <dgm:spPr/>
      <dgm:t>
        <a:bodyPr/>
        <a:lstStyle/>
        <a:p>
          <a:endParaRPr lang="en-US"/>
        </a:p>
      </dgm:t>
    </dgm:pt>
    <dgm:pt modelId="{A2FD4C50-4F67-476E-AA24-0FEFCD4D7AA0}" type="sibTrans" cxnId="{62283DB6-36D6-4683-A661-30BF22CD14BB}">
      <dgm:prSet/>
      <dgm:spPr/>
      <dgm:t>
        <a:bodyPr/>
        <a:lstStyle/>
        <a:p>
          <a:endParaRPr lang="en-US"/>
        </a:p>
      </dgm:t>
    </dgm:pt>
    <dgm:pt modelId="{5A9E3444-D591-45B2-8516-71976747B62F}">
      <dgm:prSet phldrT="[Text]"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Around 3,000 incidents per month</a:t>
          </a:r>
        </a:p>
      </dgm:t>
    </dgm:pt>
    <dgm:pt modelId="{2382F34E-00DE-4DB8-91F4-C04E8926A65B}" type="parTrans" cxnId="{F44CD217-32FC-4A50-93F0-5722896BC3FF}">
      <dgm:prSet/>
      <dgm:spPr/>
      <dgm:t>
        <a:bodyPr/>
        <a:lstStyle/>
        <a:p>
          <a:endParaRPr lang="en-US"/>
        </a:p>
      </dgm:t>
    </dgm:pt>
    <dgm:pt modelId="{DDC0681A-BAA4-44D1-8806-968397616D74}" type="sibTrans" cxnId="{F44CD217-32FC-4A50-93F0-5722896BC3FF}">
      <dgm:prSet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53 minutes average lane blockage</a:t>
          </a:r>
        </a:p>
      </dgm:t>
    </dgm:pt>
    <dgm:pt modelId="{DA71C855-2B8C-4D8F-B913-DECDAE2F4CC6}">
      <dgm:prSet phldrT="[Text]" phldr="1"/>
      <dgm:spPr/>
      <dgm:t>
        <a:bodyPr/>
        <a:lstStyle/>
        <a:p>
          <a:endParaRPr lang="en-US" dirty="0"/>
        </a:p>
      </dgm:t>
    </dgm:pt>
    <dgm:pt modelId="{3E58048B-3312-4DED-9C9C-BEBEBAAE0F83}" type="parTrans" cxnId="{6FCB2785-04D6-42CE-9467-1B2E3F28B261}">
      <dgm:prSet/>
      <dgm:spPr/>
      <dgm:t>
        <a:bodyPr/>
        <a:lstStyle/>
        <a:p>
          <a:endParaRPr lang="en-US"/>
        </a:p>
      </dgm:t>
    </dgm:pt>
    <dgm:pt modelId="{61A25531-0F01-4CE0-9213-0B3933F7D1C9}" type="sibTrans" cxnId="{6FCB2785-04D6-42CE-9467-1B2E3F28B261}">
      <dgm:prSet/>
      <dgm:spPr/>
      <dgm:t>
        <a:bodyPr/>
        <a:lstStyle/>
        <a:p>
          <a:endParaRPr lang="en-US"/>
        </a:p>
      </dgm:t>
    </dgm:pt>
    <dgm:pt modelId="{D64BB77F-1EEF-481B-8926-60A449CCA954}" type="pres">
      <dgm:prSet presAssocID="{C749E8C6-E476-492E-BB4D-EE42CFE9E397}" presName="Name0" presStyleCnt="0">
        <dgm:presLayoutVars>
          <dgm:chMax/>
          <dgm:chPref/>
          <dgm:dir/>
          <dgm:animLvl val="lvl"/>
        </dgm:presLayoutVars>
      </dgm:prSet>
      <dgm:spPr/>
    </dgm:pt>
    <dgm:pt modelId="{796DC8DD-BB04-4B1B-AD2B-5C84A196F938}" type="pres">
      <dgm:prSet presAssocID="{C849294D-EEC6-4E09-9799-50E507CB04D1}" presName="composite" presStyleCnt="0"/>
      <dgm:spPr/>
    </dgm:pt>
    <dgm:pt modelId="{061A9AA7-F704-4614-8D05-AE9E0C6D0E10}" type="pres">
      <dgm:prSet presAssocID="{C849294D-EEC6-4E09-9799-50E507CB04D1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996B7910-0F0A-4A91-98E8-8C9713BF85E2}" type="pres">
      <dgm:prSet presAssocID="{C849294D-EEC6-4E09-9799-50E507CB04D1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0AB90794-9497-44A0-B3F7-760ACD0AA378}" type="pres">
      <dgm:prSet presAssocID="{C849294D-EEC6-4E09-9799-50E507CB04D1}" presName="BalanceSpacing" presStyleCnt="0"/>
      <dgm:spPr/>
    </dgm:pt>
    <dgm:pt modelId="{BE387C0E-AD84-46BC-BE08-4F9DAA097FDD}" type="pres">
      <dgm:prSet presAssocID="{C849294D-EEC6-4E09-9799-50E507CB04D1}" presName="BalanceSpacing1" presStyleCnt="0"/>
      <dgm:spPr/>
    </dgm:pt>
    <dgm:pt modelId="{DE9A2156-4016-485B-B7FD-DA3EAAAD69F3}" type="pres">
      <dgm:prSet presAssocID="{3CE3EED9-DFB3-4862-B72A-9A9824F55B79}" presName="Accent1Text" presStyleLbl="node1" presStyleIdx="1" presStyleCnt="4" custScaleX="100715" custScaleY="100069"/>
      <dgm:spPr/>
    </dgm:pt>
    <dgm:pt modelId="{15B8F6E0-AAA4-4D70-8F32-7FC02814C48A}" type="pres">
      <dgm:prSet presAssocID="{3CE3EED9-DFB3-4862-B72A-9A9824F55B79}" presName="spaceBetweenRectangles" presStyleCnt="0"/>
      <dgm:spPr/>
    </dgm:pt>
    <dgm:pt modelId="{E1D8B6FF-0C0A-49F4-95F3-0DA109760EB6}" type="pres">
      <dgm:prSet presAssocID="{5A9E3444-D591-45B2-8516-71976747B62F}" presName="composite" presStyleCnt="0"/>
      <dgm:spPr/>
    </dgm:pt>
    <dgm:pt modelId="{6219899C-5311-4013-B9A2-92F89A2357BE}" type="pres">
      <dgm:prSet presAssocID="{5A9E3444-D591-45B2-8516-71976747B62F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D7F86802-BE15-4074-8A83-09DB96878746}" type="pres">
      <dgm:prSet presAssocID="{5A9E3444-D591-45B2-8516-71976747B62F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7753B476-771D-4F0D-A6FA-931544EFA3CA}" type="pres">
      <dgm:prSet presAssocID="{5A9E3444-D591-45B2-8516-71976747B62F}" presName="BalanceSpacing" presStyleCnt="0"/>
      <dgm:spPr/>
    </dgm:pt>
    <dgm:pt modelId="{987E5A71-5042-4073-AB1D-9C8A3D2B16D9}" type="pres">
      <dgm:prSet presAssocID="{5A9E3444-D591-45B2-8516-71976747B62F}" presName="BalanceSpacing1" presStyleCnt="0"/>
      <dgm:spPr/>
    </dgm:pt>
    <dgm:pt modelId="{D5F9F52C-CD10-4764-8366-FC9B4AED421C}" type="pres">
      <dgm:prSet presAssocID="{DDC0681A-BAA4-44D1-8806-968397616D74}" presName="Accent1Text" presStyleLbl="node1" presStyleIdx="3" presStyleCnt="4"/>
      <dgm:spPr/>
    </dgm:pt>
  </dgm:ptLst>
  <dgm:cxnLst>
    <dgm:cxn modelId="{6CB10DE1-2D0C-4A29-8C3B-D1F81CEE9A72}" type="presOf" srcId="{C749E8C6-E476-492E-BB4D-EE42CFE9E397}" destId="{D64BB77F-1EEF-481B-8926-60A449CCA954}" srcOrd="0" destOrd="0" presId="urn:microsoft.com/office/officeart/2008/layout/AlternatingHexagons"/>
    <dgm:cxn modelId="{14CC3337-3D4C-49F0-B2E8-0D3D356FCF2B}" type="presOf" srcId="{C849294D-EEC6-4E09-9799-50E507CB04D1}" destId="{061A9AA7-F704-4614-8D05-AE9E0C6D0E10}" srcOrd="0" destOrd="0" presId="urn:microsoft.com/office/officeart/2008/layout/AlternatingHexagons"/>
    <dgm:cxn modelId="{FEF85161-5E4E-419A-8F16-167224104BE2}" type="presOf" srcId="{DA71C855-2B8C-4D8F-B913-DECDAE2F4CC6}" destId="{D7F86802-BE15-4074-8A83-09DB96878746}" srcOrd="0" destOrd="0" presId="urn:microsoft.com/office/officeart/2008/layout/AlternatingHexagons"/>
    <dgm:cxn modelId="{A128B6D9-2A45-4CEF-A956-0FE487400D0B}" type="presOf" srcId="{5A9E3444-D591-45B2-8516-71976747B62F}" destId="{6219899C-5311-4013-B9A2-92F89A2357BE}" srcOrd="0" destOrd="0" presId="urn:microsoft.com/office/officeart/2008/layout/AlternatingHexagons"/>
    <dgm:cxn modelId="{F44CD217-32FC-4A50-93F0-5722896BC3FF}" srcId="{C749E8C6-E476-492E-BB4D-EE42CFE9E397}" destId="{5A9E3444-D591-45B2-8516-71976747B62F}" srcOrd="1" destOrd="0" parTransId="{2382F34E-00DE-4DB8-91F4-C04E8926A65B}" sibTransId="{DDC0681A-BAA4-44D1-8806-968397616D74}"/>
    <dgm:cxn modelId="{634863CE-5F48-4BBD-82A9-69E06B69AC75}" type="presOf" srcId="{DDC0681A-BAA4-44D1-8806-968397616D74}" destId="{D5F9F52C-CD10-4764-8366-FC9B4AED421C}" srcOrd="0" destOrd="0" presId="urn:microsoft.com/office/officeart/2008/layout/AlternatingHexagons"/>
    <dgm:cxn modelId="{6FCB2785-04D6-42CE-9467-1B2E3F28B261}" srcId="{5A9E3444-D591-45B2-8516-71976747B62F}" destId="{DA71C855-2B8C-4D8F-B913-DECDAE2F4CC6}" srcOrd="0" destOrd="0" parTransId="{3E58048B-3312-4DED-9C9C-BEBEBAAE0F83}" sibTransId="{61A25531-0F01-4CE0-9213-0B3933F7D1C9}"/>
    <dgm:cxn modelId="{E9029276-D01B-4F78-A8C5-9F5150613EF5}" type="presOf" srcId="{3CE3EED9-DFB3-4862-B72A-9A9824F55B79}" destId="{DE9A2156-4016-485B-B7FD-DA3EAAAD69F3}" srcOrd="0" destOrd="0" presId="urn:microsoft.com/office/officeart/2008/layout/AlternatingHexagons"/>
    <dgm:cxn modelId="{D96587AF-91C2-4553-931A-FB26901F67C9}" type="presOf" srcId="{57D5415F-E605-4612-8C34-C2B2008B212A}" destId="{996B7910-0F0A-4A91-98E8-8C9713BF85E2}" srcOrd="0" destOrd="0" presId="urn:microsoft.com/office/officeart/2008/layout/AlternatingHexagons"/>
    <dgm:cxn modelId="{62283DB6-36D6-4683-A661-30BF22CD14BB}" srcId="{C849294D-EEC6-4E09-9799-50E507CB04D1}" destId="{57D5415F-E605-4612-8C34-C2B2008B212A}" srcOrd="0" destOrd="0" parTransId="{8C13E51A-61DA-40A7-9CE3-557378548A41}" sibTransId="{A2FD4C50-4F67-476E-AA24-0FEFCD4D7AA0}"/>
    <dgm:cxn modelId="{2C180BE7-C34E-4B61-B6C0-EA48569BF310}" srcId="{C749E8C6-E476-492E-BB4D-EE42CFE9E397}" destId="{C849294D-EEC6-4E09-9799-50E507CB04D1}" srcOrd="0" destOrd="0" parTransId="{6DD763EF-EEFC-4269-A9AA-2FD1021981B2}" sibTransId="{3CE3EED9-DFB3-4862-B72A-9A9824F55B79}"/>
    <dgm:cxn modelId="{D6EA0633-FBF5-401E-B4D6-64E6CB22D1B2}" type="presParOf" srcId="{D64BB77F-1EEF-481B-8926-60A449CCA954}" destId="{796DC8DD-BB04-4B1B-AD2B-5C84A196F938}" srcOrd="0" destOrd="0" presId="urn:microsoft.com/office/officeart/2008/layout/AlternatingHexagons"/>
    <dgm:cxn modelId="{9618E8BA-722B-4A45-A5DC-E6425018F22F}" type="presParOf" srcId="{796DC8DD-BB04-4B1B-AD2B-5C84A196F938}" destId="{061A9AA7-F704-4614-8D05-AE9E0C6D0E10}" srcOrd="0" destOrd="0" presId="urn:microsoft.com/office/officeart/2008/layout/AlternatingHexagons"/>
    <dgm:cxn modelId="{8347042A-EAC4-4061-9C5B-D74F3266E617}" type="presParOf" srcId="{796DC8DD-BB04-4B1B-AD2B-5C84A196F938}" destId="{996B7910-0F0A-4A91-98E8-8C9713BF85E2}" srcOrd="1" destOrd="0" presId="urn:microsoft.com/office/officeart/2008/layout/AlternatingHexagons"/>
    <dgm:cxn modelId="{71AC597C-2BD3-43EC-94F9-61CB69D0DA9C}" type="presParOf" srcId="{796DC8DD-BB04-4B1B-AD2B-5C84A196F938}" destId="{0AB90794-9497-44A0-B3F7-760ACD0AA378}" srcOrd="2" destOrd="0" presId="urn:microsoft.com/office/officeart/2008/layout/AlternatingHexagons"/>
    <dgm:cxn modelId="{B1A2476A-F77F-4669-9791-BFB2F26EAD80}" type="presParOf" srcId="{796DC8DD-BB04-4B1B-AD2B-5C84A196F938}" destId="{BE387C0E-AD84-46BC-BE08-4F9DAA097FDD}" srcOrd="3" destOrd="0" presId="urn:microsoft.com/office/officeart/2008/layout/AlternatingHexagons"/>
    <dgm:cxn modelId="{251522CA-3D84-4CD7-8E4F-BBE3242D8F58}" type="presParOf" srcId="{796DC8DD-BB04-4B1B-AD2B-5C84A196F938}" destId="{DE9A2156-4016-485B-B7FD-DA3EAAAD69F3}" srcOrd="4" destOrd="0" presId="urn:microsoft.com/office/officeart/2008/layout/AlternatingHexagons"/>
    <dgm:cxn modelId="{B9A35E87-F728-461B-92AE-AC456E648F7E}" type="presParOf" srcId="{D64BB77F-1EEF-481B-8926-60A449CCA954}" destId="{15B8F6E0-AAA4-4D70-8F32-7FC02814C48A}" srcOrd="1" destOrd="0" presId="urn:microsoft.com/office/officeart/2008/layout/AlternatingHexagons"/>
    <dgm:cxn modelId="{2C5006E5-A0A4-4AF4-9602-2D6A2D46B7EC}" type="presParOf" srcId="{D64BB77F-1EEF-481B-8926-60A449CCA954}" destId="{E1D8B6FF-0C0A-49F4-95F3-0DA109760EB6}" srcOrd="2" destOrd="0" presId="urn:microsoft.com/office/officeart/2008/layout/AlternatingHexagons"/>
    <dgm:cxn modelId="{AF38EA57-B8ED-4688-BCC7-234882819F36}" type="presParOf" srcId="{E1D8B6FF-0C0A-49F4-95F3-0DA109760EB6}" destId="{6219899C-5311-4013-B9A2-92F89A2357BE}" srcOrd="0" destOrd="0" presId="urn:microsoft.com/office/officeart/2008/layout/AlternatingHexagons"/>
    <dgm:cxn modelId="{67543E2C-C75D-49D5-B260-04B182D10F88}" type="presParOf" srcId="{E1D8B6FF-0C0A-49F4-95F3-0DA109760EB6}" destId="{D7F86802-BE15-4074-8A83-09DB96878746}" srcOrd="1" destOrd="0" presId="urn:microsoft.com/office/officeart/2008/layout/AlternatingHexagons"/>
    <dgm:cxn modelId="{59DA94B2-235D-4FDA-BC56-C1FA26287781}" type="presParOf" srcId="{E1D8B6FF-0C0A-49F4-95F3-0DA109760EB6}" destId="{7753B476-771D-4F0D-A6FA-931544EFA3CA}" srcOrd="2" destOrd="0" presId="urn:microsoft.com/office/officeart/2008/layout/AlternatingHexagons"/>
    <dgm:cxn modelId="{05D3971C-AE67-4975-A86F-4E53F3D8945D}" type="presParOf" srcId="{E1D8B6FF-0C0A-49F4-95F3-0DA109760EB6}" destId="{987E5A71-5042-4073-AB1D-9C8A3D2B16D9}" srcOrd="3" destOrd="0" presId="urn:microsoft.com/office/officeart/2008/layout/AlternatingHexagons"/>
    <dgm:cxn modelId="{AB9325A5-5C29-443B-AAFF-CF5EFA553008}" type="presParOf" srcId="{E1D8B6FF-0C0A-49F4-95F3-0DA109760EB6}" destId="{D5F9F52C-CD10-4764-8366-FC9B4AED421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0C79E5-F5BE-4DD2-BD83-BD1EC3BA559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2CA080-E1E1-441A-AD82-827854B21325}">
      <dgm:prSet phldrT="[Text]"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80% Goods shipped by Truck</a:t>
          </a:r>
        </a:p>
      </dgm:t>
    </dgm:pt>
    <dgm:pt modelId="{000BE80C-BD78-4AF9-AF66-672B92E882A1}" type="parTrans" cxnId="{E915E0E6-B626-496B-85E4-0FDDB6AEB4D7}">
      <dgm:prSet/>
      <dgm:spPr/>
      <dgm:t>
        <a:bodyPr/>
        <a:lstStyle/>
        <a:p>
          <a:endParaRPr lang="en-US"/>
        </a:p>
      </dgm:t>
    </dgm:pt>
    <dgm:pt modelId="{A3BD8A21-B5B6-4C1B-90F0-51E2A688C8D1}" type="sibTrans" cxnId="{E915E0E6-B626-496B-85E4-0FDDB6AEB4D7}">
      <dgm:prSet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</a:pPr>
          <a:r>
            <a:rPr lang="en-US" sz="2400" dirty="0">
              <a:solidFill>
                <a:schemeClr val="bg1"/>
              </a:solidFill>
            </a:rPr>
            <a:t>$406B</a:t>
          </a:r>
        </a:p>
        <a:p>
          <a:pPr>
            <a:spcAft>
              <a:spcPts val="0"/>
            </a:spcAft>
          </a:pPr>
          <a:r>
            <a:rPr lang="en-US" sz="2400" dirty="0">
              <a:solidFill>
                <a:schemeClr val="bg1"/>
              </a:solidFill>
            </a:rPr>
            <a:t>Value of Goods Moving through Iowa</a:t>
          </a:r>
        </a:p>
      </dgm:t>
    </dgm:pt>
    <dgm:pt modelId="{F6055033-6628-4C73-B6A5-02418C99843C}">
      <dgm:prSet phldrT="[Text]" phldr="1"/>
      <dgm:spPr/>
      <dgm:t>
        <a:bodyPr/>
        <a:lstStyle/>
        <a:p>
          <a:endParaRPr lang="en-US" dirty="0"/>
        </a:p>
      </dgm:t>
    </dgm:pt>
    <dgm:pt modelId="{3669A8E5-5973-4672-B225-D4B5C9BC4DE4}" type="parTrans" cxnId="{310B754C-266A-48D4-983E-858C36B7DA93}">
      <dgm:prSet/>
      <dgm:spPr/>
      <dgm:t>
        <a:bodyPr/>
        <a:lstStyle/>
        <a:p>
          <a:endParaRPr lang="en-US"/>
        </a:p>
      </dgm:t>
    </dgm:pt>
    <dgm:pt modelId="{7A8576DC-1E73-45E8-9615-799F592208C9}" type="sibTrans" cxnId="{310B754C-266A-48D4-983E-858C36B7DA93}">
      <dgm:prSet/>
      <dgm:spPr/>
      <dgm:t>
        <a:bodyPr/>
        <a:lstStyle/>
        <a:p>
          <a:endParaRPr lang="en-US"/>
        </a:p>
      </dgm:t>
    </dgm:pt>
    <dgm:pt modelId="{A6BD9D90-CCFD-46EB-9C45-71111D878728}">
      <dgm:prSet phldrT="[Text]"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30% Projected Growth in Truck Tonnage</a:t>
          </a:r>
        </a:p>
      </dgm:t>
    </dgm:pt>
    <dgm:pt modelId="{13D1DE95-5BA7-4309-B0CC-0438855B1610}" type="parTrans" cxnId="{3EB272F9-7BEE-49FC-932B-A013B23C4C13}">
      <dgm:prSet/>
      <dgm:spPr/>
      <dgm:t>
        <a:bodyPr/>
        <a:lstStyle/>
        <a:p>
          <a:endParaRPr lang="en-US"/>
        </a:p>
      </dgm:t>
    </dgm:pt>
    <dgm:pt modelId="{3A92B7DE-F389-470D-BF58-57373F1B796B}" type="sibTrans" cxnId="{3EB272F9-7BEE-49FC-932B-A013B23C4C13}">
      <dgm:prSet custT="1"/>
      <dgm:spPr>
        <a:solidFill>
          <a:schemeClr val="tx1">
            <a:lumMod val="50000"/>
            <a:lumOff val="50000"/>
          </a:schemeClr>
        </a:solidFill>
        <a:effectLst>
          <a:outerShdw blurRad="76200" dist="1016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$380M in lost fuel and time</a:t>
          </a:r>
        </a:p>
      </dgm:t>
    </dgm:pt>
    <dgm:pt modelId="{E1F2E81D-2831-46A0-9263-FB52552CCC12}">
      <dgm:prSet phldrT="[Text]" phldr="1"/>
      <dgm:spPr/>
      <dgm:t>
        <a:bodyPr/>
        <a:lstStyle/>
        <a:p>
          <a:endParaRPr lang="en-US" dirty="0"/>
        </a:p>
      </dgm:t>
    </dgm:pt>
    <dgm:pt modelId="{766B1581-9DA4-465A-AB67-A7F732D0DD53}" type="parTrans" cxnId="{407CF30A-80B6-4E21-B106-03CB12AC66FE}">
      <dgm:prSet/>
      <dgm:spPr/>
      <dgm:t>
        <a:bodyPr/>
        <a:lstStyle/>
        <a:p>
          <a:endParaRPr lang="en-US"/>
        </a:p>
      </dgm:t>
    </dgm:pt>
    <dgm:pt modelId="{0B534329-16F6-43CB-9715-0E8622420B84}" type="sibTrans" cxnId="{407CF30A-80B6-4E21-B106-03CB12AC66FE}">
      <dgm:prSet/>
      <dgm:spPr/>
      <dgm:t>
        <a:bodyPr/>
        <a:lstStyle/>
        <a:p>
          <a:endParaRPr lang="en-US"/>
        </a:p>
      </dgm:t>
    </dgm:pt>
    <dgm:pt modelId="{310A26CA-294C-4728-A50C-0790006989FD}" type="pres">
      <dgm:prSet presAssocID="{690C79E5-F5BE-4DD2-BD83-BD1EC3BA5597}" presName="Name0" presStyleCnt="0">
        <dgm:presLayoutVars>
          <dgm:chMax/>
          <dgm:chPref/>
          <dgm:dir/>
          <dgm:animLvl val="lvl"/>
        </dgm:presLayoutVars>
      </dgm:prSet>
      <dgm:spPr/>
    </dgm:pt>
    <dgm:pt modelId="{21DE5EF3-DCA3-43B3-B229-EBB66EC3C00B}" type="pres">
      <dgm:prSet presAssocID="{6F2CA080-E1E1-441A-AD82-827854B21325}" presName="composite" presStyleCnt="0"/>
      <dgm:spPr/>
    </dgm:pt>
    <dgm:pt modelId="{484CAF65-DC24-4DAE-BC2C-6FDCA012F103}" type="pres">
      <dgm:prSet presAssocID="{6F2CA080-E1E1-441A-AD82-827854B21325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F708B270-A641-41D6-9B0E-633CDB89B8F9}" type="pres">
      <dgm:prSet presAssocID="{6F2CA080-E1E1-441A-AD82-827854B21325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0E7E8625-CAA4-4445-945C-7C6AFA162BA1}" type="pres">
      <dgm:prSet presAssocID="{6F2CA080-E1E1-441A-AD82-827854B21325}" presName="BalanceSpacing" presStyleCnt="0"/>
      <dgm:spPr/>
    </dgm:pt>
    <dgm:pt modelId="{E08BA1AA-2E08-42EB-A4B1-15A2AC7D3F35}" type="pres">
      <dgm:prSet presAssocID="{6F2CA080-E1E1-441A-AD82-827854B21325}" presName="BalanceSpacing1" presStyleCnt="0"/>
      <dgm:spPr/>
    </dgm:pt>
    <dgm:pt modelId="{5E1F4701-C849-4E5E-A9EE-0CC68B9B3853}" type="pres">
      <dgm:prSet presAssocID="{A3BD8A21-B5B6-4C1B-90F0-51E2A688C8D1}" presName="Accent1Text" presStyleLbl="node1" presStyleIdx="1" presStyleCnt="4"/>
      <dgm:spPr/>
    </dgm:pt>
    <dgm:pt modelId="{3FB1B7C1-27E5-4CB2-AC3D-B2BC8D8115CD}" type="pres">
      <dgm:prSet presAssocID="{A3BD8A21-B5B6-4C1B-90F0-51E2A688C8D1}" presName="spaceBetweenRectangles" presStyleCnt="0"/>
      <dgm:spPr/>
    </dgm:pt>
    <dgm:pt modelId="{D7D3F390-26A5-4F1C-A5E7-299686CFD4BB}" type="pres">
      <dgm:prSet presAssocID="{A6BD9D90-CCFD-46EB-9C45-71111D878728}" presName="composite" presStyleCnt="0"/>
      <dgm:spPr/>
    </dgm:pt>
    <dgm:pt modelId="{552DA1BD-CEDD-4490-ADE8-48CE1351C086}" type="pres">
      <dgm:prSet presAssocID="{A6BD9D90-CCFD-46EB-9C45-71111D878728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BE891461-3356-4C7E-9301-CB6812E87BC4}" type="pres">
      <dgm:prSet presAssocID="{A6BD9D90-CCFD-46EB-9C45-71111D878728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6437F24F-FCCC-45D6-9B44-8A2CFD4F4577}" type="pres">
      <dgm:prSet presAssocID="{A6BD9D90-CCFD-46EB-9C45-71111D878728}" presName="BalanceSpacing" presStyleCnt="0"/>
      <dgm:spPr/>
    </dgm:pt>
    <dgm:pt modelId="{DEFB1173-5D30-41CA-936A-4FBC8D897163}" type="pres">
      <dgm:prSet presAssocID="{A6BD9D90-CCFD-46EB-9C45-71111D878728}" presName="BalanceSpacing1" presStyleCnt="0"/>
      <dgm:spPr/>
    </dgm:pt>
    <dgm:pt modelId="{95FE23CB-C3FC-4DD4-8D02-6426A6A256ED}" type="pres">
      <dgm:prSet presAssocID="{3A92B7DE-F389-470D-BF58-57373F1B796B}" presName="Accent1Text" presStyleLbl="node1" presStyleIdx="3" presStyleCnt="4"/>
      <dgm:spPr/>
    </dgm:pt>
  </dgm:ptLst>
  <dgm:cxnLst>
    <dgm:cxn modelId="{0D650D75-44A9-489A-8C6B-050BFF19800B}" type="presOf" srcId="{F6055033-6628-4C73-B6A5-02418C99843C}" destId="{F708B270-A641-41D6-9B0E-633CDB89B8F9}" srcOrd="0" destOrd="0" presId="urn:microsoft.com/office/officeart/2008/layout/AlternatingHexagons"/>
    <dgm:cxn modelId="{A059FAB6-89CE-473B-A62A-E88D412C5591}" type="presOf" srcId="{3A92B7DE-F389-470D-BF58-57373F1B796B}" destId="{95FE23CB-C3FC-4DD4-8D02-6426A6A256ED}" srcOrd="0" destOrd="0" presId="urn:microsoft.com/office/officeart/2008/layout/AlternatingHexagons"/>
    <dgm:cxn modelId="{310B754C-266A-48D4-983E-858C36B7DA93}" srcId="{6F2CA080-E1E1-441A-AD82-827854B21325}" destId="{F6055033-6628-4C73-B6A5-02418C99843C}" srcOrd="0" destOrd="0" parTransId="{3669A8E5-5973-4672-B225-D4B5C9BC4DE4}" sibTransId="{7A8576DC-1E73-45E8-9615-799F592208C9}"/>
    <dgm:cxn modelId="{3EB272F9-7BEE-49FC-932B-A013B23C4C13}" srcId="{690C79E5-F5BE-4DD2-BD83-BD1EC3BA5597}" destId="{A6BD9D90-CCFD-46EB-9C45-71111D878728}" srcOrd="1" destOrd="0" parTransId="{13D1DE95-5BA7-4309-B0CC-0438855B1610}" sibTransId="{3A92B7DE-F389-470D-BF58-57373F1B796B}"/>
    <dgm:cxn modelId="{E915E0E6-B626-496B-85E4-0FDDB6AEB4D7}" srcId="{690C79E5-F5BE-4DD2-BD83-BD1EC3BA5597}" destId="{6F2CA080-E1E1-441A-AD82-827854B21325}" srcOrd="0" destOrd="0" parTransId="{000BE80C-BD78-4AF9-AF66-672B92E882A1}" sibTransId="{A3BD8A21-B5B6-4C1B-90F0-51E2A688C8D1}"/>
    <dgm:cxn modelId="{407CF30A-80B6-4E21-B106-03CB12AC66FE}" srcId="{A6BD9D90-CCFD-46EB-9C45-71111D878728}" destId="{E1F2E81D-2831-46A0-9263-FB52552CCC12}" srcOrd="0" destOrd="0" parTransId="{766B1581-9DA4-465A-AB67-A7F732D0DD53}" sibTransId="{0B534329-16F6-43CB-9715-0E8622420B84}"/>
    <dgm:cxn modelId="{3C62E897-CD63-4889-9369-8D2F40C1A054}" type="presOf" srcId="{E1F2E81D-2831-46A0-9263-FB52552CCC12}" destId="{BE891461-3356-4C7E-9301-CB6812E87BC4}" srcOrd="0" destOrd="0" presId="urn:microsoft.com/office/officeart/2008/layout/AlternatingHexagons"/>
    <dgm:cxn modelId="{8ADCEE54-2873-41E5-854C-31F41A9B3830}" type="presOf" srcId="{690C79E5-F5BE-4DD2-BD83-BD1EC3BA5597}" destId="{310A26CA-294C-4728-A50C-0790006989FD}" srcOrd="0" destOrd="0" presId="urn:microsoft.com/office/officeart/2008/layout/AlternatingHexagons"/>
    <dgm:cxn modelId="{084155DE-B32E-4D9D-8727-CDDA858D7A6C}" type="presOf" srcId="{A3BD8A21-B5B6-4C1B-90F0-51E2A688C8D1}" destId="{5E1F4701-C849-4E5E-A9EE-0CC68B9B3853}" srcOrd="0" destOrd="0" presId="urn:microsoft.com/office/officeart/2008/layout/AlternatingHexagons"/>
    <dgm:cxn modelId="{7D431526-7C6F-419B-95DF-335E9A5D1251}" type="presOf" srcId="{A6BD9D90-CCFD-46EB-9C45-71111D878728}" destId="{552DA1BD-CEDD-4490-ADE8-48CE1351C086}" srcOrd="0" destOrd="0" presId="urn:microsoft.com/office/officeart/2008/layout/AlternatingHexagons"/>
    <dgm:cxn modelId="{F3F00FC4-253A-4816-95B0-D1575652FA4F}" type="presOf" srcId="{6F2CA080-E1E1-441A-AD82-827854B21325}" destId="{484CAF65-DC24-4DAE-BC2C-6FDCA012F103}" srcOrd="0" destOrd="0" presId="urn:microsoft.com/office/officeart/2008/layout/AlternatingHexagons"/>
    <dgm:cxn modelId="{F2588258-1A60-48FE-9CC4-9FD446DE474C}" type="presParOf" srcId="{310A26CA-294C-4728-A50C-0790006989FD}" destId="{21DE5EF3-DCA3-43B3-B229-EBB66EC3C00B}" srcOrd="0" destOrd="0" presId="urn:microsoft.com/office/officeart/2008/layout/AlternatingHexagons"/>
    <dgm:cxn modelId="{D5209BD3-B59D-4C44-B3DB-1710EC255D81}" type="presParOf" srcId="{21DE5EF3-DCA3-43B3-B229-EBB66EC3C00B}" destId="{484CAF65-DC24-4DAE-BC2C-6FDCA012F103}" srcOrd="0" destOrd="0" presId="urn:microsoft.com/office/officeart/2008/layout/AlternatingHexagons"/>
    <dgm:cxn modelId="{9A71DC64-E247-405D-9B6D-B8CFD69626B0}" type="presParOf" srcId="{21DE5EF3-DCA3-43B3-B229-EBB66EC3C00B}" destId="{F708B270-A641-41D6-9B0E-633CDB89B8F9}" srcOrd="1" destOrd="0" presId="urn:microsoft.com/office/officeart/2008/layout/AlternatingHexagons"/>
    <dgm:cxn modelId="{51AE91E2-BE71-4E62-85DC-64B303CF267C}" type="presParOf" srcId="{21DE5EF3-DCA3-43B3-B229-EBB66EC3C00B}" destId="{0E7E8625-CAA4-4445-945C-7C6AFA162BA1}" srcOrd="2" destOrd="0" presId="urn:microsoft.com/office/officeart/2008/layout/AlternatingHexagons"/>
    <dgm:cxn modelId="{3B4FC345-5BB0-4687-BCD8-FFA9539DEE18}" type="presParOf" srcId="{21DE5EF3-DCA3-43B3-B229-EBB66EC3C00B}" destId="{E08BA1AA-2E08-42EB-A4B1-15A2AC7D3F35}" srcOrd="3" destOrd="0" presId="urn:microsoft.com/office/officeart/2008/layout/AlternatingHexagons"/>
    <dgm:cxn modelId="{91CD8EA0-EC03-4521-8C5C-B026D096C87A}" type="presParOf" srcId="{21DE5EF3-DCA3-43B3-B229-EBB66EC3C00B}" destId="{5E1F4701-C849-4E5E-A9EE-0CC68B9B3853}" srcOrd="4" destOrd="0" presId="urn:microsoft.com/office/officeart/2008/layout/AlternatingHexagons"/>
    <dgm:cxn modelId="{0A87977A-8B63-4A20-811A-8A385A9F8E9B}" type="presParOf" srcId="{310A26CA-294C-4728-A50C-0790006989FD}" destId="{3FB1B7C1-27E5-4CB2-AC3D-B2BC8D8115CD}" srcOrd="1" destOrd="0" presId="urn:microsoft.com/office/officeart/2008/layout/AlternatingHexagons"/>
    <dgm:cxn modelId="{255B8A40-E8CE-403A-B73C-9E208E52FACB}" type="presParOf" srcId="{310A26CA-294C-4728-A50C-0790006989FD}" destId="{D7D3F390-26A5-4F1C-A5E7-299686CFD4BB}" srcOrd="2" destOrd="0" presId="urn:microsoft.com/office/officeart/2008/layout/AlternatingHexagons"/>
    <dgm:cxn modelId="{0A57252A-1A41-4AC5-A6CB-5D9FA7272DF4}" type="presParOf" srcId="{D7D3F390-26A5-4F1C-A5E7-299686CFD4BB}" destId="{552DA1BD-CEDD-4490-ADE8-48CE1351C086}" srcOrd="0" destOrd="0" presId="urn:microsoft.com/office/officeart/2008/layout/AlternatingHexagons"/>
    <dgm:cxn modelId="{4CDEEAC5-5C96-4B1F-9E03-2D679B8273FD}" type="presParOf" srcId="{D7D3F390-26A5-4F1C-A5E7-299686CFD4BB}" destId="{BE891461-3356-4C7E-9301-CB6812E87BC4}" srcOrd="1" destOrd="0" presId="urn:microsoft.com/office/officeart/2008/layout/AlternatingHexagons"/>
    <dgm:cxn modelId="{ECEC8614-22CF-469C-ACAD-0C36D99CAF47}" type="presParOf" srcId="{D7D3F390-26A5-4F1C-A5E7-299686CFD4BB}" destId="{6437F24F-FCCC-45D6-9B44-8A2CFD4F4577}" srcOrd="2" destOrd="0" presId="urn:microsoft.com/office/officeart/2008/layout/AlternatingHexagons"/>
    <dgm:cxn modelId="{61A7F969-E367-4AAF-85ED-2F56A7DF7D19}" type="presParOf" srcId="{D7D3F390-26A5-4F1C-A5E7-299686CFD4BB}" destId="{DEFB1173-5D30-41CA-936A-4FBC8D897163}" srcOrd="3" destOrd="0" presId="urn:microsoft.com/office/officeart/2008/layout/AlternatingHexagons"/>
    <dgm:cxn modelId="{388899E7-20A4-42B7-B72E-AF8C25464A5C}" type="presParOf" srcId="{D7D3F390-26A5-4F1C-A5E7-299686CFD4BB}" destId="{95FE23CB-C3FC-4DD4-8D02-6426A6A256E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905CC0-A8CE-41F9-B63B-B144A48C08E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EC3564-27C1-47D3-988F-099A2CB3A3CB}">
      <dgm:prSet phldrT="[Text]"/>
      <dgm:spPr/>
      <dgm:t>
        <a:bodyPr/>
        <a:lstStyle/>
        <a:p>
          <a:r>
            <a:rPr lang="en-US" dirty="0"/>
            <a:t>Internal</a:t>
          </a:r>
        </a:p>
      </dgm:t>
    </dgm:pt>
    <dgm:pt modelId="{53AA400E-4B53-4C2E-B40B-EF96B73C5529}" type="parTrans" cxnId="{872D5967-9738-49E7-ABB2-9DD6F6B46BAF}">
      <dgm:prSet/>
      <dgm:spPr/>
      <dgm:t>
        <a:bodyPr/>
        <a:lstStyle/>
        <a:p>
          <a:endParaRPr lang="en-US"/>
        </a:p>
      </dgm:t>
    </dgm:pt>
    <dgm:pt modelId="{A8E3A0BC-F3C2-47D2-A99F-4F0503FD49A5}" type="sibTrans" cxnId="{872D5967-9738-49E7-ABB2-9DD6F6B46BAF}">
      <dgm:prSet/>
      <dgm:spPr/>
      <dgm:t>
        <a:bodyPr/>
        <a:lstStyle/>
        <a:p>
          <a:endParaRPr lang="en-US"/>
        </a:p>
      </dgm:t>
    </dgm:pt>
    <dgm:pt modelId="{7472E7EE-B138-47BF-B839-AC6D759EA5EF}">
      <dgm:prSet phldrT="[Text]"/>
      <dgm:spPr/>
      <dgm:t>
        <a:bodyPr/>
        <a:lstStyle/>
        <a:p>
          <a:r>
            <a:rPr lang="en-US" dirty="0"/>
            <a:t>Traffic Operations</a:t>
          </a:r>
        </a:p>
      </dgm:t>
    </dgm:pt>
    <dgm:pt modelId="{53B39F77-C938-483C-B1A1-110F4220BA0F}" type="parTrans" cxnId="{19310ADA-E715-4FB5-8063-86DC3573C54E}">
      <dgm:prSet/>
      <dgm:spPr/>
      <dgm:t>
        <a:bodyPr/>
        <a:lstStyle/>
        <a:p>
          <a:endParaRPr lang="en-US"/>
        </a:p>
      </dgm:t>
    </dgm:pt>
    <dgm:pt modelId="{4A13A934-E62A-4EFA-90F8-9816D3299ABC}" type="sibTrans" cxnId="{19310ADA-E715-4FB5-8063-86DC3573C54E}">
      <dgm:prSet/>
      <dgm:spPr/>
      <dgm:t>
        <a:bodyPr/>
        <a:lstStyle/>
        <a:p>
          <a:endParaRPr lang="en-US"/>
        </a:p>
      </dgm:t>
    </dgm:pt>
    <dgm:pt modelId="{CA9685E6-63D0-4F96-83E9-17641CF739B2}">
      <dgm:prSet phldrT="[Text]"/>
      <dgm:spPr/>
      <dgm:t>
        <a:bodyPr/>
        <a:lstStyle/>
        <a:p>
          <a:r>
            <a:rPr lang="en-US" dirty="0"/>
            <a:t>External Partners</a:t>
          </a:r>
        </a:p>
      </dgm:t>
    </dgm:pt>
    <dgm:pt modelId="{B53C667C-4012-484C-8ECB-A4B368339D87}" type="parTrans" cxnId="{460663E0-3628-4545-851D-6A41B1B81D86}">
      <dgm:prSet/>
      <dgm:spPr/>
      <dgm:t>
        <a:bodyPr/>
        <a:lstStyle/>
        <a:p>
          <a:endParaRPr lang="en-US"/>
        </a:p>
      </dgm:t>
    </dgm:pt>
    <dgm:pt modelId="{7B829AF0-7DE8-453B-AF5F-B558B18943A0}" type="sibTrans" cxnId="{460663E0-3628-4545-851D-6A41B1B81D86}">
      <dgm:prSet/>
      <dgm:spPr/>
      <dgm:t>
        <a:bodyPr/>
        <a:lstStyle/>
        <a:p>
          <a:endParaRPr lang="en-US"/>
        </a:p>
      </dgm:t>
    </dgm:pt>
    <dgm:pt modelId="{9C0651E9-C2BD-4D71-BA78-7A0916C41E4F}">
      <dgm:prSet phldrT="[Text]"/>
      <dgm:spPr/>
      <dgm:t>
        <a:bodyPr/>
        <a:lstStyle/>
        <a:p>
          <a:r>
            <a:rPr lang="en-US" dirty="0"/>
            <a:t>Iowa Emergency Management Association</a:t>
          </a:r>
        </a:p>
      </dgm:t>
    </dgm:pt>
    <dgm:pt modelId="{FB859465-3EBA-4961-85C7-579DFD18556B}" type="parTrans" cxnId="{C0A7C311-DCC4-4922-9AF2-3C97AF57CC87}">
      <dgm:prSet/>
      <dgm:spPr/>
      <dgm:t>
        <a:bodyPr/>
        <a:lstStyle/>
        <a:p>
          <a:endParaRPr lang="en-US"/>
        </a:p>
      </dgm:t>
    </dgm:pt>
    <dgm:pt modelId="{8B00BF41-B12F-4448-902D-7BBE5409D543}" type="sibTrans" cxnId="{C0A7C311-DCC4-4922-9AF2-3C97AF57CC87}">
      <dgm:prSet/>
      <dgm:spPr/>
      <dgm:t>
        <a:bodyPr/>
        <a:lstStyle/>
        <a:p>
          <a:endParaRPr lang="en-US"/>
        </a:p>
      </dgm:t>
    </dgm:pt>
    <dgm:pt modelId="{2FBEA70F-718D-4698-985E-223D3EFF392A}">
      <dgm:prSet phldrT="[Text]"/>
      <dgm:spPr/>
      <dgm:t>
        <a:bodyPr/>
        <a:lstStyle/>
        <a:p>
          <a:r>
            <a:rPr lang="en-US" dirty="0"/>
            <a:t>External Users </a:t>
          </a:r>
        </a:p>
      </dgm:t>
    </dgm:pt>
    <dgm:pt modelId="{BE8582DF-7BC4-45AA-8DD1-60470208C3D7}" type="parTrans" cxnId="{E422DADA-A638-43EB-BE35-15C3C0795C7A}">
      <dgm:prSet/>
      <dgm:spPr/>
      <dgm:t>
        <a:bodyPr/>
        <a:lstStyle/>
        <a:p>
          <a:endParaRPr lang="en-US"/>
        </a:p>
      </dgm:t>
    </dgm:pt>
    <dgm:pt modelId="{55C030E6-8645-4F65-9252-3DB842EAF8CD}" type="sibTrans" cxnId="{E422DADA-A638-43EB-BE35-15C3C0795C7A}">
      <dgm:prSet/>
      <dgm:spPr/>
      <dgm:t>
        <a:bodyPr/>
        <a:lstStyle/>
        <a:p>
          <a:endParaRPr lang="en-US"/>
        </a:p>
      </dgm:t>
    </dgm:pt>
    <dgm:pt modelId="{CBBB63DA-ED41-4BFD-9D10-0A01E70F9ED2}">
      <dgm:prSet phldrT="[Text]"/>
      <dgm:spPr/>
      <dgm:t>
        <a:bodyPr/>
        <a:lstStyle/>
        <a:p>
          <a:r>
            <a:rPr lang="en-US" dirty="0"/>
            <a:t>ABATE of Iowa</a:t>
          </a:r>
        </a:p>
      </dgm:t>
    </dgm:pt>
    <dgm:pt modelId="{D25D663D-C63E-42EA-A761-2860418F0131}" type="parTrans" cxnId="{046367A8-2756-4610-AAA0-858B3CA059E4}">
      <dgm:prSet/>
      <dgm:spPr/>
      <dgm:t>
        <a:bodyPr/>
        <a:lstStyle/>
        <a:p>
          <a:endParaRPr lang="en-US"/>
        </a:p>
      </dgm:t>
    </dgm:pt>
    <dgm:pt modelId="{509A8CD6-9F0B-4024-870B-0F3C96799591}" type="sibTrans" cxnId="{046367A8-2756-4610-AAA0-858B3CA059E4}">
      <dgm:prSet/>
      <dgm:spPr/>
      <dgm:t>
        <a:bodyPr/>
        <a:lstStyle/>
        <a:p>
          <a:endParaRPr lang="en-US"/>
        </a:p>
      </dgm:t>
    </dgm:pt>
    <dgm:pt modelId="{95814741-5C03-42AD-B561-40D6F1B93F3D}">
      <dgm:prSet/>
      <dgm:spPr/>
      <dgm:t>
        <a:bodyPr/>
        <a:lstStyle/>
        <a:p>
          <a:r>
            <a:rPr lang="en-US"/>
            <a:t>Agribusiness Association of Iowa</a:t>
          </a:r>
          <a:endParaRPr lang="en-US" dirty="0"/>
        </a:p>
      </dgm:t>
    </dgm:pt>
    <dgm:pt modelId="{788B8F95-E1C5-45C9-B70E-70EC218EC622}" type="parTrans" cxnId="{719EA052-FD67-4386-9339-F827BEC97FBE}">
      <dgm:prSet/>
      <dgm:spPr/>
      <dgm:t>
        <a:bodyPr/>
        <a:lstStyle/>
        <a:p>
          <a:endParaRPr lang="en-US"/>
        </a:p>
      </dgm:t>
    </dgm:pt>
    <dgm:pt modelId="{CA9BCB63-3101-47B5-8713-CD8B47630BF4}" type="sibTrans" cxnId="{719EA052-FD67-4386-9339-F827BEC97FBE}">
      <dgm:prSet/>
      <dgm:spPr/>
      <dgm:t>
        <a:bodyPr/>
        <a:lstStyle/>
        <a:p>
          <a:endParaRPr lang="en-US"/>
        </a:p>
      </dgm:t>
    </dgm:pt>
    <dgm:pt modelId="{7DECF880-5083-4671-A30C-28822AA9940B}">
      <dgm:prSet/>
      <dgm:spPr/>
      <dgm:t>
        <a:bodyPr/>
        <a:lstStyle/>
        <a:p>
          <a:r>
            <a:rPr lang="en-US" dirty="0"/>
            <a:t>Iowa Association of Business and Industry</a:t>
          </a:r>
        </a:p>
      </dgm:t>
    </dgm:pt>
    <dgm:pt modelId="{D53071F1-AD9B-4EBD-A61C-B97BF3141C2E}" type="parTrans" cxnId="{77856C8C-9CE1-4669-A4B2-F8CC2C114207}">
      <dgm:prSet/>
      <dgm:spPr/>
      <dgm:t>
        <a:bodyPr/>
        <a:lstStyle/>
        <a:p>
          <a:endParaRPr lang="en-US"/>
        </a:p>
      </dgm:t>
    </dgm:pt>
    <dgm:pt modelId="{761B2D6D-3D5C-4077-8E90-791E071024F0}" type="sibTrans" cxnId="{77856C8C-9CE1-4669-A4B2-F8CC2C114207}">
      <dgm:prSet/>
      <dgm:spPr/>
      <dgm:t>
        <a:bodyPr/>
        <a:lstStyle/>
        <a:p>
          <a:endParaRPr lang="en-US"/>
        </a:p>
      </dgm:t>
    </dgm:pt>
    <dgm:pt modelId="{291EB7E3-A78E-4898-8AB2-92EEEA576DD0}">
      <dgm:prSet/>
      <dgm:spPr/>
      <dgm:t>
        <a:bodyPr/>
        <a:lstStyle/>
        <a:p>
          <a:r>
            <a:rPr lang="en-US" dirty="0"/>
            <a:t>International Traders of Iowa</a:t>
          </a:r>
        </a:p>
      </dgm:t>
    </dgm:pt>
    <dgm:pt modelId="{B1081D12-B041-415F-AA64-34AA0A00D939}" type="parTrans" cxnId="{E59A1CF0-91A6-4B84-B4B3-9A7958FAA89B}">
      <dgm:prSet/>
      <dgm:spPr/>
      <dgm:t>
        <a:bodyPr/>
        <a:lstStyle/>
        <a:p>
          <a:endParaRPr lang="en-US"/>
        </a:p>
      </dgm:t>
    </dgm:pt>
    <dgm:pt modelId="{4ED4E55E-84F4-41BA-8FAC-8C59F618C5A2}" type="sibTrans" cxnId="{E59A1CF0-91A6-4B84-B4B3-9A7958FAA89B}">
      <dgm:prSet/>
      <dgm:spPr/>
      <dgm:t>
        <a:bodyPr/>
        <a:lstStyle/>
        <a:p>
          <a:endParaRPr lang="en-US"/>
        </a:p>
      </dgm:t>
    </dgm:pt>
    <dgm:pt modelId="{53447570-0DE0-4B5F-94C0-C4A393367828}">
      <dgm:prSet/>
      <dgm:spPr/>
      <dgm:t>
        <a:bodyPr/>
        <a:lstStyle/>
        <a:p>
          <a:r>
            <a:rPr lang="en-US"/>
            <a:t>Des Moines West Side Chamber of Commerce</a:t>
          </a:r>
          <a:endParaRPr lang="en-US" dirty="0"/>
        </a:p>
      </dgm:t>
    </dgm:pt>
    <dgm:pt modelId="{7E885BEC-F6C2-44CF-8A60-13A54D7A3F33}" type="parTrans" cxnId="{8BE73FB0-186D-4D79-87DC-F0ACF0D9FFBE}">
      <dgm:prSet/>
      <dgm:spPr/>
      <dgm:t>
        <a:bodyPr/>
        <a:lstStyle/>
        <a:p>
          <a:endParaRPr lang="en-US"/>
        </a:p>
      </dgm:t>
    </dgm:pt>
    <dgm:pt modelId="{6B1B8191-DFCF-4FE1-B6EE-879DD971FF22}" type="sibTrans" cxnId="{8BE73FB0-186D-4D79-87DC-F0ACF0D9FFBE}">
      <dgm:prSet/>
      <dgm:spPr/>
      <dgm:t>
        <a:bodyPr/>
        <a:lstStyle/>
        <a:p>
          <a:endParaRPr lang="en-US"/>
        </a:p>
      </dgm:t>
    </dgm:pt>
    <dgm:pt modelId="{4D0015BD-5516-4A9C-A339-04219E278092}">
      <dgm:prSet/>
      <dgm:spPr/>
      <dgm:t>
        <a:bodyPr/>
        <a:lstStyle/>
        <a:p>
          <a:r>
            <a:rPr lang="en-US"/>
            <a:t>Highway 61 Coalition</a:t>
          </a:r>
          <a:endParaRPr lang="en-US" dirty="0"/>
        </a:p>
      </dgm:t>
    </dgm:pt>
    <dgm:pt modelId="{083938DA-04BD-47AA-B5EF-1FB805184794}" type="parTrans" cxnId="{30C9A6C4-94FD-4BC9-B71E-E1EA6F92C35D}">
      <dgm:prSet/>
      <dgm:spPr/>
      <dgm:t>
        <a:bodyPr/>
        <a:lstStyle/>
        <a:p>
          <a:endParaRPr lang="en-US"/>
        </a:p>
      </dgm:t>
    </dgm:pt>
    <dgm:pt modelId="{F902A433-6DAD-4E14-BC1E-DA586231A920}" type="sibTrans" cxnId="{30C9A6C4-94FD-4BC9-B71E-E1EA6F92C35D}">
      <dgm:prSet/>
      <dgm:spPr/>
      <dgm:t>
        <a:bodyPr/>
        <a:lstStyle/>
        <a:p>
          <a:endParaRPr lang="en-US"/>
        </a:p>
      </dgm:t>
    </dgm:pt>
    <dgm:pt modelId="{1FBCCDAE-8FFC-43AA-9550-470B52FB721A}">
      <dgm:prSet/>
      <dgm:spPr/>
      <dgm:t>
        <a:bodyPr/>
        <a:lstStyle/>
        <a:p>
          <a:r>
            <a:rPr lang="en-US" dirty="0"/>
            <a:t>Associated General Contractors (AGC) Iowa</a:t>
          </a:r>
        </a:p>
      </dgm:t>
    </dgm:pt>
    <dgm:pt modelId="{BA80A0E2-201A-4924-97C6-9CB89A1BC605}" type="parTrans" cxnId="{1CE6AFC3-A6FB-4578-8A61-02F4EF3B2DD7}">
      <dgm:prSet/>
      <dgm:spPr/>
      <dgm:t>
        <a:bodyPr/>
        <a:lstStyle/>
        <a:p>
          <a:endParaRPr lang="en-US"/>
        </a:p>
      </dgm:t>
    </dgm:pt>
    <dgm:pt modelId="{BAFC8767-0D70-4412-B0B1-2EC457B8C117}" type="sibTrans" cxnId="{1CE6AFC3-A6FB-4578-8A61-02F4EF3B2DD7}">
      <dgm:prSet/>
      <dgm:spPr/>
      <dgm:t>
        <a:bodyPr/>
        <a:lstStyle/>
        <a:p>
          <a:endParaRPr lang="en-US"/>
        </a:p>
      </dgm:t>
    </dgm:pt>
    <dgm:pt modelId="{8AE77377-D7AB-4C3C-87D6-96BA5F3B75DF}">
      <dgm:prSet/>
      <dgm:spPr/>
      <dgm:t>
        <a:bodyPr/>
        <a:lstStyle/>
        <a:p>
          <a:r>
            <a:rPr lang="pt-BR" dirty="0"/>
            <a:t>•Corridor MPO – Cedar Rapids area</a:t>
          </a:r>
          <a:endParaRPr lang="en-US" dirty="0"/>
        </a:p>
      </dgm:t>
    </dgm:pt>
    <dgm:pt modelId="{5084A015-C962-4228-ADD2-44BD7FEF370E}" type="parTrans" cxnId="{9560A342-F074-4B39-BC19-ADC763ECB85E}">
      <dgm:prSet/>
      <dgm:spPr/>
      <dgm:t>
        <a:bodyPr/>
        <a:lstStyle/>
        <a:p>
          <a:endParaRPr lang="en-US"/>
        </a:p>
      </dgm:t>
    </dgm:pt>
    <dgm:pt modelId="{18484706-5C71-4F26-83C9-755255B06AC4}" type="sibTrans" cxnId="{9560A342-F074-4B39-BC19-ADC763ECB85E}">
      <dgm:prSet/>
      <dgm:spPr/>
      <dgm:t>
        <a:bodyPr/>
        <a:lstStyle/>
        <a:p>
          <a:endParaRPr lang="en-US"/>
        </a:p>
      </dgm:t>
    </dgm:pt>
    <dgm:pt modelId="{4D80330C-578E-42F3-912F-7AA7CAAEC160}">
      <dgm:prSet/>
      <dgm:spPr/>
      <dgm:t>
        <a:bodyPr/>
        <a:lstStyle/>
        <a:p>
          <a:r>
            <a:rPr lang="en-US" dirty="0"/>
            <a:t>Associated General Contractors (AGC) of Iowa</a:t>
          </a:r>
        </a:p>
      </dgm:t>
    </dgm:pt>
    <dgm:pt modelId="{AEF95FEB-883A-4921-8E89-14DB9870CC6D}" type="parTrans" cxnId="{F766EAB6-199D-45E4-AFB7-81BAA6A288D5}">
      <dgm:prSet/>
      <dgm:spPr/>
      <dgm:t>
        <a:bodyPr/>
        <a:lstStyle/>
        <a:p>
          <a:endParaRPr lang="en-US"/>
        </a:p>
      </dgm:t>
    </dgm:pt>
    <dgm:pt modelId="{7274221C-B14E-47AB-BF38-DE9308DD21FB}" type="sibTrans" cxnId="{F766EAB6-199D-45E4-AFB7-81BAA6A288D5}">
      <dgm:prSet/>
      <dgm:spPr/>
      <dgm:t>
        <a:bodyPr/>
        <a:lstStyle/>
        <a:p>
          <a:endParaRPr lang="en-US"/>
        </a:p>
      </dgm:t>
    </dgm:pt>
    <dgm:pt modelId="{CB799C8B-D099-4C66-93DC-89F0DB6030BB}">
      <dgm:prSet/>
      <dgm:spPr/>
      <dgm:t>
        <a:bodyPr/>
        <a:lstStyle/>
        <a:p>
          <a:r>
            <a:rPr lang="en-US" dirty="0"/>
            <a:t>Iowa Chapter of the American Traffic Safety Services Association (ATSSA)</a:t>
          </a:r>
        </a:p>
      </dgm:t>
    </dgm:pt>
    <dgm:pt modelId="{168EC7E4-852C-4978-895A-4531EBD8C786}" type="parTrans" cxnId="{D26A46D6-88AB-4316-BB00-2CE96FC6C451}">
      <dgm:prSet/>
      <dgm:spPr/>
      <dgm:t>
        <a:bodyPr/>
        <a:lstStyle/>
        <a:p>
          <a:endParaRPr lang="en-US"/>
        </a:p>
      </dgm:t>
    </dgm:pt>
    <dgm:pt modelId="{3263CB33-7A4B-4E7A-B103-B1E8D06219F7}" type="sibTrans" cxnId="{D26A46D6-88AB-4316-BB00-2CE96FC6C451}">
      <dgm:prSet/>
      <dgm:spPr/>
      <dgm:t>
        <a:bodyPr/>
        <a:lstStyle/>
        <a:p>
          <a:endParaRPr lang="en-US"/>
        </a:p>
      </dgm:t>
    </dgm:pt>
    <dgm:pt modelId="{657628AC-0B61-4180-94C7-81FE3B2A1AB8}">
      <dgm:prSet/>
      <dgm:spPr/>
      <dgm:t>
        <a:bodyPr/>
        <a:lstStyle/>
        <a:p>
          <a:r>
            <a:rPr lang="en-US" dirty="0"/>
            <a:t>Iowa EMS Association</a:t>
          </a:r>
        </a:p>
      </dgm:t>
    </dgm:pt>
    <dgm:pt modelId="{0FB6D0CB-C095-4967-83C4-CF08BB0B3385}" type="parTrans" cxnId="{66267D17-C22D-4DCC-BEA9-5931691572C5}">
      <dgm:prSet/>
      <dgm:spPr/>
      <dgm:t>
        <a:bodyPr/>
        <a:lstStyle/>
        <a:p>
          <a:endParaRPr lang="en-US"/>
        </a:p>
      </dgm:t>
    </dgm:pt>
    <dgm:pt modelId="{D69092DE-3CF4-40D9-83E0-CE99AAB03F25}" type="sibTrans" cxnId="{66267D17-C22D-4DCC-BEA9-5931691572C5}">
      <dgm:prSet/>
      <dgm:spPr/>
      <dgm:t>
        <a:bodyPr/>
        <a:lstStyle/>
        <a:p>
          <a:endParaRPr lang="en-US"/>
        </a:p>
      </dgm:t>
    </dgm:pt>
    <dgm:pt modelId="{C3C51983-2AF5-47ED-B72E-18EB635D7924}">
      <dgm:prSet/>
      <dgm:spPr/>
      <dgm:t>
        <a:bodyPr/>
        <a:lstStyle/>
        <a:p>
          <a:r>
            <a:rPr lang="en-US" dirty="0"/>
            <a:t>Iowa Northland Regional Council of Governments</a:t>
          </a:r>
        </a:p>
      </dgm:t>
    </dgm:pt>
    <dgm:pt modelId="{B8CD65D5-1CED-4253-A97A-CC01C07A3384}" type="parTrans" cxnId="{13A714C1-77BB-40A4-AB50-304E29874769}">
      <dgm:prSet/>
      <dgm:spPr/>
      <dgm:t>
        <a:bodyPr/>
        <a:lstStyle/>
        <a:p>
          <a:endParaRPr lang="en-US"/>
        </a:p>
      </dgm:t>
    </dgm:pt>
    <dgm:pt modelId="{E7005A60-D10A-4004-B7DB-02B1FCDDFC82}" type="sibTrans" cxnId="{13A714C1-77BB-40A4-AB50-304E29874769}">
      <dgm:prSet/>
      <dgm:spPr/>
      <dgm:t>
        <a:bodyPr/>
        <a:lstStyle/>
        <a:p>
          <a:endParaRPr lang="en-US"/>
        </a:p>
      </dgm:t>
    </dgm:pt>
    <dgm:pt modelId="{F9669151-348B-4FE5-A858-C3BD3F5911A0}">
      <dgm:prSet/>
      <dgm:spPr/>
      <dgm:t>
        <a:bodyPr/>
        <a:lstStyle/>
        <a:p>
          <a:r>
            <a:rPr lang="en-US" dirty="0"/>
            <a:t>Des Moines Area Metropolitan Planning Organization</a:t>
          </a:r>
        </a:p>
      </dgm:t>
    </dgm:pt>
    <dgm:pt modelId="{C4BF46A7-8487-41DB-9FFB-094B35F584C7}" type="parTrans" cxnId="{5A3D003B-4B50-4CC3-88C5-7C549AE0727A}">
      <dgm:prSet/>
      <dgm:spPr/>
      <dgm:t>
        <a:bodyPr/>
        <a:lstStyle/>
        <a:p>
          <a:endParaRPr lang="en-US"/>
        </a:p>
      </dgm:t>
    </dgm:pt>
    <dgm:pt modelId="{09E5FF28-6DA9-4124-AF4B-209426F55D23}" type="sibTrans" cxnId="{5A3D003B-4B50-4CC3-88C5-7C549AE0727A}">
      <dgm:prSet/>
      <dgm:spPr/>
      <dgm:t>
        <a:bodyPr/>
        <a:lstStyle/>
        <a:p>
          <a:endParaRPr lang="en-US"/>
        </a:p>
      </dgm:t>
    </dgm:pt>
    <dgm:pt modelId="{75EC106F-CE27-4393-B877-834034945967}">
      <dgm:prSet/>
      <dgm:spPr/>
      <dgm:t>
        <a:bodyPr/>
        <a:lstStyle/>
        <a:p>
          <a:r>
            <a:rPr lang="en-US" dirty="0"/>
            <a:t>Systems Planning</a:t>
          </a:r>
        </a:p>
      </dgm:t>
    </dgm:pt>
    <dgm:pt modelId="{D17113DC-61FC-48CB-87C9-75562B6A1085}" type="parTrans" cxnId="{BA1B7E52-0D59-4282-8871-43EE2AD2440F}">
      <dgm:prSet/>
      <dgm:spPr/>
      <dgm:t>
        <a:bodyPr/>
        <a:lstStyle/>
        <a:p>
          <a:endParaRPr lang="en-US"/>
        </a:p>
      </dgm:t>
    </dgm:pt>
    <dgm:pt modelId="{6BC55917-9D8F-4DCB-97EB-F072AFD6389A}" type="sibTrans" cxnId="{BA1B7E52-0D59-4282-8871-43EE2AD2440F}">
      <dgm:prSet/>
      <dgm:spPr/>
      <dgm:t>
        <a:bodyPr/>
        <a:lstStyle/>
        <a:p>
          <a:endParaRPr lang="en-US"/>
        </a:p>
      </dgm:t>
    </dgm:pt>
    <dgm:pt modelId="{3A35E335-5247-47F2-A54E-404FD3540697}">
      <dgm:prSet/>
      <dgm:spPr/>
      <dgm:t>
        <a:bodyPr/>
        <a:lstStyle/>
        <a:p>
          <a:r>
            <a:rPr lang="en-US" dirty="0"/>
            <a:t>Traffic and Safety</a:t>
          </a:r>
        </a:p>
      </dgm:t>
    </dgm:pt>
    <dgm:pt modelId="{2C91BF5C-3436-4A2A-9DEC-F4B2A3E7AF03}" type="parTrans" cxnId="{50262BE9-6DAA-445B-A65A-6E5CCE98454F}">
      <dgm:prSet/>
      <dgm:spPr/>
      <dgm:t>
        <a:bodyPr/>
        <a:lstStyle/>
        <a:p>
          <a:endParaRPr lang="en-US"/>
        </a:p>
      </dgm:t>
    </dgm:pt>
    <dgm:pt modelId="{A0E91A18-C5E4-4858-85FC-B3284FF75F67}" type="sibTrans" cxnId="{50262BE9-6DAA-445B-A65A-6E5CCE98454F}">
      <dgm:prSet/>
      <dgm:spPr/>
      <dgm:t>
        <a:bodyPr/>
        <a:lstStyle/>
        <a:p>
          <a:endParaRPr lang="en-US"/>
        </a:p>
      </dgm:t>
    </dgm:pt>
    <dgm:pt modelId="{A9609FB6-20FC-4D3F-85B4-C6F7412317DE}">
      <dgm:prSet/>
      <dgm:spPr/>
      <dgm:t>
        <a:bodyPr/>
        <a:lstStyle/>
        <a:p>
          <a:r>
            <a:rPr lang="en-US" dirty="0"/>
            <a:t>Organizational Improvement</a:t>
          </a:r>
        </a:p>
      </dgm:t>
    </dgm:pt>
    <dgm:pt modelId="{4FC99E33-5B7E-4C05-AD18-CA82D241B458}" type="parTrans" cxnId="{86549A75-1AA7-4E18-976F-F01EC5354AC2}">
      <dgm:prSet/>
      <dgm:spPr/>
      <dgm:t>
        <a:bodyPr/>
        <a:lstStyle/>
        <a:p>
          <a:endParaRPr lang="en-US"/>
        </a:p>
      </dgm:t>
    </dgm:pt>
    <dgm:pt modelId="{A42DB4A6-BD2F-471C-BFF7-221EAB2415E3}" type="sibTrans" cxnId="{86549A75-1AA7-4E18-976F-F01EC5354AC2}">
      <dgm:prSet/>
      <dgm:spPr/>
      <dgm:t>
        <a:bodyPr/>
        <a:lstStyle/>
        <a:p>
          <a:endParaRPr lang="en-US"/>
        </a:p>
      </dgm:t>
    </dgm:pt>
    <dgm:pt modelId="{883EA2CE-A060-40E3-822D-1172C91156C9}">
      <dgm:prSet/>
      <dgm:spPr/>
      <dgm:t>
        <a:bodyPr/>
        <a:lstStyle/>
        <a:p>
          <a:r>
            <a:rPr lang="en-US" dirty="0"/>
            <a:t>Strategic Communications</a:t>
          </a:r>
        </a:p>
      </dgm:t>
    </dgm:pt>
    <dgm:pt modelId="{66FAC039-CB36-40B8-BBF3-732D53488150}" type="parTrans" cxnId="{BBB211AA-7809-439B-A0D7-1A23E9E6C021}">
      <dgm:prSet/>
      <dgm:spPr/>
      <dgm:t>
        <a:bodyPr/>
        <a:lstStyle/>
        <a:p>
          <a:endParaRPr lang="en-US"/>
        </a:p>
      </dgm:t>
    </dgm:pt>
    <dgm:pt modelId="{E3B6D3CF-820C-4884-8E7C-18B75F7B8E69}" type="sibTrans" cxnId="{BBB211AA-7809-439B-A0D7-1A23E9E6C021}">
      <dgm:prSet/>
      <dgm:spPr/>
      <dgm:t>
        <a:bodyPr/>
        <a:lstStyle/>
        <a:p>
          <a:endParaRPr lang="en-US"/>
        </a:p>
      </dgm:t>
    </dgm:pt>
    <dgm:pt modelId="{5E4CA344-EBCF-4DA5-A384-EC057DCFE3B9}">
      <dgm:prSet/>
      <dgm:spPr/>
      <dgm:t>
        <a:bodyPr/>
        <a:lstStyle/>
        <a:p>
          <a:r>
            <a:rPr lang="en-US" dirty="0"/>
            <a:t>Districts</a:t>
          </a:r>
        </a:p>
      </dgm:t>
    </dgm:pt>
    <dgm:pt modelId="{4BC6A56C-D98B-4C04-AA59-E1C2D0E48121}" type="parTrans" cxnId="{99B7B65C-184E-4533-A762-C0405DFA9E56}">
      <dgm:prSet/>
      <dgm:spPr/>
      <dgm:t>
        <a:bodyPr/>
        <a:lstStyle/>
        <a:p>
          <a:endParaRPr lang="en-US"/>
        </a:p>
      </dgm:t>
    </dgm:pt>
    <dgm:pt modelId="{FB8F4CD4-3DF9-47D4-A39B-BEA679AD05E8}" type="sibTrans" cxnId="{99B7B65C-184E-4533-A762-C0405DFA9E56}">
      <dgm:prSet/>
      <dgm:spPr/>
      <dgm:t>
        <a:bodyPr/>
        <a:lstStyle/>
        <a:p>
          <a:endParaRPr lang="en-US"/>
        </a:p>
      </dgm:t>
    </dgm:pt>
    <dgm:pt modelId="{CA7B4DAB-F36C-4FB7-8D8D-E4F9DB68F758}">
      <dgm:prSet/>
      <dgm:spPr/>
      <dgm:t>
        <a:bodyPr/>
        <a:lstStyle/>
        <a:p>
          <a:r>
            <a:rPr lang="en-US" dirty="0"/>
            <a:t>Motor Vehicle Enforcement</a:t>
          </a:r>
        </a:p>
      </dgm:t>
    </dgm:pt>
    <dgm:pt modelId="{915F7322-18D0-4606-879C-DF19F9FE9EF8}" type="parTrans" cxnId="{D09A4E74-E9C8-4B97-9F48-C81AACEBBEDF}">
      <dgm:prSet/>
      <dgm:spPr/>
      <dgm:t>
        <a:bodyPr/>
        <a:lstStyle/>
        <a:p>
          <a:endParaRPr lang="en-US"/>
        </a:p>
      </dgm:t>
    </dgm:pt>
    <dgm:pt modelId="{87ACE047-77D4-464C-AD45-0209F444D8D7}" type="sibTrans" cxnId="{D09A4E74-E9C8-4B97-9F48-C81AACEBBEDF}">
      <dgm:prSet/>
      <dgm:spPr/>
      <dgm:t>
        <a:bodyPr/>
        <a:lstStyle/>
        <a:p>
          <a:endParaRPr lang="en-US"/>
        </a:p>
      </dgm:t>
    </dgm:pt>
    <dgm:pt modelId="{336EBCFF-7C0D-4E61-BF4D-FA00286D1B78}">
      <dgm:prSet/>
      <dgm:spPr/>
      <dgm:t>
        <a:bodyPr/>
        <a:lstStyle/>
        <a:p>
          <a:r>
            <a:rPr lang="en-US" dirty="0"/>
            <a:t>Construction and Materials</a:t>
          </a:r>
        </a:p>
      </dgm:t>
    </dgm:pt>
    <dgm:pt modelId="{60EB3D3E-6CA9-4652-AFF3-9DAA9B9CA7BF}" type="parTrans" cxnId="{CFDCC783-1F93-42DD-9089-27EEA49F833A}">
      <dgm:prSet/>
      <dgm:spPr/>
      <dgm:t>
        <a:bodyPr/>
        <a:lstStyle/>
        <a:p>
          <a:endParaRPr lang="en-US"/>
        </a:p>
      </dgm:t>
    </dgm:pt>
    <dgm:pt modelId="{9B5434BE-7CFB-4504-88E2-B8C824A94356}" type="sibTrans" cxnId="{CFDCC783-1F93-42DD-9089-27EEA49F833A}">
      <dgm:prSet/>
      <dgm:spPr/>
      <dgm:t>
        <a:bodyPr/>
        <a:lstStyle/>
        <a:p>
          <a:endParaRPr lang="en-US"/>
        </a:p>
      </dgm:t>
    </dgm:pt>
    <dgm:pt modelId="{726C3956-E6C9-43AE-AA23-AC409EDACD96}">
      <dgm:prSet/>
      <dgm:spPr/>
      <dgm:t>
        <a:bodyPr/>
        <a:lstStyle/>
        <a:p>
          <a:r>
            <a:rPr lang="en-US" dirty="0"/>
            <a:t>Maintenance</a:t>
          </a:r>
        </a:p>
      </dgm:t>
    </dgm:pt>
    <dgm:pt modelId="{9D38049B-5BB1-4E8C-8097-423D18F3E6F3}" type="parTrans" cxnId="{61F6612B-210F-4A8B-B9A3-A482E722BC3B}">
      <dgm:prSet/>
      <dgm:spPr/>
      <dgm:t>
        <a:bodyPr/>
        <a:lstStyle/>
        <a:p>
          <a:endParaRPr lang="en-US"/>
        </a:p>
      </dgm:t>
    </dgm:pt>
    <dgm:pt modelId="{4E759631-A170-437F-BC6B-C1AE9D6A572D}" type="sibTrans" cxnId="{61F6612B-210F-4A8B-B9A3-A482E722BC3B}">
      <dgm:prSet/>
      <dgm:spPr/>
      <dgm:t>
        <a:bodyPr/>
        <a:lstStyle/>
        <a:p>
          <a:endParaRPr lang="en-US"/>
        </a:p>
      </dgm:t>
    </dgm:pt>
    <dgm:pt modelId="{FFF9B6BC-8D86-42A1-A2A3-374DEADE5CC3}">
      <dgm:prSet/>
      <dgm:spPr/>
      <dgm:t>
        <a:bodyPr/>
        <a:lstStyle/>
        <a:p>
          <a:r>
            <a:rPr lang="en-US" dirty="0"/>
            <a:t>Iowa Tourism Office, Iowa Economic Development Authority</a:t>
          </a:r>
        </a:p>
      </dgm:t>
    </dgm:pt>
    <dgm:pt modelId="{D83F2390-24E9-48C3-918D-DE20D2FA785E}" type="parTrans" cxnId="{1F7D0EBA-A3FF-4638-BED6-D6EFD8A11DCE}">
      <dgm:prSet/>
      <dgm:spPr/>
      <dgm:t>
        <a:bodyPr/>
        <a:lstStyle/>
        <a:p>
          <a:endParaRPr lang="en-US"/>
        </a:p>
      </dgm:t>
    </dgm:pt>
    <dgm:pt modelId="{0B2E28F2-4BEB-4723-9F18-6CF2F4E7471C}" type="sibTrans" cxnId="{1F7D0EBA-A3FF-4638-BED6-D6EFD8A11DCE}">
      <dgm:prSet/>
      <dgm:spPr/>
      <dgm:t>
        <a:bodyPr/>
        <a:lstStyle/>
        <a:p>
          <a:endParaRPr lang="en-US"/>
        </a:p>
      </dgm:t>
    </dgm:pt>
    <dgm:pt modelId="{D2EBC099-D820-4930-863D-32DC96A408DD}">
      <dgm:prSet/>
      <dgm:spPr/>
      <dgm:t>
        <a:bodyPr/>
        <a:lstStyle/>
        <a:p>
          <a:r>
            <a:rPr lang="en-US" dirty="0"/>
            <a:t>Petroleum Marketers &amp; Convenience Stores of Iowa</a:t>
          </a:r>
        </a:p>
      </dgm:t>
    </dgm:pt>
    <dgm:pt modelId="{81356691-4B61-411E-9D8E-B76669FE06D3}" type="parTrans" cxnId="{B46BE918-714D-4FE7-92CC-6473F5FFDDD7}">
      <dgm:prSet/>
      <dgm:spPr/>
      <dgm:t>
        <a:bodyPr/>
        <a:lstStyle/>
        <a:p>
          <a:endParaRPr lang="en-US"/>
        </a:p>
      </dgm:t>
    </dgm:pt>
    <dgm:pt modelId="{4C04A74B-E938-4228-A3D3-17B3841B02D5}" type="sibTrans" cxnId="{B46BE918-714D-4FE7-92CC-6473F5FFDDD7}">
      <dgm:prSet/>
      <dgm:spPr/>
      <dgm:t>
        <a:bodyPr/>
        <a:lstStyle/>
        <a:p>
          <a:endParaRPr lang="en-US"/>
        </a:p>
      </dgm:t>
    </dgm:pt>
    <dgm:pt modelId="{5F336203-4AEF-41B8-94D2-D92E1B7307C3}">
      <dgm:prSet/>
      <dgm:spPr/>
      <dgm:t>
        <a:bodyPr/>
        <a:lstStyle/>
        <a:p>
          <a:r>
            <a:rPr lang="en-US" dirty="0"/>
            <a:t>City of Ames and Ames Area MPO</a:t>
          </a:r>
        </a:p>
      </dgm:t>
    </dgm:pt>
    <dgm:pt modelId="{428B9145-5898-48F8-9CB2-BF8DF505889E}" type="parTrans" cxnId="{C72285C5-E95B-41B7-9D4A-F7B8E222A64F}">
      <dgm:prSet/>
      <dgm:spPr/>
      <dgm:t>
        <a:bodyPr/>
        <a:lstStyle/>
        <a:p>
          <a:endParaRPr lang="en-US"/>
        </a:p>
      </dgm:t>
    </dgm:pt>
    <dgm:pt modelId="{ED0016D1-E549-4175-820D-0EF0C87D137B}" type="sibTrans" cxnId="{C72285C5-E95B-41B7-9D4A-F7B8E222A64F}">
      <dgm:prSet/>
      <dgm:spPr/>
      <dgm:t>
        <a:bodyPr/>
        <a:lstStyle/>
        <a:p>
          <a:endParaRPr lang="en-US"/>
        </a:p>
      </dgm:t>
    </dgm:pt>
    <dgm:pt modelId="{A16CC10B-71C9-4FD4-A353-9160F9CC22E1}" type="pres">
      <dgm:prSet presAssocID="{C9905CC0-A8CE-41F9-B63B-B144A48C08E8}" presName="Name0" presStyleCnt="0">
        <dgm:presLayoutVars>
          <dgm:dir/>
          <dgm:animLvl val="lvl"/>
          <dgm:resizeHandles val="exact"/>
        </dgm:presLayoutVars>
      </dgm:prSet>
      <dgm:spPr/>
    </dgm:pt>
    <dgm:pt modelId="{0BC0890E-47F5-47E4-AC48-3AD973BB323A}" type="pres">
      <dgm:prSet presAssocID="{7EEC3564-27C1-47D3-988F-099A2CB3A3CB}" presName="composite" presStyleCnt="0"/>
      <dgm:spPr/>
    </dgm:pt>
    <dgm:pt modelId="{97B88FBB-BED8-4FC8-B881-CE7651D4B1C1}" type="pres">
      <dgm:prSet presAssocID="{7EEC3564-27C1-47D3-988F-099A2CB3A3C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586ACC9-8883-4219-9DF1-250FA639B21C}" type="pres">
      <dgm:prSet presAssocID="{7EEC3564-27C1-47D3-988F-099A2CB3A3CB}" presName="desTx" presStyleLbl="alignAccFollowNode1" presStyleIdx="0" presStyleCnt="3">
        <dgm:presLayoutVars>
          <dgm:bulletEnabled val="1"/>
        </dgm:presLayoutVars>
      </dgm:prSet>
      <dgm:spPr/>
    </dgm:pt>
    <dgm:pt modelId="{2690E063-0237-4EF8-8DC5-B3D68AF9F71B}" type="pres">
      <dgm:prSet presAssocID="{A8E3A0BC-F3C2-47D2-A99F-4F0503FD49A5}" presName="space" presStyleCnt="0"/>
      <dgm:spPr/>
    </dgm:pt>
    <dgm:pt modelId="{79019B5C-8ADA-472D-9B8C-61F7F8B22C9B}" type="pres">
      <dgm:prSet presAssocID="{CA9685E6-63D0-4F96-83E9-17641CF739B2}" presName="composite" presStyleCnt="0"/>
      <dgm:spPr/>
    </dgm:pt>
    <dgm:pt modelId="{BE6958F0-F6F3-46DB-BD7E-02B968DFEC11}" type="pres">
      <dgm:prSet presAssocID="{CA9685E6-63D0-4F96-83E9-17641CF739B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E859D45-05D5-4369-8F3C-65593BCF48BE}" type="pres">
      <dgm:prSet presAssocID="{CA9685E6-63D0-4F96-83E9-17641CF739B2}" presName="desTx" presStyleLbl="alignAccFollowNode1" presStyleIdx="1" presStyleCnt="3" custLinFactNeighborX="-98" custLinFactNeighborY="307">
        <dgm:presLayoutVars>
          <dgm:bulletEnabled val="1"/>
        </dgm:presLayoutVars>
      </dgm:prSet>
      <dgm:spPr/>
    </dgm:pt>
    <dgm:pt modelId="{88664CC6-BABE-4F42-8C30-FA50B328B706}" type="pres">
      <dgm:prSet presAssocID="{7B829AF0-7DE8-453B-AF5F-B558B18943A0}" presName="space" presStyleCnt="0"/>
      <dgm:spPr/>
    </dgm:pt>
    <dgm:pt modelId="{68A1F0BA-6204-4BCE-B68C-6E25AC72CED6}" type="pres">
      <dgm:prSet presAssocID="{2FBEA70F-718D-4698-985E-223D3EFF392A}" presName="composite" presStyleCnt="0"/>
      <dgm:spPr/>
    </dgm:pt>
    <dgm:pt modelId="{AA7B9D9A-AD49-4FB3-BE94-999D89DF497A}" type="pres">
      <dgm:prSet presAssocID="{2FBEA70F-718D-4698-985E-223D3EFF392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1B238CE-9D9E-4C22-BCA9-6EDBD74D87B2}" type="pres">
      <dgm:prSet presAssocID="{2FBEA70F-718D-4698-985E-223D3EFF392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62B2E33-F1CD-41FD-A1FC-532F1AEC67B0}" type="presOf" srcId="{4D0015BD-5516-4A9C-A339-04219E278092}" destId="{61B238CE-9D9E-4C22-BCA9-6EDBD74D87B2}" srcOrd="0" destOrd="7" presId="urn:microsoft.com/office/officeart/2005/8/layout/hList1"/>
    <dgm:cxn modelId="{19310ADA-E715-4FB5-8063-86DC3573C54E}" srcId="{7EEC3564-27C1-47D3-988F-099A2CB3A3CB}" destId="{7472E7EE-B138-47BF-B839-AC6D759EA5EF}" srcOrd="0" destOrd="0" parTransId="{53B39F77-C938-483C-B1A1-110F4220BA0F}" sibTransId="{4A13A934-E62A-4EFA-90F8-9816D3299ABC}"/>
    <dgm:cxn modelId="{D09A4E74-E9C8-4B97-9F48-C81AACEBBEDF}" srcId="{7EEC3564-27C1-47D3-988F-099A2CB3A3CB}" destId="{CA7B4DAB-F36C-4FB7-8D8D-E4F9DB68F758}" srcOrd="7" destOrd="0" parTransId="{915F7322-18D0-4606-879C-DF19F9FE9EF8}" sibTransId="{87ACE047-77D4-464C-AD45-0209F444D8D7}"/>
    <dgm:cxn modelId="{065761F1-DB2A-4619-8050-690FE11567A6}" type="presOf" srcId="{726C3956-E6C9-43AE-AA23-AC409EDACD96}" destId="{8586ACC9-8883-4219-9DF1-250FA639B21C}" srcOrd="0" destOrd="6" presId="urn:microsoft.com/office/officeart/2005/8/layout/hList1"/>
    <dgm:cxn modelId="{0556569F-471A-42D4-8FD7-0CFFF299A1CF}" type="presOf" srcId="{1FBCCDAE-8FFC-43AA-9550-470B52FB721A}" destId="{61B238CE-9D9E-4C22-BCA9-6EDBD74D87B2}" srcOrd="0" destOrd="8" presId="urn:microsoft.com/office/officeart/2005/8/layout/hList1"/>
    <dgm:cxn modelId="{99B7B65C-184E-4533-A762-C0405DFA9E56}" srcId="{7EEC3564-27C1-47D3-988F-099A2CB3A3CB}" destId="{5E4CA344-EBCF-4DA5-A384-EC057DCFE3B9}" srcOrd="5" destOrd="0" parTransId="{4BC6A56C-D98B-4C04-AA59-E1C2D0E48121}" sibTransId="{FB8F4CD4-3DF9-47D4-A39B-BEA679AD05E8}"/>
    <dgm:cxn modelId="{1282837E-A71A-4883-B2F5-04439EFFD671}" type="presOf" srcId="{7DECF880-5083-4671-A30C-28822AA9940B}" destId="{61B238CE-9D9E-4C22-BCA9-6EDBD74D87B2}" srcOrd="0" destOrd="2" presId="urn:microsoft.com/office/officeart/2005/8/layout/hList1"/>
    <dgm:cxn modelId="{D6666427-1EBA-4305-B03E-CF1639A7A1B1}" type="presOf" srcId="{CB799C8B-D099-4C66-93DC-89F0DB6030BB}" destId="{AE859D45-05D5-4369-8F3C-65593BCF48BE}" srcOrd="0" destOrd="3" presId="urn:microsoft.com/office/officeart/2005/8/layout/hList1"/>
    <dgm:cxn modelId="{32551C8E-5223-410D-BAA9-59423D42250B}" type="presOf" srcId="{CA7B4DAB-F36C-4FB7-8D8D-E4F9DB68F758}" destId="{8586ACC9-8883-4219-9DF1-250FA639B21C}" srcOrd="0" destOrd="7" presId="urn:microsoft.com/office/officeart/2005/8/layout/hList1"/>
    <dgm:cxn modelId="{F2823762-2C34-4C57-A670-9FE024994CE8}" type="presOf" srcId="{C9905CC0-A8CE-41F9-B63B-B144A48C08E8}" destId="{A16CC10B-71C9-4FD4-A353-9160F9CC22E1}" srcOrd="0" destOrd="0" presId="urn:microsoft.com/office/officeart/2005/8/layout/hList1"/>
    <dgm:cxn modelId="{5A3D003B-4B50-4CC3-88C5-7C549AE0727A}" srcId="{CA9685E6-63D0-4F96-83E9-17641CF739B2}" destId="{F9669151-348B-4FE5-A858-C3BD3F5911A0}" srcOrd="7" destOrd="0" parTransId="{C4BF46A7-8487-41DB-9FFB-094B35F584C7}" sibTransId="{09E5FF28-6DA9-4124-AF4B-209426F55D23}"/>
    <dgm:cxn modelId="{F5C60CA7-87FE-4ED1-96DB-E3D2EFE7D2C1}" type="presOf" srcId="{5F336203-4AEF-41B8-94D2-D92E1B7307C3}" destId="{AE859D45-05D5-4369-8F3C-65593BCF48BE}" srcOrd="0" destOrd="6" presId="urn:microsoft.com/office/officeart/2005/8/layout/hList1"/>
    <dgm:cxn modelId="{E59A1CF0-91A6-4B84-B4B3-9A7958FAA89B}" srcId="{2FBEA70F-718D-4698-985E-223D3EFF392A}" destId="{291EB7E3-A78E-4898-8AB2-92EEEA576DD0}" srcOrd="5" destOrd="0" parTransId="{B1081D12-B041-415F-AA64-34AA0A00D939}" sibTransId="{4ED4E55E-84F4-41BA-8FAC-8C59F618C5A2}"/>
    <dgm:cxn modelId="{95C44B89-D433-45FF-8640-DFF066046F67}" type="presOf" srcId="{2FBEA70F-718D-4698-985E-223D3EFF392A}" destId="{AA7B9D9A-AD49-4FB3-BE94-999D89DF497A}" srcOrd="0" destOrd="0" presId="urn:microsoft.com/office/officeart/2005/8/layout/hList1"/>
    <dgm:cxn modelId="{98AA5265-3DB6-4321-8147-12E80936D1D2}" type="presOf" srcId="{336EBCFF-7C0D-4E61-BF4D-FA00286D1B78}" destId="{8586ACC9-8883-4219-9DF1-250FA639B21C}" srcOrd="0" destOrd="8" presId="urn:microsoft.com/office/officeart/2005/8/layout/hList1"/>
    <dgm:cxn modelId="{EFA10DAF-95A9-4490-9B74-E6FF4185CF25}" type="presOf" srcId="{3A35E335-5247-47F2-A54E-404FD3540697}" destId="{8586ACC9-8883-4219-9DF1-250FA639B21C}" srcOrd="0" destOrd="2" presId="urn:microsoft.com/office/officeart/2005/8/layout/hList1"/>
    <dgm:cxn modelId="{77856C8C-9CE1-4669-A4B2-F8CC2C114207}" srcId="{2FBEA70F-718D-4698-985E-223D3EFF392A}" destId="{7DECF880-5083-4671-A30C-28822AA9940B}" srcOrd="2" destOrd="0" parTransId="{D53071F1-AD9B-4EBD-A61C-B97BF3141C2E}" sibTransId="{761B2D6D-3D5C-4077-8E90-791E071024F0}"/>
    <dgm:cxn modelId="{91FCCBA0-69E5-4B66-A6E8-D34A1CB124E1}" type="presOf" srcId="{FFF9B6BC-8D86-42A1-A2A3-374DEADE5CC3}" destId="{61B238CE-9D9E-4C22-BCA9-6EDBD74D87B2}" srcOrd="0" destOrd="4" presId="urn:microsoft.com/office/officeart/2005/8/layout/hList1"/>
    <dgm:cxn modelId="{A7A6AA81-A036-43A2-BFD8-44381B94B767}" type="presOf" srcId="{4D80330C-578E-42F3-912F-7AA7CAAEC160}" destId="{AE859D45-05D5-4369-8F3C-65593BCF48BE}" srcOrd="0" destOrd="2" presId="urn:microsoft.com/office/officeart/2005/8/layout/hList1"/>
    <dgm:cxn modelId="{872D5967-9738-49E7-ABB2-9DD6F6B46BAF}" srcId="{C9905CC0-A8CE-41F9-B63B-B144A48C08E8}" destId="{7EEC3564-27C1-47D3-988F-099A2CB3A3CB}" srcOrd="0" destOrd="0" parTransId="{53AA400E-4B53-4C2E-B40B-EF96B73C5529}" sibTransId="{A8E3A0BC-F3C2-47D2-A99F-4F0503FD49A5}"/>
    <dgm:cxn modelId="{05922266-6F1D-4BD6-8EAE-AFAE9FD6A4E8}" type="presOf" srcId="{CA9685E6-63D0-4F96-83E9-17641CF739B2}" destId="{BE6958F0-F6F3-46DB-BD7E-02B968DFEC11}" srcOrd="0" destOrd="0" presId="urn:microsoft.com/office/officeart/2005/8/layout/hList1"/>
    <dgm:cxn modelId="{5CD77BB8-ADE6-49E1-B640-867854088625}" type="presOf" srcId="{CBBB63DA-ED41-4BFD-9D10-0A01E70F9ED2}" destId="{61B238CE-9D9E-4C22-BCA9-6EDBD74D87B2}" srcOrd="0" destOrd="0" presId="urn:microsoft.com/office/officeart/2005/8/layout/hList1"/>
    <dgm:cxn modelId="{CF1A39EC-BEE4-4757-A488-FA16AA594025}" type="presOf" srcId="{75EC106F-CE27-4393-B877-834034945967}" destId="{8586ACC9-8883-4219-9DF1-250FA639B21C}" srcOrd="0" destOrd="1" presId="urn:microsoft.com/office/officeart/2005/8/layout/hList1"/>
    <dgm:cxn modelId="{D26A46D6-88AB-4316-BB00-2CE96FC6C451}" srcId="{CA9685E6-63D0-4F96-83E9-17641CF739B2}" destId="{CB799C8B-D099-4C66-93DC-89F0DB6030BB}" srcOrd="3" destOrd="0" parTransId="{168EC7E4-852C-4978-895A-4531EBD8C786}" sibTransId="{3263CB33-7A4B-4E7A-B103-B1E8D06219F7}"/>
    <dgm:cxn modelId="{CFDCC783-1F93-42DD-9089-27EEA49F833A}" srcId="{7EEC3564-27C1-47D3-988F-099A2CB3A3CB}" destId="{336EBCFF-7C0D-4E61-BF4D-FA00286D1B78}" srcOrd="8" destOrd="0" parTransId="{60EB3D3E-6CA9-4652-AFF3-9DAA9B9CA7BF}" sibTransId="{9B5434BE-7CFB-4504-88E2-B8C824A94356}"/>
    <dgm:cxn modelId="{7549CAA1-BB23-484E-81D1-79AD5AA6B0D8}" type="presOf" srcId="{883EA2CE-A060-40E3-822D-1172C91156C9}" destId="{8586ACC9-8883-4219-9DF1-250FA639B21C}" srcOrd="0" destOrd="4" presId="urn:microsoft.com/office/officeart/2005/8/layout/hList1"/>
    <dgm:cxn modelId="{D5F49EEC-C5BB-4730-8BB9-AA33EEA75F34}" type="presOf" srcId="{53447570-0DE0-4B5F-94C0-C4A393367828}" destId="{61B238CE-9D9E-4C22-BCA9-6EDBD74D87B2}" srcOrd="0" destOrd="6" presId="urn:microsoft.com/office/officeart/2005/8/layout/hList1"/>
    <dgm:cxn modelId="{98BBD819-0A12-476B-9714-E226745FE107}" type="presOf" srcId="{5E4CA344-EBCF-4DA5-A384-EC057DCFE3B9}" destId="{8586ACC9-8883-4219-9DF1-250FA639B21C}" srcOrd="0" destOrd="5" presId="urn:microsoft.com/office/officeart/2005/8/layout/hList1"/>
    <dgm:cxn modelId="{C72285C5-E95B-41B7-9D4A-F7B8E222A64F}" srcId="{CA9685E6-63D0-4F96-83E9-17641CF739B2}" destId="{5F336203-4AEF-41B8-94D2-D92E1B7307C3}" srcOrd="6" destOrd="0" parTransId="{428B9145-5898-48F8-9CB2-BF8DF505889E}" sibTransId="{ED0016D1-E549-4175-820D-0EF0C87D137B}"/>
    <dgm:cxn modelId="{DEEB06A6-CFF4-47EB-8411-0304FE74C3CB}" type="presOf" srcId="{291EB7E3-A78E-4898-8AB2-92EEEA576DD0}" destId="{61B238CE-9D9E-4C22-BCA9-6EDBD74D87B2}" srcOrd="0" destOrd="5" presId="urn:microsoft.com/office/officeart/2005/8/layout/hList1"/>
    <dgm:cxn modelId="{30C9A6C4-94FD-4BC9-B71E-E1EA6F92C35D}" srcId="{2FBEA70F-718D-4698-985E-223D3EFF392A}" destId="{4D0015BD-5516-4A9C-A339-04219E278092}" srcOrd="7" destOrd="0" parTransId="{083938DA-04BD-47AA-B5EF-1FB805184794}" sibTransId="{F902A433-6DAD-4E14-BC1E-DA586231A920}"/>
    <dgm:cxn modelId="{50262BE9-6DAA-445B-A65A-6E5CCE98454F}" srcId="{7EEC3564-27C1-47D3-988F-099A2CB3A3CB}" destId="{3A35E335-5247-47F2-A54E-404FD3540697}" srcOrd="2" destOrd="0" parTransId="{2C91BF5C-3436-4A2A-9DEC-F4B2A3E7AF03}" sibTransId="{A0E91A18-C5E4-4858-85FC-B3284FF75F67}"/>
    <dgm:cxn modelId="{86549A75-1AA7-4E18-976F-F01EC5354AC2}" srcId="{7EEC3564-27C1-47D3-988F-099A2CB3A3CB}" destId="{A9609FB6-20FC-4D3F-85B4-C6F7412317DE}" srcOrd="3" destOrd="0" parTransId="{4FC99E33-5B7E-4C05-AD18-CA82D241B458}" sibTransId="{A42DB4A6-BD2F-471C-BFF7-221EAB2415E3}"/>
    <dgm:cxn modelId="{F41114DB-A1E1-492B-BF90-1F1BEE74BB85}" type="presOf" srcId="{A9609FB6-20FC-4D3F-85B4-C6F7412317DE}" destId="{8586ACC9-8883-4219-9DF1-250FA639B21C}" srcOrd="0" destOrd="3" presId="urn:microsoft.com/office/officeart/2005/8/layout/hList1"/>
    <dgm:cxn modelId="{9560A342-F074-4B39-BC19-ADC763ECB85E}" srcId="{CA9685E6-63D0-4F96-83E9-17641CF739B2}" destId="{8AE77377-D7AB-4C3C-87D6-96BA5F3B75DF}" srcOrd="1" destOrd="0" parTransId="{5084A015-C962-4228-ADD2-44BD7FEF370E}" sibTransId="{18484706-5C71-4F26-83C9-755255B06AC4}"/>
    <dgm:cxn modelId="{2F72D945-EA0D-40E8-8782-DC99D734EDCB}" type="presOf" srcId="{8AE77377-D7AB-4C3C-87D6-96BA5F3B75DF}" destId="{AE859D45-05D5-4369-8F3C-65593BCF48BE}" srcOrd="0" destOrd="1" presId="urn:microsoft.com/office/officeart/2005/8/layout/hList1"/>
    <dgm:cxn modelId="{D7A2D62C-EB06-49EC-8767-B3876810C523}" type="presOf" srcId="{7EEC3564-27C1-47D3-988F-099A2CB3A3CB}" destId="{97B88FBB-BED8-4FC8-B881-CE7651D4B1C1}" srcOrd="0" destOrd="0" presId="urn:microsoft.com/office/officeart/2005/8/layout/hList1"/>
    <dgm:cxn modelId="{13A714C1-77BB-40A4-AB50-304E29874769}" srcId="{CA9685E6-63D0-4F96-83E9-17641CF739B2}" destId="{C3C51983-2AF5-47ED-B72E-18EB635D7924}" srcOrd="5" destOrd="0" parTransId="{B8CD65D5-1CED-4253-A97A-CC01C07A3384}" sibTransId="{E7005A60-D10A-4004-B7DB-02B1FCDDFC82}"/>
    <dgm:cxn modelId="{1964994C-F77F-47A0-98AF-C454CABEB2EA}" type="presOf" srcId="{9C0651E9-C2BD-4D71-BA78-7A0916C41E4F}" destId="{AE859D45-05D5-4369-8F3C-65593BCF48BE}" srcOrd="0" destOrd="0" presId="urn:microsoft.com/office/officeart/2005/8/layout/hList1"/>
    <dgm:cxn modelId="{460663E0-3628-4545-851D-6A41B1B81D86}" srcId="{C9905CC0-A8CE-41F9-B63B-B144A48C08E8}" destId="{CA9685E6-63D0-4F96-83E9-17641CF739B2}" srcOrd="1" destOrd="0" parTransId="{B53C667C-4012-484C-8ECB-A4B368339D87}" sibTransId="{7B829AF0-7DE8-453B-AF5F-B558B18943A0}"/>
    <dgm:cxn modelId="{BBB211AA-7809-439B-A0D7-1A23E9E6C021}" srcId="{7EEC3564-27C1-47D3-988F-099A2CB3A3CB}" destId="{883EA2CE-A060-40E3-822D-1172C91156C9}" srcOrd="4" destOrd="0" parTransId="{66FAC039-CB36-40B8-BBF3-732D53488150}" sibTransId="{E3B6D3CF-820C-4884-8E7C-18B75F7B8E69}"/>
    <dgm:cxn modelId="{F766EAB6-199D-45E4-AFB7-81BAA6A288D5}" srcId="{CA9685E6-63D0-4F96-83E9-17641CF739B2}" destId="{4D80330C-578E-42F3-912F-7AA7CAAEC160}" srcOrd="2" destOrd="0" parTransId="{AEF95FEB-883A-4921-8E89-14DB9870CC6D}" sibTransId="{7274221C-B14E-47AB-BF38-DE9308DD21FB}"/>
    <dgm:cxn modelId="{66267D17-C22D-4DCC-BEA9-5931691572C5}" srcId="{CA9685E6-63D0-4F96-83E9-17641CF739B2}" destId="{657628AC-0B61-4180-94C7-81FE3B2A1AB8}" srcOrd="4" destOrd="0" parTransId="{0FB6D0CB-C095-4967-83C4-CF08BB0B3385}" sibTransId="{D69092DE-3CF4-40D9-83E0-CE99AAB03F25}"/>
    <dgm:cxn modelId="{B46BE918-714D-4FE7-92CC-6473F5FFDDD7}" srcId="{2FBEA70F-718D-4698-985E-223D3EFF392A}" destId="{D2EBC099-D820-4930-863D-32DC96A408DD}" srcOrd="3" destOrd="0" parTransId="{81356691-4B61-411E-9D8E-B76669FE06D3}" sibTransId="{4C04A74B-E938-4228-A3D3-17B3841B02D5}"/>
    <dgm:cxn modelId="{E1A6E545-82E7-4F49-BCCA-B9DCAE9892A9}" type="presOf" srcId="{95814741-5C03-42AD-B561-40D6F1B93F3D}" destId="{61B238CE-9D9E-4C22-BCA9-6EDBD74D87B2}" srcOrd="0" destOrd="1" presId="urn:microsoft.com/office/officeart/2005/8/layout/hList1"/>
    <dgm:cxn modelId="{1F7D0EBA-A3FF-4638-BED6-D6EFD8A11DCE}" srcId="{2FBEA70F-718D-4698-985E-223D3EFF392A}" destId="{FFF9B6BC-8D86-42A1-A2A3-374DEADE5CC3}" srcOrd="4" destOrd="0" parTransId="{D83F2390-24E9-48C3-918D-DE20D2FA785E}" sibTransId="{0B2E28F2-4BEB-4723-9F18-6CF2F4E7471C}"/>
    <dgm:cxn modelId="{046367A8-2756-4610-AAA0-858B3CA059E4}" srcId="{2FBEA70F-718D-4698-985E-223D3EFF392A}" destId="{CBBB63DA-ED41-4BFD-9D10-0A01E70F9ED2}" srcOrd="0" destOrd="0" parTransId="{D25D663D-C63E-42EA-A761-2860418F0131}" sibTransId="{509A8CD6-9F0B-4024-870B-0F3C96799591}"/>
    <dgm:cxn modelId="{E2A74A43-DF8F-409F-8F90-19AE57EBE283}" type="presOf" srcId="{7472E7EE-B138-47BF-B839-AC6D759EA5EF}" destId="{8586ACC9-8883-4219-9DF1-250FA639B21C}" srcOrd="0" destOrd="0" presId="urn:microsoft.com/office/officeart/2005/8/layout/hList1"/>
    <dgm:cxn modelId="{EC89275C-C545-436A-8C71-87DDB7B714AE}" type="presOf" srcId="{C3C51983-2AF5-47ED-B72E-18EB635D7924}" destId="{AE859D45-05D5-4369-8F3C-65593BCF48BE}" srcOrd="0" destOrd="5" presId="urn:microsoft.com/office/officeart/2005/8/layout/hList1"/>
    <dgm:cxn modelId="{8BE73FB0-186D-4D79-87DC-F0ACF0D9FFBE}" srcId="{2FBEA70F-718D-4698-985E-223D3EFF392A}" destId="{53447570-0DE0-4B5F-94C0-C4A393367828}" srcOrd="6" destOrd="0" parTransId="{7E885BEC-F6C2-44CF-8A60-13A54D7A3F33}" sibTransId="{6B1B8191-DFCF-4FE1-B6EE-879DD971FF22}"/>
    <dgm:cxn modelId="{1CE6AFC3-A6FB-4578-8A61-02F4EF3B2DD7}" srcId="{2FBEA70F-718D-4698-985E-223D3EFF392A}" destId="{1FBCCDAE-8FFC-43AA-9550-470B52FB721A}" srcOrd="8" destOrd="0" parTransId="{BA80A0E2-201A-4924-97C6-9CB89A1BC605}" sibTransId="{BAFC8767-0D70-4412-B0B1-2EC457B8C117}"/>
    <dgm:cxn modelId="{69537DEE-58A5-423F-9A70-A0FC940712C3}" type="presOf" srcId="{F9669151-348B-4FE5-A858-C3BD3F5911A0}" destId="{AE859D45-05D5-4369-8F3C-65593BCF48BE}" srcOrd="0" destOrd="7" presId="urn:microsoft.com/office/officeart/2005/8/layout/hList1"/>
    <dgm:cxn modelId="{C0A7C311-DCC4-4922-9AF2-3C97AF57CC87}" srcId="{CA9685E6-63D0-4F96-83E9-17641CF739B2}" destId="{9C0651E9-C2BD-4D71-BA78-7A0916C41E4F}" srcOrd="0" destOrd="0" parTransId="{FB859465-3EBA-4961-85C7-579DFD18556B}" sibTransId="{8B00BF41-B12F-4448-902D-7BBE5409D543}"/>
    <dgm:cxn modelId="{719EA052-FD67-4386-9339-F827BEC97FBE}" srcId="{2FBEA70F-718D-4698-985E-223D3EFF392A}" destId="{95814741-5C03-42AD-B561-40D6F1B93F3D}" srcOrd="1" destOrd="0" parTransId="{788B8F95-E1C5-45C9-B70E-70EC218EC622}" sibTransId="{CA9BCB63-3101-47B5-8713-CD8B47630BF4}"/>
    <dgm:cxn modelId="{BA1B7E52-0D59-4282-8871-43EE2AD2440F}" srcId="{7EEC3564-27C1-47D3-988F-099A2CB3A3CB}" destId="{75EC106F-CE27-4393-B877-834034945967}" srcOrd="1" destOrd="0" parTransId="{D17113DC-61FC-48CB-87C9-75562B6A1085}" sibTransId="{6BC55917-9D8F-4DCB-97EB-F072AFD6389A}"/>
    <dgm:cxn modelId="{E422DADA-A638-43EB-BE35-15C3C0795C7A}" srcId="{C9905CC0-A8CE-41F9-B63B-B144A48C08E8}" destId="{2FBEA70F-718D-4698-985E-223D3EFF392A}" srcOrd="2" destOrd="0" parTransId="{BE8582DF-7BC4-45AA-8DD1-60470208C3D7}" sibTransId="{55C030E6-8645-4F65-9252-3DB842EAF8CD}"/>
    <dgm:cxn modelId="{61F6612B-210F-4A8B-B9A3-A482E722BC3B}" srcId="{7EEC3564-27C1-47D3-988F-099A2CB3A3CB}" destId="{726C3956-E6C9-43AE-AA23-AC409EDACD96}" srcOrd="6" destOrd="0" parTransId="{9D38049B-5BB1-4E8C-8097-423D18F3E6F3}" sibTransId="{4E759631-A170-437F-BC6B-C1AE9D6A572D}"/>
    <dgm:cxn modelId="{F593DCFF-8CF6-45E9-9AEC-B713A1BEB383}" type="presOf" srcId="{657628AC-0B61-4180-94C7-81FE3B2A1AB8}" destId="{AE859D45-05D5-4369-8F3C-65593BCF48BE}" srcOrd="0" destOrd="4" presId="urn:microsoft.com/office/officeart/2005/8/layout/hList1"/>
    <dgm:cxn modelId="{350218BE-7ABE-43D6-9BAE-8D66946F1043}" type="presOf" srcId="{D2EBC099-D820-4930-863D-32DC96A408DD}" destId="{61B238CE-9D9E-4C22-BCA9-6EDBD74D87B2}" srcOrd="0" destOrd="3" presId="urn:microsoft.com/office/officeart/2005/8/layout/hList1"/>
    <dgm:cxn modelId="{6243877D-1D51-4B8C-B7B1-FAC5ABA90252}" type="presParOf" srcId="{A16CC10B-71C9-4FD4-A353-9160F9CC22E1}" destId="{0BC0890E-47F5-47E4-AC48-3AD973BB323A}" srcOrd="0" destOrd="0" presId="urn:microsoft.com/office/officeart/2005/8/layout/hList1"/>
    <dgm:cxn modelId="{BBD446D0-2AEA-4F61-B6B4-5033EACF5707}" type="presParOf" srcId="{0BC0890E-47F5-47E4-AC48-3AD973BB323A}" destId="{97B88FBB-BED8-4FC8-B881-CE7651D4B1C1}" srcOrd="0" destOrd="0" presId="urn:microsoft.com/office/officeart/2005/8/layout/hList1"/>
    <dgm:cxn modelId="{5B48C7DD-D241-431E-B3C2-19777C5397D9}" type="presParOf" srcId="{0BC0890E-47F5-47E4-AC48-3AD973BB323A}" destId="{8586ACC9-8883-4219-9DF1-250FA639B21C}" srcOrd="1" destOrd="0" presId="urn:microsoft.com/office/officeart/2005/8/layout/hList1"/>
    <dgm:cxn modelId="{61FCD02D-B0FD-4BB8-84C0-FB138F692E54}" type="presParOf" srcId="{A16CC10B-71C9-4FD4-A353-9160F9CC22E1}" destId="{2690E063-0237-4EF8-8DC5-B3D68AF9F71B}" srcOrd="1" destOrd="0" presId="urn:microsoft.com/office/officeart/2005/8/layout/hList1"/>
    <dgm:cxn modelId="{391626E3-C4CA-4553-8C0F-B1432867048A}" type="presParOf" srcId="{A16CC10B-71C9-4FD4-A353-9160F9CC22E1}" destId="{79019B5C-8ADA-472D-9B8C-61F7F8B22C9B}" srcOrd="2" destOrd="0" presId="urn:microsoft.com/office/officeart/2005/8/layout/hList1"/>
    <dgm:cxn modelId="{0A4B11A9-6466-4633-8BBC-B4216F698D42}" type="presParOf" srcId="{79019B5C-8ADA-472D-9B8C-61F7F8B22C9B}" destId="{BE6958F0-F6F3-46DB-BD7E-02B968DFEC11}" srcOrd="0" destOrd="0" presId="urn:microsoft.com/office/officeart/2005/8/layout/hList1"/>
    <dgm:cxn modelId="{D96C3DA0-1533-4C06-BE9C-E6D321BD2FE8}" type="presParOf" srcId="{79019B5C-8ADA-472D-9B8C-61F7F8B22C9B}" destId="{AE859D45-05D5-4369-8F3C-65593BCF48BE}" srcOrd="1" destOrd="0" presId="urn:microsoft.com/office/officeart/2005/8/layout/hList1"/>
    <dgm:cxn modelId="{64577590-E712-4C22-A8ED-AA79BE6D0D93}" type="presParOf" srcId="{A16CC10B-71C9-4FD4-A353-9160F9CC22E1}" destId="{88664CC6-BABE-4F42-8C30-FA50B328B706}" srcOrd="3" destOrd="0" presId="urn:microsoft.com/office/officeart/2005/8/layout/hList1"/>
    <dgm:cxn modelId="{FA4E417C-4D8E-4E20-A43A-B22E5616AEBC}" type="presParOf" srcId="{A16CC10B-71C9-4FD4-A353-9160F9CC22E1}" destId="{68A1F0BA-6204-4BCE-B68C-6E25AC72CED6}" srcOrd="4" destOrd="0" presId="urn:microsoft.com/office/officeart/2005/8/layout/hList1"/>
    <dgm:cxn modelId="{765EEE8A-5955-4354-B5F0-19E14BB162EB}" type="presParOf" srcId="{68A1F0BA-6204-4BCE-B68C-6E25AC72CED6}" destId="{AA7B9D9A-AD49-4FB3-BE94-999D89DF497A}" srcOrd="0" destOrd="0" presId="urn:microsoft.com/office/officeart/2005/8/layout/hList1"/>
    <dgm:cxn modelId="{9ED0CCF5-761D-48BF-AB0F-E007220DBE93}" type="presParOf" srcId="{68A1F0BA-6204-4BCE-B68C-6E25AC72CED6}" destId="{61B238CE-9D9E-4C22-BCA9-6EDBD74D87B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9EFA0A-8F04-4628-957B-2E18253F6F71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1C424F-137E-4104-A00A-1AA86E12304A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Iowa</a:t>
          </a:r>
        </a:p>
        <a:p>
          <a:r>
            <a:rPr lang="en-US" dirty="0"/>
            <a:t>DOT</a:t>
          </a:r>
        </a:p>
      </dgm:t>
    </dgm:pt>
    <dgm:pt modelId="{3630C017-9495-4818-BBA0-5F87F6419FFB}" type="parTrans" cxnId="{8C63FAAB-7321-4EDC-88DD-5BB566B55B69}">
      <dgm:prSet/>
      <dgm:spPr/>
      <dgm:t>
        <a:bodyPr/>
        <a:lstStyle/>
        <a:p>
          <a:endParaRPr lang="en-US"/>
        </a:p>
      </dgm:t>
    </dgm:pt>
    <dgm:pt modelId="{16B443CB-17C0-470D-B6C7-C61ECCE5357A}" type="sibTrans" cxnId="{8C63FAAB-7321-4EDC-88DD-5BB566B55B69}">
      <dgm:prSet/>
      <dgm:spPr/>
      <dgm:t>
        <a:bodyPr/>
        <a:lstStyle/>
        <a:p>
          <a:endParaRPr lang="en-US"/>
        </a:p>
      </dgm:t>
    </dgm:pt>
    <dgm:pt modelId="{6F943E99-CCA7-48A2-83BB-6F28314F5D11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/>
            <a:t>TIM</a:t>
          </a:r>
        </a:p>
      </dgm:t>
    </dgm:pt>
    <dgm:pt modelId="{049098E7-894A-4625-AA55-36A43A19AB5D}" type="parTrans" cxnId="{7A15D861-8689-47D0-8389-6DA4F559C971}">
      <dgm:prSet/>
      <dgm:spPr/>
      <dgm:t>
        <a:bodyPr/>
        <a:lstStyle/>
        <a:p>
          <a:endParaRPr lang="en-US"/>
        </a:p>
      </dgm:t>
    </dgm:pt>
    <dgm:pt modelId="{E83BB52D-574B-40B9-8ADC-2DE7928607BB}" type="sibTrans" cxnId="{7A15D861-8689-47D0-8389-6DA4F559C971}">
      <dgm:prSet/>
      <dgm:spPr/>
      <dgm:t>
        <a:bodyPr/>
        <a:lstStyle/>
        <a:p>
          <a:endParaRPr lang="en-US"/>
        </a:p>
      </dgm:t>
    </dgm:pt>
    <dgm:pt modelId="{868A6F4D-303D-4EE4-81AB-367F86945477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/>
            <a:t>TMC</a:t>
          </a:r>
        </a:p>
      </dgm:t>
    </dgm:pt>
    <dgm:pt modelId="{6B24F014-3BFF-4880-A3C1-4701695A616E}" type="parTrans" cxnId="{82D734CA-6640-4F86-9D69-33141F4E1061}">
      <dgm:prSet/>
      <dgm:spPr/>
      <dgm:t>
        <a:bodyPr/>
        <a:lstStyle/>
        <a:p>
          <a:endParaRPr lang="en-US"/>
        </a:p>
      </dgm:t>
    </dgm:pt>
    <dgm:pt modelId="{C2665F2F-8D63-48AD-878B-6D6136A64C96}" type="sibTrans" cxnId="{82D734CA-6640-4F86-9D69-33141F4E1061}">
      <dgm:prSet/>
      <dgm:spPr/>
      <dgm:t>
        <a:bodyPr/>
        <a:lstStyle/>
        <a:p>
          <a:endParaRPr lang="en-US"/>
        </a:p>
      </dgm:t>
    </dgm:pt>
    <dgm:pt modelId="{42A38A2D-F525-47FA-B481-53D338F0E06A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/>
            <a:t>TI</a:t>
          </a:r>
        </a:p>
      </dgm:t>
    </dgm:pt>
    <dgm:pt modelId="{F5A1C203-3672-48B0-9259-AC1FBFF1A039}" type="parTrans" cxnId="{EBAC9F8F-AD94-410C-B8E2-C3092DB3130E}">
      <dgm:prSet/>
      <dgm:spPr/>
      <dgm:t>
        <a:bodyPr/>
        <a:lstStyle/>
        <a:p>
          <a:endParaRPr lang="en-US"/>
        </a:p>
      </dgm:t>
    </dgm:pt>
    <dgm:pt modelId="{1A578CBD-BA12-47AC-8B63-B08D64B48108}" type="sibTrans" cxnId="{EBAC9F8F-AD94-410C-B8E2-C3092DB3130E}">
      <dgm:prSet/>
      <dgm:spPr/>
      <dgm:t>
        <a:bodyPr/>
        <a:lstStyle/>
        <a:p>
          <a:endParaRPr lang="en-US"/>
        </a:p>
      </dgm:t>
    </dgm:pt>
    <dgm:pt modelId="{BAAA8925-9661-4F4B-876D-8ED06D4CE7E0}">
      <dgm:prSet phldrT="[Text]"/>
      <dgm:spPr>
        <a:solidFill>
          <a:srgbClr val="800000"/>
        </a:solidFill>
      </dgm:spPr>
      <dgm:t>
        <a:bodyPr/>
        <a:lstStyle/>
        <a:p>
          <a:r>
            <a:rPr lang="en-US" dirty="0"/>
            <a:t>ITS/</a:t>
          </a:r>
          <a:r>
            <a:rPr lang="en-US" dirty="0" err="1"/>
            <a:t>Comm</a:t>
          </a:r>
          <a:endParaRPr lang="en-US" dirty="0"/>
        </a:p>
      </dgm:t>
    </dgm:pt>
    <dgm:pt modelId="{26B7A61F-8E4A-4B0E-8AEA-0A2B2F04176E}" type="parTrans" cxnId="{B86DFCD0-9ABF-403F-BD9F-535669737ACE}">
      <dgm:prSet/>
      <dgm:spPr/>
      <dgm:t>
        <a:bodyPr/>
        <a:lstStyle/>
        <a:p>
          <a:endParaRPr lang="en-US"/>
        </a:p>
      </dgm:t>
    </dgm:pt>
    <dgm:pt modelId="{269745FF-7C77-4041-8E90-44DCAC1B3384}" type="sibTrans" cxnId="{B86DFCD0-9ABF-403F-BD9F-535669737ACE}">
      <dgm:prSet/>
      <dgm:spPr/>
      <dgm:t>
        <a:bodyPr/>
        <a:lstStyle/>
        <a:p>
          <a:endParaRPr lang="en-US"/>
        </a:p>
      </dgm:t>
    </dgm:pt>
    <dgm:pt modelId="{2DDA7FA7-80E0-4057-894D-B135735D6169}">
      <dgm:prSet/>
      <dgm:spPr>
        <a:solidFill>
          <a:srgbClr val="800000"/>
        </a:solidFill>
      </dgm:spPr>
      <dgm:t>
        <a:bodyPr/>
        <a:lstStyle/>
        <a:p>
          <a:r>
            <a:rPr lang="en-US" dirty="0"/>
            <a:t>EM</a:t>
          </a:r>
        </a:p>
      </dgm:t>
    </dgm:pt>
    <dgm:pt modelId="{E1C35D06-C0B1-44B1-A578-96CF9E611F58}" type="parTrans" cxnId="{D295E0D2-E2AD-4085-8609-AE7220B4AA6E}">
      <dgm:prSet/>
      <dgm:spPr/>
      <dgm:t>
        <a:bodyPr/>
        <a:lstStyle/>
        <a:p>
          <a:endParaRPr lang="en-US"/>
        </a:p>
      </dgm:t>
    </dgm:pt>
    <dgm:pt modelId="{525D8078-9B94-48A9-886B-3C918EA293C9}" type="sibTrans" cxnId="{D295E0D2-E2AD-4085-8609-AE7220B4AA6E}">
      <dgm:prSet/>
      <dgm:spPr/>
      <dgm:t>
        <a:bodyPr/>
        <a:lstStyle/>
        <a:p>
          <a:endParaRPr lang="en-US"/>
        </a:p>
      </dgm:t>
    </dgm:pt>
    <dgm:pt modelId="{FB0E47A1-A6ED-47AF-9A5A-7F11B2069407}">
      <dgm:prSet/>
      <dgm:spPr>
        <a:solidFill>
          <a:srgbClr val="800000"/>
        </a:solidFill>
      </dgm:spPr>
      <dgm:t>
        <a:bodyPr/>
        <a:lstStyle/>
        <a:p>
          <a:r>
            <a:rPr lang="en-US" dirty="0"/>
            <a:t>WZ</a:t>
          </a:r>
        </a:p>
      </dgm:t>
    </dgm:pt>
    <dgm:pt modelId="{4253C771-FE1D-463F-8591-289B6719F7AB}" type="parTrans" cxnId="{F5FB43AF-C2E0-4FF3-A042-CAA7B56DDA75}">
      <dgm:prSet/>
      <dgm:spPr/>
      <dgm:t>
        <a:bodyPr/>
        <a:lstStyle/>
        <a:p>
          <a:endParaRPr lang="en-US"/>
        </a:p>
      </dgm:t>
    </dgm:pt>
    <dgm:pt modelId="{2DC26CAC-D36C-4DD1-B4B2-7B51BFE97ECA}" type="sibTrans" cxnId="{F5FB43AF-C2E0-4FF3-A042-CAA7B56DDA75}">
      <dgm:prSet/>
      <dgm:spPr/>
      <dgm:t>
        <a:bodyPr/>
        <a:lstStyle/>
        <a:p>
          <a:endParaRPr lang="en-US"/>
        </a:p>
      </dgm:t>
    </dgm:pt>
    <dgm:pt modelId="{5D9A4DD8-96AE-438B-A897-AA8EAA36E680}">
      <dgm:prSet/>
      <dgm:spPr>
        <a:solidFill>
          <a:srgbClr val="800000"/>
        </a:solidFill>
      </dgm:spPr>
      <dgm:t>
        <a:bodyPr/>
        <a:lstStyle/>
        <a:p>
          <a:r>
            <a:rPr lang="en-US" dirty="0"/>
            <a:t>CAV</a:t>
          </a:r>
        </a:p>
      </dgm:t>
    </dgm:pt>
    <dgm:pt modelId="{5443E83A-C925-4216-9348-F011129C87A1}" type="parTrans" cxnId="{4B46748A-B49D-44FA-9A90-C4B470E0A682}">
      <dgm:prSet/>
      <dgm:spPr/>
      <dgm:t>
        <a:bodyPr/>
        <a:lstStyle/>
        <a:p>
          <a:endParaRPr lang="en-US"/>
        </a:p>
      </dgm:t>
    </dgm:pt>
    <dgm:pt modelId="{B9A9025D-3542-4805-BF1B-5FD275580EDA}" type="sibTrans" cxnId="{4B46748A-B49D-44FA-9A90-C4B470E0A682}">
      <dgm:prSet/>
      <dgm:spPr/>
      <dgm:t>
        <a:bodyPr/>
        <a:lstStyle/>
        <a:p>
          <a:endParaRPr lang="en-US"/>
        </a:p>
      </dgm:t>
    </dgm:pt>
    <dgm:pt modelId="{D5C1216E-6BA7-40CC-B9B1-BBDB25A21FA7}">
      <dgm:prSet/>
      <dgm:spPr>
        <a:solidFill>
          <a:srgbClr val="800000"/>
        </a:solidFill>
      </dgm:spPr>
      <dgm:t>
        <a:bodyPr/>
        <a:lstStyle/>
        <a:p>
          <a:r>
            <a:rPr lang="en-US" dirty="0"/>
            <a:t>ATDM</a:t>
          </a:r>
        </a:p>
      </dgm:t>
    </dgm:pt>
    <dgm:pt modelId="{6EF1D135-D18C-45E6-8344-12A9E7DFAA35}" type="parTrans" cxnId="{9D81AF4F-C237-45B3-850E-4A26E0B05BBD}">
      <dgm:prSet/>
      <dgm:spPr/>
      <dgm:t>
        <a:bodyPr/>
        <a:lstStyle/>
        <a:p>
          <a:endParaRPr lang="en-US"/>
        </a:p>
      </dgm:t>
    </dgm:pt>
    <dgm:pt modelId="{1BC61A16-D802-4168-8D05-FFAF225AD616}" type="sibTrans" cxnId="{9D81AF4F-C237-45B3-850E-4A26E0B05BBD}">
      <dgm:prSet/>
      <dgm:spPr/>
      <dgm:t>
        <a:bodyPr/>
        <a:lstStyle/>
        <a:p>
          <a:endParaRPr lang="en-US"/>
        </a:p>
      </dgm:t>
    </dgm:pt>
    <dgm:pt modelId="{255D41B0-71A2-4989-A894-270C01EBF4B0}" type="pres">
      <dgm:prSet presAssocID="{5B9EFA0A-8F04-4628-957B-2E18253F6F7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A9AD96A-21D1-4238-A67F-934C0A564279}" type="pres">
      <dgm:prSet presAssocID="{A91C424F-137E-4104-A00A-1AA86E12304A}" presName="centerShape" presStyleLbl="node0" presStyleIdx="0" presStyleCnt="1"/>
      <dgm:spPr/>
    </dgm:pt>
    <dgm:pt modelId="{54A25142-4417-46D7-BB0F-A7FFD31485E0}" type="pres">
      <dgm:prSet presAssocID="{049098E7-894A-4625-AA55-36A43A19AB5D}" presName="Name9" presStyleLbl="parChTrans1D2" presStyleIdx="0" presStyleCnt="8"/>
      <dgm:spPr/>
    </dgm:pt>
    <dgm:pt modelId="{96764B83-8B49-4911-881E-C8F9715A2C40}" type="pres">
      <dgm:prSet presAssocID="{049098E7-894A-4625-AA55-36A43A19AB5D}" presName="connTx" presStyleLbl="parChTrans1D2" presStyleIdx="0" presStyleCnt="8"/>
      <dgm:spPr/>
    </dgm:pt>
    <dgm:pt modelId="{245FEA46-517C-46F9-9019-1AABA9AAA7CA}" type="pres">
      <dgm:prSet presAssocID="{6F943E99-CCA7-48A2-83BB-6F28314F5D11}" presName="node" presStyleLbl="node1" presStyleIdx="0" presStyleCnt="8">
        <dgm:presLayoutVars>
          <dgm:bulletEnabled val="1"/>
        </dgm:presLayoutVars>
      </dgm:prSet>
      <dgm:spPr/>
    </dgm:pt>
    <dgm:pt modelId="{D10A0D76-6C80-42BC-A7EA-00D8F7FA7C79}" type="pres">
      <dgm:prSet presAssocID="{6B24F014-3BFF-4880-A3C1-4701695A616E}" presName="Name9" presStyleLbl="parChTrans1D2" presStyleIdx="1" presStyleCnt="8"/>
      <dgm:spPr/>
    </dgm:pt>
    <dgm:pt modelId="{53019E5C-1F62-4D78-B0AC-4587EDFAF8A1}" type="pres">
      <dgm:prSet presAssocID="{6B24F014-3BFF-4880-A3C1-4701695A616E}" presName="connTx" presStyleLbl="parChTrans1D2" presStyleIdx="1" presStyleCnt="8"/>
      <dgm:spPr/>
    </dgm:pt>
    <dgm:pt modelId="{75D2BA7D-9504-4B18-A89A-8F3BDC3FFE2C}" type="pres">
      <dgm:prSet presAssocID="{868A6F4D-303D-4EE4-81AB-367F86945477}" presName="node" presStyleLbl="node1" presStyleIdx="1" presStyleCnt="8">
        <dgm:presLayoutVars>
          <dgm:bulletEnabled val="1"/>
        </dgm:presLayoutVars>
      </dgm:prSet>
      <dgm:spPr/>
    </dgm:pt>
    <dgm:pt modelId="{9CC80FBD-68C6-4FF4-ADDF-26EF87416547}" type="pres">
      <dgm:prSet presAssocID="{F5A1C203-3672-48B0-9259-AC1FBFF1A039}" presName="Name9" presStyleLbl="parChTrans1D2" presStyleIdx="2" presStyleCnt="8"/>
      <dgm:spPr/>
    </dgm:pt>
    <dgm:pt modelId="{E479F45F-E347-4D3F-AFAA-FB05802F6509}" type="pres">
      <dgm:prSet presAssocID="{F5A1C203-3672-48B0-9259-AC1FBFF1A039}" presName="connTx" presStyleLbl="parChTrans1D2" presStyleIdx="2" presStyleCnt="8"/>
      <dgm:spPr/>
    </dgm:pt>
    <dgm:pt modelId="{EB681C19-CB1C-4C53-8E5F-4B269BFF8BD1}" type="pres">
      <dgm:prSet presAssocID="{42A38A2D-F525-47FA-B481-53D338F0E06A}" presName="node" presStyleLbl="node1" presStyleIdx="2" presStyleCnt="8">
        <dgm:presLayoutVars>
          <dgm:bulletEnabled val="1"/>
        </dgm:presLayoutVars>
      </dgm:prSet>
      <dgm:spPr/>
    </dgm:pt>
    <dgm:pt modelId="{BA6B9123-EABB-4537-A08B-C163DCF1F9A2}" type="pres">
      <dgm:prSet presAssocID="{26B7A61F-8E4A-4B0E-8AEA-0A2B2F04176E}" presName="Name9" presStyleLbl="parChTrans1D2" presStyleIdx="3" presStyleCnt="8"/>
      <dgm:spPr/>
    </dgm:pt>
    <dgm:pt modelId="{E6A2A9E6-68F1-45AF-9D67-E39F78780A0D}" type="pres">
      <dgm:prSet presAssocID="{26B7A61F-8E4A-4B0E-8AEA-0A2B2F04176E}" presName="connTx" presStyleLbl="parChTrans1D2" presStyleIdx="3" presStyleCnt="8"/>
      <dgm:spPr/>
    </dgm:pt>
    <dgm:pt modelId="{02E8F561-06D8-47E9-82BD-958A71FFF482}" type="pres">
      <dgm:prSet presAssocID="{BAAA8925-9661-4F4B-876D-8ED06D4CE7E0}" presName="node" presStyleLbl="node1" presStyleIdx="3" presStyleCnt="8">
        <dgm:presLayoutVars>
          <dgm:bulletEnabled val="1"/>
        </dgm:presLayoutVars>
      </dgm:prSet>
      <dgm:spPr/>
    </dgm:pt>
    <dgm:pt modelId="{29023875-A23D-46C7-ABB9-AC9CB93CFCD8}" type="pres">
      <dgm:prSet presAssocID="{E1C35D06-C0B1-44B1-A578-96CF9E611F58}" presName="Name9" presStyleLbl="parChTrans1D2" presStyleIdx="4" presStyleCnt="8"/>
      <dgm:spPr/>
    </dgm:pt>
    <dgm:pt modelId="{DA372BB1-5613-4E0E-9D43-7131E9DDEEF8}" type="pres">
      <dgm:prSet presAssocID="{E1C35D06-C0B1-44B1-A578-96CF9E611F58}" presName="connTx" presStyleLbl="parChTrans1D2" presStyleIdx="4" presStyleCnt="8"/>
      <dgm:spPr/>
    </dgm:pt>
    <dgm:pt modelId="{AF4EACE1-DF10-4056-B8F8-4A676BA0EF56}" type="pres">
      <dgm:prSet presAssocID="{2DDA7FA7-80E0-4057-894D-B135735D6169}" presName="node" presStyleLbl="node1" presStyleIdx="4" presStyleCnt="8">
        <dgm:presLayoutVars>
          <dgm:bulletEnabled val="1"/>
        </dgm:presLayoutVars>
      </dgm:prSet>
      <dgm:spPr/>
    </dgm:pt>
    <dgm:pt modelId="{FA4F41AB-15FB-4788-A934-20F7303F45D5}" type="pres">
      <dgm:prSet presAssocID="{4253C771-FE1D-463F-8591-289B6719F7AB}" presName="Name9" presStyleLbl="parChTrans1D2" presStyleIdx="5" presStyleCnt="8"/>
      <dgm:spPr/>
    </dgm:pt>
    <dgm:pt modelId="{73EC8758-F3B0-4488-A917-074D8BC68E88}" type="pres">
      <dgm:prSet presAssocID="{4253C771-FE1D-463F-8591-289B6719F7AB}" presName="connTx" presStyleLbl="parChTrans1D2" presStyleIdx="5" presStyleCnt="8"/>
      <dgm:spPr/>
    </dgm:pt>
    <dgm:pt modelId="{DD425396-323E-429B-949B-95D1C2F5196F}" type="pres">
      <dgm:prSet presAssocID="{FB0E47A1-A6ED-47AF-9A5A-7F11B2069407}" presName="node" presStyleLbl="node1" presStyleIdx="5" presStyleCnt="8">
        <dgm:presLayoutVars>
          <dgm:bulletEnabled val="1"/>
        </dgm:presLayoutVars>
      </dgm:prSet>
      <dgm:spPr/>
    </dgm:pt>
    <dgm:pt modelId="{3C197F90-AEEC-4AF7-A913-680357C331CB}" type="pres">
      <dgm:prSet presAssocID="{5443E83A-C925-4216-9348-F011129C87A1}" presName="Name9" presStyleLbl="parChTrans1D2" presStyleIdx="6" presStyleCnt="8"/>
      <dgm:spPr/>
    </dgm:pt>
    <dgm:pt modelId="{42627097-6E02-4195-AD89-6BC62604E96B}" type="pres">
      <dgm:prSet presAssocID="{5443E83A-C925-4216-9348-F011129C87A1}" presName="connTx" presStyleLbl="parChTrans1D2" presStyleIdx="6" presStyleCnt="8"/>
      <dgm:spPr/>
    </dgm:pt>
    <dgm:pt modelId="{624B4973-4777-4E18-BBCB-AC05E30CB015}" type="pres">
      <dgm:prSet presAssocID="{5D9A4DD8-96AE-438B-A897-AA8EAA36E680}" presName="node" presStyleLbl="node1" presStyleIdx="6" presStyleCnt="8">
        <dgm:presLayoutVars>
          <dgm:bulletEnabled val="1"/>
        </dgm:presLayoutVars>
      </dgm:prSet>
      <dgm:spPr/>
    </dgm:pt>
    <dgm:pt modelId="{A6A67F3F-4EC8-4200-8017-5DB0BBF9FFF6}" type="pres">
      <dgm:prSet presAssocID="{6EF1D135-D18C-45E6-8344-12A9E7DFAA35}" presName="Name9" presStyleLbl="parChTrans1D2" presStyleIdx="7" presStyleCnt="8"/>
      <dgm:spPr/>
    </dgm:pt>
    <dgm:pt modelId="{9357C0F5-54DB-4C8F-A88F-A7482D8A9EF3}" type="pres">
      <dgm:prSet presAssocID="{6EF1D135-D18C-45E6-8344-12A9E7DFAA35}" presName="connTx" presStyleLbl="parChTrans1D2" presStyleIdx="7" presStyleCnt="8"/>
      <dgm:spPr/>
    </dgm:pt>
    <dgm:pt modelId="{1CB642F9-EEB4-4390-8C98-DCB39F450639}" type="pres">
      <dgm:prSet presAssocID="{D5C1216E-6BA7-40CC-B9B1-BBDB25A21FA7}" presName="node" presStyleLbl="node1" presStyleIdx="7" presStyleCnt="8">
        <dgm:presLayoutVars>
          <dgm:bulletEnabled val="1"/>
        </dgm:presLayoutVars>
      </dgm:prSet>
      <dgm:spPr/>
    </dgm:pt>
  </dgm:ptLst>
  <dgm:cxnLst>
    <dgm:cxn modelId="{4AB83721-3588-4AFC-A62F-00DD83095712}" type="presOf" srcId="{5D9A4DD8-96AE-438B-A897-AA8EAA36E680}" destId="{624B4973-4777-4E18-BBCB-AC05E30CB015}" srcOrd="0" destOrd="0" presId="urn:microsoft.com/office/officeart/2005/8/layout/radial1"/>
    <dgm:cxn modelId="{B227275F-D7B9-4229-9B7F-37C51D05AEC4}" type="presOf" srcId="{E1C35D06-C0B1-44B1-A578-96CF9E611F58}" destId="{29023875-A23D-46C7-ABB9-AC9CB93CFCD8}" srcOrd="0" destOrd="0" presId="urn:microsoft.com/office/officeart/2005/8/layout/radial1"/>
    <dgm:cxn modelId="{7269A49A-B2F6-46D0-89FA-A658EE70B974}" type="presOf" srcId="{6B24F014-3BFF-4880-A3C1-4701695A616E}" destId="{D10A0D76-6C80-42BC-A7EA-00D8F7FA7C79}" srcOrd="0" destOrd="0" presId="urn:microsoft.com/office/officeart/2005/8/layout/radial1"/>
    <dgm:cxn modelId="{CA8940B3-0518-4AB2-8743-0583861C27C5}" type="presOf" srcId="{26B7A61F-8E4A-4B0E-8AEA-0A2B2F04176E}" destId="{BA6B9123-EABB-4537-A08B-C163DCF1F9A2}" srcOrd="0" destOrd="0" presId="urn:microsoft.com/office/officeart/2005/8/layout/radial1"/>
    <dgm:cxn modelId="{2BA18B8E-08E2-4342-AA1F-9C0DC4CAFDD2}" type="presOf" srcId="{049098E7-894A-4625-AA55-36A43A19AB5D}" destId="{54A25142-4417-46D7-BB0F-A7FFD31485E0}" srcOrd="0" destOrd="0" presId="urn:microsoft.com/office/officeart/2005/8/layout/radial1"/>
    <dgm:cxn modelId="{FFD3C5BB-5C7E-4174-81A5-03AD31B5D885}" type="presOf" srcId="{6EF1D135-D18C-45E6-8344-12A9E7DFAA35}" destId="{A6A67F3F-4EC8-4200-8017-5DB0BBF9FFF6}" srcOrd="0" destOrd="0" presId="urn:microsoft.com/office/officeart/2005/8/layout/radial1"/>
    <dgm:cxn modelId="{5D343E25-F03E-45FB-9F2C-FC6D393E38DF}" type="presOf" srcId="{42A38A2D-F525-47FA-B481-53D338F0E06A}" destId="{EB681C19-CB1C-4C53-8E5F-4B269BFF8BD1}" srcOrd="0" destOrd="0" presId="urn:microsoft.com/office/officeart/2005/8/layout/radial1"/>
    <dgm:cxn modelId="{E7B85D21-F426-4A6A-9347-1E35A8B361F9}" type="presOf" srcId="{BAAA8925-9661-4F4B-876D-8ED06D4CE7E0}" destId="{02E8F561-06D8-47E9-82BD-958A71FFF482}" srcOrd="0" destOrd="0" presId="urn:microsoft.com/office/officeart/2005/8/layout/radial1"/>
    <dgm:cxn modelId="{7C859EBF-11BB-4F8B-9E8E-42702301BC80}" type="presOf" srcId="{A91C424F-137E-4104-A00A-1AA86E12304A}" destId="{4A9AD96A-21D1-4238-A67F-934C0A564279}" srcOrd="0" destOrd="0" presId="urn:microsoft.com/office/officeart/2005/8/layout/radial1"/>
    <dgm:cxn modelId="{D0984E34-81F1-4773-B31B-73E32AD1AFEA}" type="presOf" srcId="{26B7A61F-8E4A-4B0E-8AEA-0A2B2F04176E}" destId="{E6A2A9E6-68F1-45AF-9D67-E39F78780A0D}" srcOrd="1" destOrd="0" presId="urn:microsoft.com/office/officeart/2005/8/layout/radial1"/>
    <dgm:cxn modelId="{D13C8FB0-EDF4-4FDF-80CF-C6D4CF60C554}" type="presOf" srcId="{6EF1D135-D18C-45E6-8344-12A9E7DFAA35}" destId="{9357C0F5-54DB-4C8F-A88F-A7482D8A9EF3}" srcOrd="1" destOrd="0" presId="urn:microsoft.com/office/officeart/2005/8/layout/radial1"/>
    <dgm:cxn modelId="{8C63FAAB-7321-4EDC-88DD-5BB566B55B69}" srcId="{5B9EFA0A-8F04-4628-957B-2E18253F6F71}" destId="{A91C424F-137E-4104-A00A-1AA86E12304A}" srcOrd="0" destOrd="0" parTransId="{3630C017-9495-4818-BBA0-5F87F6419FFB}" sibTransId="{16B443CB-17C0-470D-B6C7-C61ECCE5357A}"/>
    <dgm:cxn modelId="{60ECDC7B-C97E-4786-8201-E7C4FB7E2427}" type="presOf" srcId="{049098E7-894A-4625-AA55-36A43A19AB5D}" destId="{96764B83-8B49-4911-881E-C8F9715A2C40}" srcOrd="1" destOrd="0" presId="urn:microsoft.com/office/officeart/2005/8/layout/radial1"/>
    <dgm:cxn modelId="{BEEC90D6-3301-4206-845C-1E774734A5C9}" type="presOf" srcId="{4253C771-FE1D-463F-8591-289B6719F7AB}" destId="{73EC8758-F3B0-4488-A917-074D8BC68E88}" srcOrd="1" destOrd="0" presId="urn:microsoft.com/office/officeart/2005/8/layout/radial1"/>
    <dgm:cxn modelId="{4B46748A-B49D-44FA-9A90-C4B470E0A682}" srcId="{A91C424F-137E-4104-A00A-1AA86E12304A}" destId="{5D9A4DD8-96AE-438B-A897-AA8EAA36E680}" srcOrd="6" destOrd="0" parTransId="{5443E83A-C925-4216-9348-F011129C87A1}" sibTransId="{B9A9025D-3542-4805-BF1B-5FD275580EDA}"/>
    <dgm:cxn modelId="{9C4422B4-D0CA-4011-ADAE-83CBDD7FBA04}" type="presOf" srcId="{4253C771-FE1D-463F-8591-289B6719F7AB}" destId="{FA4F41AB-15FB-4788-A934-20F7303F45D5}" srcOrd="0" destOrd="0" presId="urn:microsoft.com/office/officeart/2005/8/layout/radial1"/>
    <dgm:cxn modelId="{B86DFCD0-9ABF-403F-BD9F-535669737ACE}" srcId="{A91C424F-137E-4104-A00A-1AA86E12304A}" destId="{BAAA8925-9661-4F4B-876D-8ED06D4CE7E0}" srcOrd="3" destOrd="0" parTransId="{26B7A61F-8E4A-4B0E-8AEA-0A2B2F04176E}" sibTransId="{269745FF-7C77-4041-8E90-44DCAC1B3384}"/>
    <dgm:cxn modelId="{D295E0D2-E2AD-4085-8609-AE7220B4AA6E}" srcId="{A91C424F-137E-4104-A00A-1AA86E12304A}" destId="{2DDA7FA7-80E0-4057-894D-B135735D6169}" srcOrd="4" destOrd="0" parTransId="{E1C35D06-C0B1-44B1-A578-96CF9E611F58}" sibTransId="{525D8078-9B94-48A9-886B-3C918EA293C9}"/>
    <dgm:cxn modelId="{EBAC9F8F-AD94-410C-B8E2-C3092DB3130E}" srcId="{A91C424F-137E-4104-A00A-1AA86E12304A}" destId="{42A38A2D-F525-47FA-B481-53D338F0E06A}" srcOrd="2" destOrd="0" parTransId="{F5A1C203-3672-48B0-9259-AC1FBFF1A039}" sibTransId="{1A578CBD-BA12-47AC-8B63-B08D64B48108}"/>
    <dgm:cxn modelId="{F68D0191-7099-4037-AC61-C4665348AA6D}" type="presOf" srcId="{5443E83A-C925-4216-9348-F011129C87A1}" destId="{3C197F90-AEEC-4AF7-A913-680357C331CB}" srcOrd="0" destOrd="0" presId="urn:microsoft.com/office/officeart/2005/8/layout/radial1"/>
    <dgm:cxn modelId="{BEE9EA3B-799E-4932-964C-122770539B2D}" type="presOf" srcId="{FB0E47A1-A6ED-47AF-9A5A-7F11B2069407}" destId="{DD425396-323E-429B-949B-95D1C2F5196F}" srcOrd="0" destOrd="0" presId="urn:microsoft.com/office/officeart/2005/8/layout/radial1"/>
    <dgm:cxn modelId="{82D734CA-6640-4F86-9D69-33141F4E1061}" srcId="{A91C424F-137E-4104-A00A-1AA86E12304A}" destId="{868A6F4D-303D-4EE4-81AB-367F86945477}" srcOrd="1" destOrd="0" parTransId="{6B24F014-3BFF-4880-A3C1-4701695A616E}" sibTransId="{C2665F2F-8D63-48AD-878B-6D6136A64C96}"/>
    <dgm:cxn modelId="{15574590-02DE-4D3C-BFEE-2541BD756E1D}" type="presOf" srcId="{D5C1216E-6BA7-40CC-B9B1-BBDB25A21FA7}" destId="{1CB642F9-EEB4-4390-8C98-DCB39F450639}" srcOrd="0" destOrd="0" presId="urn:microsoft.com/office/officeart/2005/8/layout/radial1"/>
    <dgm:cxn modelId="{D36E8930-9E71-4BCF-B7AB-B6BB82E59A7D}" type="presOf" srcId="{5443E83A-C925-4216-9348-F011129C87A1}" destId="{42627097-6E02-4195-AD89-6BC62604E96B}" srcOrd="1" destOrd="0" presId="urn:microsoft.com/office/officeart/2005/8/layout/radial1"/>
    <dgm:cxn modelId="{73D25D28-1A0E-467C-86F6-2D59CCE44B6E}" type="presOf" srcId="{E1C35D06-C0B1-44B1-A578-96CF9E611F58}" destId="{DA372BB1-5613-4E0E-9D43-7131E9DDEEF8}" srcOrd="1" destOrd="0" presId="urn:microsoft.com/office/officeart/2005/8/layout/radial1"/>
    <dgm:cxn modelId="{17E345FC-61DD-451A-919A-9624D499FAF9}" type="presOf" srcId="{6F943E99-CCA7-48A2-83BB-6F28314F5D11}" destId="{245FEA46-517C-46F9-9019-1AABA9AAA7CA}" srcOrd="0" destOrd="0" presId="urn:microsoft.com/office/officeart/2005/8/layout/radial1"/>
    <dgm:cxn modelId="{7A15D861-8689-47D0-8389-6DA4F559C971}" srcId="{A91C424F-137E-4104-A00A-1AA86E12304A}" destId="{6F943E99-CCA7-48A2-83BB-6F28314F5D11}" srcOrd="0" destOrd="0" parTransId="{049098E7-894A-4625-AA55-36A43A19AB5D}" sibTransId="{E83BB52D-574B-40B9-8ADC-2DE7928607BB}"/>
    <dgm:cxn modelId="{F5FB43AF-C2E0-4FF3-A042-CAA7B56DDA75}" srcId="{A91C424F-137E-4104-A00A-1AA86E12304A}" destId="{FB0E47A1-A6ED-47AF-9A5A-7F11B2069407}" srcOrd="5" destOrd="0" parTransId="{4253C771-FE1D-463F-8591-289B6719F7AB}" sibTransId="{2DC26CAC-D36C-4DD1-B4B2-7B51BFE97ECA}"/>
    <dgm:cxn modelId="{9D81AF4F-C237-45B3-850E-4A26E0B05BBD}" srcId="{A91C424F-137E-4104-A00A-1AA86E12304A}" destId="{D5C1216E-6BA7-40CC-B9B1-BBDB25A21FA7}" srcOrd="7" destOrd="0" parTransId="{6EF1D135-D18C-45E6-8344-12A9E7DFAA35}" sibTransId="{1BC61A16-D802-4168-8D05-FFAF225AD616}"/>
    <dgm:cxn modelId="{FCEC0544-0198-485B-839C-5737CFE23C27}" type="presOf" srcId="{F5A1C203-3672-48B0-9259-AC1FBFF1A039}" destId="{9CC80FBD-68C6-4FF4-ADDF-26EF87416547}" srcOrd="0" destOrd="0" presId="urn:microsoft.com/office/officeart/2005/8/layout/radial1"/>
    <dgm:cxn modelId="{09ACB076-497A-47B3-AE43-18EC19093796}" type="presOf" srcId="{2DDA7FA7-80E0-4057-894D-B135735D6169}" destId="{AF4EACE1-DF10-4056-B8F8-4A676BA0EF56}" srcOrd="0" destOrd="0" presId="urn:microsoft.com/office/officeart/2005/8/layout/radial1"/>
    <dgm:cxn modelId="{89D29393-D0B3-4622-BED5-0D3E5D54B8C6}" type="presOf" srcId="{5B9EFA0A-8F04-4628-957B-2E18253F6F71}" destId="{255D41B0-71A2-4989-A894-270C01EBF4B0}" srcOrd="0" destOrd="0" presId="urn:microsoft.com/office/officeart/2005/8/layout/radial1"/>
    <dgm:cxn modelId="{549F7460-B2AC-48C0-9E47-932D8807C8A9}" type="presOf" srcId="{F5A1C203-3672-48B0-9259-AC1FBFF1A039}" destId="{E479F45F-E347-4D3F-AFAA-FB05802F6509}" srcOrd="1" destOrd="0" presId="urn:microsoft.com/office/officeart/2005/8/layout/radial1"/>
    <dgm:cxn modelId="{E5B7FEA4-CC14-4460-8480-09D7CD82CDEC}" type="presOf" srcId="{6B24F014-3BFF-4880-A3C1-4701695A616E}" destId="{53019E5C-1F62-4D78-B0AC-4587EDFAF8A1}" srcOrd="1" destOrd="0" presId="urn:microsoft.com/office/officeart/2005/8/layout/radial1"/>
    <dgm:cxn modelId="{FD3802C1-CF75-4D77-8FDE-A6458D2878DE}" type="presOf" srcId="{868A6F4D-303D-4EE4-81AB-367F86945477}" destId="{75D2BA7D-9504-4B18-A89A-8F3BDC3FFE2C}" srcOrd="0" destOrd="0" presId="urn:microsoft.com/office/officeart/2005/8/layout/radial1"/>
    <dgm:cxn modelId="{CDB40CA5-BE40-46E6-A77C-E62FEEE85027}" type="presParOf" srcId="{255D41B0-71A2-4989-A894-270C01EBF4B0}" destId="{4A9AD96A-21D1-4238-A67F-934C0A564279}" srcOrd="0" destOrd="0" presId="urn:microsoft.com/office/officeart/2005/8/layout/radial1"/>
    <dgm:cxn modelId="{1537AF19-0B35-47D1-A514-3CADE2141F19}" type="presParOf" srcId="{255D41B0-71A2-4989-A894-270C01EBF4B0}" destId="{54A25142-4417-46D7-BB0F-A7FFD31485E0}" srcOrd="1" destOrd="0" presId="urn:microsoft.com/office/officeart/2005/8/layout/radial1"/>
    <dgm:cxn modelId="{11EAFC2A-63F6-4A2F-821C-16336EDC13AF}" type="presParOf" srcId="{54A25142-4417-46D7-BB0F-A7FFD31485E0}" destId="{96764B83-8B49-4911-881E-C8F9715A2C40}" srcOrd="0" destOrd="0" presId="urn:microsoft.com/office/officeart/2005/8/layout/radial1"/>
    <dgm:cxn modelId="{BFB9E6A2-1299-42CB-B566-F37613DAAB9A}" type="presParOf" srcId="{255D41B0-71A2-4989-A894-270C01EBF4B0}" destId="{245FEA46-517C-46F9-9019-1AABA9AAA7CA}" srcOrd="2" destOrd="0" presId="urn:microsoft.com/office/officeart/2005/8/layout/radial1"/>
    <dgm:cxn modelId="{8A1B9C96-634C-47EA-9EE6-00573BDC3F67}" type="presParOf" srcId="{255D41B0-71A2-4989-A894-270C01EBF4B0}" destId="{D10A0D76-6C80-42BC-A7EA-00D8F7FA7C79}" srcOrd="3" destOrd="0" presId="urn:microsoft.com/office/officeart/2005/8/layout/radial1"/>
    <dgm:cxn modelId="{DB1E3F7C-42E8-4C48-BA43-14BBA66D55C8}" type="presParOf" srcId="{D10A0D76-6C80-42BC-A7EA-00D8F7FA7C79}" destId="{53019E5C-1F62-4D78-B0AC-4587EDFAF8A1}" srcOrd="0" destOrd="0" presId="urn:microsoft.com/office/officeart/2005/8/layout/radial1"/>
    <dgm:cxn modelId="{1F9E0633-6A3F-4B02-9EBF-D1C1ADD8F5F1}" type="presParOf" srcId="{255D41B0-71A2-4989-A894-270C01EBF4B0}" destId="{75D2BA7D-9504-4B18-A89A-8F3BDC3FFE2C}" srcOrd="4" destOrd="0" presId="urn:microsoft.com/office/officeart/2005/8/layout/radial1"/>
    <dgm:cxn modelId="{B0A05D9A-1D4A-4B84-B2C5-5C506C2AF1A5}" type="presParOf" srcId="{255D41B0-71A2-4989-A894-270C01EBF4B0}" destId="{9CC80FBD-68C6-4FF4-ADDF-26EF87416547}" srcOrd="5" destOrd="0" presId="urn:microsoft.com/office/officeart/2005/8/layout/radial1"/>
    <dgm:cxn modelId="{95252630-B0F5-44FA-9CBE-A96532291184}" type="presParOf" srcId="{9CC80FBD-68C6-4FF4-ADDF-26EF87416547}" destId="{E479F45F-E347-4D3F-AFAA-FB05802F6509}" srcOrd="0" destOrd="0" presId="urn:microsoft.com/office/officeart/2005/8/layout/radial1"/>
    <dgm:cxn modelId="{B05A20D1-BB77-4812-9FD8-77354E5F69B2}" type="presParOf" srcId="{255D41B0-71A2-4989-A894-270C01EBF4B0}" destId="{EB681C19-CB1C-4C53-8E5F-4B269BFF8BD1}" srcOrd="6" destOrd="0" presId="urn:microsoft.com/office/officeart/2005/8/layout/radial1"/>
    <dgm:cxn modelId="{D3DC822A-477D-44C2-A67D-0FDCBAD3E87C}" type="presParOf" srcId="{255D41B0-71A2-4989-A894-270C01EBF4B0}" destId="{BA6B9123-EABB-4537-A08B-C163DCF1F9A2}" srcOrd="7" destOrd="0" presId="urn:microsoft.com/office/officeart/2005/8/layout/radial1"/>
    <dgm:cxn modelId="{5746A1F3-D757-4592-87CA-54665AB9EBB2}" type="presParOf" srcId="{BA6B9123-EABB-4537-A08B-C163DCF1F9A2}" destId="{E6A2A9E6-68F1-45AF-9D67-E39F78780A0D}" srcOrd="0" destOrd="0" presId="urn:microsoft.com/office/officeart/2005/8/layout/radial1"/>
    <dgm:cxn modelId="{068F02C0-075E-43E3-A576-74745AF29DDC}" type="presParOf" srcId="{255D41B0-71A2-4989-A894-270C01EBF4B0}" destId="{02E8F561-06D8-47E9-82BD-958A71FFF482}" srcOrd="8" destOrd="0" presId="urn:microsoft.com/office/officeart/2005/8/layout/radial1"/>
    <dgm:cxn modelId="{162B8636-CA83-4771-B0FB-63E79B84BC48}" type="presParOf" srcId="{255D41B0-71A2-4989-A894-270C01EBF4B0}" destId="{29023875-A23D-46C7-ABB9-AC9CB93CFCD8}" srcOrd="9" destOrd="0" presId="urn:microsoft.com/office/officeart/2005/8/layout/radial1"/>
    <dgm:cxn modelId="{B79156E6-2D31-47CD-AAD0-F97566230D44}" type="presParOf" srcId="{29023875-A23D-46C7-ABB9-AC9CB93CFCD8}" destId="{DA372BB1-5613-4E0E-9D43-7131E9DDEEF8}" srcOrd="0" destOrd="0" presId="urn:microsoft.com/office/officeart/2005/8/layout/radial1"/>
    <dgm:cxn modelId="{D3659516-60C8-4A9E-AA1B-ECF7A00B49AC}" type="presParOf" srcId="{255D41B0-71A2-4989-A894-270C01EBF4B0}" destId="{AF4EACE1-DF10-4056-B8F8-4A676BA0EF56}" srcOrd="10" destOrd="0" presId="urn:microsoft.com/office/officeart/2005/8/layout/radial1"/>
    <dgm:cxn modelId="{F0AD7A90-D221-41E1-A0E2-305F430011E6}" type="presParOf" srcId="{255D41B0-71A2-4989-A894-270C01EBF4B0}" destId="{FA4F41AB-15FB-4788-A934-20F7303F45D5}" srcOrd="11" destOrd="0" presId="urn:microsoft.com/office/officeart/2005/8/layout/radial1"/>
    <dgm:cxn modelId="{4A9CF974-4768-49A6-BA7E-E5583C34C6A7}" type="presParOf" srcId="{FA4F41AB-15FB-4788-A934-20F7303F45D5}" destId="{73EC8758-F3B0-4488-A917-074D8BC68E88}" srcOrd="0" destOrd="0" presId="urn:microsoft.com/office/officeart/2005/8/layout/radial1"/>
    <dgm:cxn modelId="{207DE0D4-784F-4CBA-94F7-25426BD98CC8}" type="presParOf" srcId="{255D41B0-71A2-4989-A894-270C01EBF4B0}" destId="{DD425396-323E-429B-949B-95D1C2F5196F}" srcOrd="12" destOrd="0" presId="urn:microsoft.com/office/officeart/2005/8/layout/radial1"/>
    <dgm:cxn modelId="{06F5DE3F-9EDE-46E1-AAC9-953BFBFC701A}" type="presParOf" srcId="{255D41B0-71A2-4989-A894-270C01EBF4B0}" destId="{3C197F90-AEEC-4AF7-A913-680357C331CB}" srcOrd="13" destOrd="0" presId="urn:microsoft.com/office/officeart/2005/8/layout/radial1"/>
    <dgm:cxn modelId="{D8CBB01D-E2E3-45A4-9645-A84B34E3D4FC}" type="presParOf" srcId="{3C197F90-AEEC-4AF7-A913-680357C331CB}" destId="{42627097-6E02-4195-AD89-6BC62604E96B}" srcOrd="0" destOrd="0" presId="urn:microsoft.com/office/officeart/2005/8/layout/radial1"/>
    <dgm:cxn modelId="{08EA078A-1A23-4514-B5FD-557F314CF3F0}" type="presParOf" srcId="{255D41B0-71A2-4989-A894-270C01EBF4B0}" destId="{624B4973-4777-4E18-BBCB-AC05E30CB015}" srcOrd="14" destOrd="0" presId="urn:microsoft.com/office/officeart/2005/8/layout/radial1"/>
    <dgm:cxn modelId="{5A8E37B0-0DD4-407B-8E7C-871861C7DBEB}" type="presParOf" srcId="{255D41B0-71A2-4989-A894-270C01EBF4B0}" destId="{A6A67F3F-4EC8-4200-8017-5DB0BBF9FFF6}" srcOrd="15" destOrd="0" presId="urn:microsoft.com/office/officeart/2005/8/layout/radial1"/>
    <dgm:cxn modelId="{DA5C8EBA-DC47-46AF-8360-61F7F17C0202}" type="presParOf" srcId="{A6A67F3F-4EC8-4200-8017-5DB0BBF9FFF6}" destId="{9357C0F5-54DB-4C8F-A88F-A7482D8A9EF3}" srcOrd="0" destOrd="0" presId="urn:microsoft.com/office/officeart/2005/8/layout/radial1"/>
    <dgm:cxn modelId="{B36B0C10-07CE-46AB-8EA4-9273BCE0C091}" type="presParOf" srcId="{255D41B0-71A2-4989-A894-270C01EBF4B0}" destId="{1CB642F9-EEB4-4390-8C98-DCB39F450639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560E2-3817-458F-94D5-0E89489F9B8B}">
      <dsp:nvSpPr>
        <dsp:cNvPr id="0" name=""/>
        <dsp:cNvSpPr/>
      </dsp:nvSpPr>
      <dsp:spPr>
        <a:xfrm>
          <a:off x="7564032" y="-10798"/>
          <a:ext cx="3751667" cy="505618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solidFill>
                <a:schemeClr val="bg1"/>
              </a:solidFill>
            </a:rPr>
            <a:t>Economics</a:t>
          </a:r>
        </a:p>
      </dsp:txBody>
      <dsp:txXfrm>
        <a:off x="7564032" y="2011676"/>
        <a:ext cx="3751667" cy="2022474"/>
      </dsp:txXfrm>
    </dsp:sp>
    <dsp:sp modelId="{90D21B2A-C43D-4D30-BF06-CE13CE3102D4}">
      <dsp:nvSpPr>
        <dsp:cNvPr id="0" name=""/>
        <dsp:cNvSpPr/>
      </dsp:nvSpPr>
      <dsp:spPr>
        <a:xfrm>
          <a:off x="8936243" y="244502"/>
          <a:ext cx="1683710" cy="168371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95C9D-76FB-422D-B9DB-86F81C5F910D}">
      <dsp:nvSpPr>
        <dsp:cNvPr id="0" name=""/>
        <dsp:cNvSpPr/>
      </dsp:nvSpPr>
      <dsp:spPr>
        <a:xfrm>
          <a:off x="27853" y="0"/>
          <a:ext cx="3620021" cy="505618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solidFill>
                <a:schemeClr val="bg1"/>
              </a:solidFill>
            </a:rPr>
            <a:t>Safety</a:t>
          </a:r>
        </a:p>
      </dsp:txBody>
      <dsp:txXfrm>
        <a:off x="27853" y="2022474"/>
        <a:ext cx="3620021" cy="2022474"/>
      </dsp:txXfrm>
    </dsp:sp>
    <dsp:sp modelId="{C918145F-F89A-4435-A4C5-738DC7AE9CC8}">
      <dsp:nvSpPr>
        <dsp:cNvPr id="0" name=""/>
        <dsp:cNvSpPr/>
      </dsp:nvSpPr>
      <dsp:spPr>
        <a:xfrm>
          <a:off x="1100301" y="508440"/>
          <a:ext cx="1683710" cy="1683710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5000" r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22F102-0939-4C4C-97B5-7732B2F6BFE8}">
      <dsp:nvSpPr>
        <dsp:cNvPr id="0" name=""/>
        <dsp:cNvSpPr/>
      </dsp:nvSpPr>
      <dsp:spPr>
        <a:xfrm>
          <a:off x="3762076" y="0"/>
          <a:ext cx="3681586" cy="505618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88" tIns="348488" rIns="348488" bIns="348488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>
              <a:solidFill>
                <a:schemeClr val="bg1"/>
              </a:solidFill>
            </a:rPr>
            <a:t>Mobility</a:t>
          </a:r>
        </a:p>
      </dsp:txBody>
      <dsp:txXfrm>
        <a:off x="3762076" y="2022474"/>
        <a:ext cx="3681586" cy="2022474"/>
      </dsp:txXfrm>
    </dsp:sp>
    <dsp:sp modelId="{6A968E8C-E776-48B3-B158-10492DBAFE72}">
      <dsp:nvSpPr>
        <dsp:cNvPr id="0" name=""/>
        <dsp:cNvSpPr/>
      </dsp:nvSpPr>
      <dsp:spPr>
        <a:xfrm>
          <a:off x="4817791" y="344632"/>
          <a:ext cx="1683710" cy="168371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1B24A-0F68-4E7B-A24C-3FC3F7B0927B}">
      <dsp:nvSpPr>
        <dsp:cNvPr id="0" name=""/>
        <dsp:cNvSpPr/>
      </dsp:nvSpPr>
      <dsp:spPr>
        <a:xfrm>
          <a:off x="537739" y="3682103"/>
          <a:ext cx="10382039" cy="1307241"/>
        </a:xfrm>
        <a:prstGeom prst="leftRightArrow">
          <a:avLst/>
        </a:prstGeom>
        <a:solidFill>
          <a:srgbClr val="99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A9AA7-F704-4614-8D05-AE9E0C6D0E10}">
      <dsp:nvSpPr>
        <dsp:cNvPr id="0" name=""/>
        <dsp:cNvSpPr/>
      </dsp:nvSpPr>
      <dsp:spPr>
        <a:xfrm rot="5400000">
          <a:off x="4900013" y="180276"/>
          <a:ext cx="2731926" cy="2376775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404 Iowa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Fatalities</a:t>
          </a:r>
          <a:r>
            <a:rPr lang="en-US" sz="2800" kern="1200" dirty="0">
              <a:solidFill>
                <a:schemeClr val="bg1"/>
              </a:solidFill>
            </a:rPr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in 2016</a:t>
          </a:r>
        </a:p>
      </dsp:txBody>
      <dsp:txXfrm rot="-5400000">
        <a:off x="5447969" y="428426"/>
        <a:ext cx="1636013" cy="1880476"/>
      </dsp:txXfrm>
    </dsp:sp>
    <dsp:sp modelId="{996B7910-0F0A-4A91-98E8-8C9713BF85E2}">
      <dsp:nvSpPr>
        <dsp:cNvPr id="0" name=""/>
        <dsp:cNvSpPr/>
      </dsp:nvSpPr>
      <dsp:spPr>
        <a:xfrm>
          <a:off x="7526487" y="549086"/>
          <a:ext cx="3048829" cy="1639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7526487" y="549086"/>
        <a:ext cx="3048829" cy="1639155"/>
      </dsp:txXfrm>
    </dsp:sp>
    <dsp:sp modelId="{DE9A2156-4016-485B-B7FD-DA3EAAAD69F3}">
      <dsp:nvSpPr>
        <dsp:cNvPr id="0" name=""/>
        <dsp:cNvSpPr/>
      </dsp:nvSpPr>
      <dsp:spPr>
        <a:xfrm rot="5400000">
          <a:off x="2332153" y="171779"/>
          <a:ext cx="2733811" cy="2393769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37,461 US Fatalities in 2016</a:t>
          </a:r>
        </a:p>
      </dsp:txBody>
      <dsp:txXfrm rot="-5400000">
        <a:off x="2876323" y="429056"/>
        <a:ext cx="1645471" cy="1879215"/>
      </dsp:txXfrm>
    </dsp:sp>
    <dsp:sp modelId="{6219899C-5311-4013-B9A2-92F89A2357BE}">
      <dsp:nvSpPr>
        <dsp:cNvPr id="0" name=""/>
        <dsp:cNvSpPr/>
      </dsp:nvSpPr>
      <dsp:spPr>
        <a:xfrm rot="5400000">
          <a:off x="3611637" y="2500077"/>
          <a:ext cx="2731926" cy="2376775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Around 3,000 incidents per month</a:t>
          </a:r>
        </a:p>
      </dsp:txBody>
      <dsp:txXfrm rot="-5400000">
        <a:off x="4159593" y="2748227"/>
        <a:ext cx="1636013" cy="1880476"/>
      </dsp:txXfrm>
    </dsp:sp>
    <dsp:sp modelId="{D7F86802-BE15-4074-8A83-09DB96878746}">
      <dsp:nvSpPr>
        <dsp:cNvPr id="0" name=""/>
        <dsp:cNvSpPr/>
      </dsp:nvSpPr>
      <dsp:spPr>
        <a:xfrm>
          <a:off x="740382" y="2868887"/>
          <a:ext cx="2950480" cy="1639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740382" y="2868887"/>
        <a:ext cx="2950480" cy="1639155"/>
      </dsp:txXfrm>
    </dsp:sp>
    <dsp:sp modelId="{D5F9F52C-CD10-4764-8366-FC9B4AED421C}">
      <dsp:nvSpPr>
        <dsp:cNvPr id="0" name=""/>
        <dsp:cNvSpPr/>
      </dsp:nvSpPr>
      <dsp:spPr>
        <a:xfrm rot="5400000">
          <a:off x="6178555" y="2500077"/>
          <a:ext cx="2731926" cy="2376775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53 minutes average lane blockage</a:t>
          </a:r>
        </a:p>
      </dsp:txBody>
      <dsp:txXfrm rot="-5400000">
        <a:off x="6726511" y="2748227"/>
        <a:ext cx="1636013" cy="18804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CAF65-DC24-4DAE-BC2C-6FDCA012F103}">
      <dsp:nvSpPr>
        <dsp:cNvPr id="0" name=""/>
        <dsp:cNvSpPr/>
      </dsp:nvSpPr>
      <dsp:spPr>
        <a:xfrm rot="5400000">
          <a:off x="4100177" y="224698"/>
          <a:ext cx="2689770" cy="2340100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80% Goods shipped by Truck</a:t>
          </a:r>
        </a:p>
      </dsp:txBody>
      <dsp:txXfrm rot="-5400000">
        <a:off x="4639678" y="469019"/>
        <a:ext cx="1610768" cy="1851458"/>
      </dsp:txXfrm>
    </dsp:sp>
    <dsp:sp modelId="{F708B270-A641-41D6-9B0E-633CDB89B8F9}">
      <dsp:nvSpPr>
        <dsp:cNvPr id="0" name=""/>
        <dsp:cNvSpPr/>
      </dsp:nvSpPr>
      <dsp:spPr>
        <a:xfrm>
          <a:off x="6686123" y="587817"/>
          <a:ext cx="3001784" cy="1613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686123" y="587817"/>
        <a:ext cx="3001784" cy="1613862"/>
      </dsp:txXfrm>
    </dsp:sp>
    <dsp:sp modelId="{5E1F4701-C849-4E5E-A9EE-0CC68B9B3853}">
      <dsp:nvSpPr>
        <dsp:cNvPr id="0" name=""/>
        <dsp:cNvSpPr/>
      </dsp:nvSpPr>
      <dsp:spPr>
        <a:xfrm rot="5400000">
          <a:off x="1572869" y="224698"/>
          <a:ext cx="2689770" cy="2340100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$406B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Value of Goods Moving through Iowa</a:t>
          </a:r>
        </a:p>
      </dsp:txBody>
      <dsp:txXfrm rot="-5400000">
        <a:off x="2112370" y="469019"/>
        <a:ext cx="1610768" cy="1851458"/>
      </dsp:txXfrm>
    </dsp:sp>
    <dsp:sp modelId="{552DA1BD-CEDD-4490-ADE8-48CE1351C086}">
      <dsp:nvSpPr>
        <dsp:cNvPr id="0" name=""/>
        <dsp:cNvSpPr/>
      </dsp:nvSpPr>
      <dsp:spPr>
        <a:xfrm rot="5400000">
          <a:off x="2831681" y="2507775"/>
          <a:ext cx="2689770" cy="2340100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30% Projected Growth in Truck Tonnage</a:t>
          </a:r>
        </a:p>
      </dsp:txBody>
      <dsp:txXfrm rot="-5400000">
        <a:off x="3371182" y="2752096"/>
        <a:ext cx="1610768" cy="1851458"/>
      </dsp:txXfrm>
    </dsp:sp>
    <dsp:sp modelId="{BE891461-3356-4C7E-9301-CB6812E87BC4}">
      <dsp:nvSpPr>
        <dsp:cNvPr id="0" name=""/>
        <dsp:cNvSpPr/>
      </dsp:nvSpPr>
      <dsp:spPr>
        <a:xfrm>
          <a:off x="4732" y="2870894"/>
          <a:ext cx="2904952" cy="1613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4732" y="2870894"/>
        <a:ext cx="2904952" cy="1613862"/>
      </dsp:txXfrm>
    </dsp:sp>
    <dsp:sp modelId="{95FE23CB-C3FC-4DD4-8D02-6426A6A256ED}">
      <dsp:nvSpPr>
        <dsp:cNvPr id="0" name=""/>
        <dsp:cNvSpPr/>
      </dsp:nvSpPr>
      <dsp:spPr>
        <a:xfrm rot="5400000">
          <a:off x="5358990" y="2507775"/>
          <a:ext cx="2689770" cy="2340100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1016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$380M in lost fuel and time</a:t>
          </a:r>
        </a:p>
      </dsp:txBody>
      <dsp:txXfrm rot="-5400000">
        <a:off x="5898491" y="2752096"/>
        <a:ext cx="1610768" cy="18514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B88FBB-BED8-4FC8-B881-CE7651D4B1C1}">
      <dsp:nvSpPr>
        <dsp:cNvPr id="0" name=""/>
        <dsp:cNvSpPr/>
      </dsp:nvSpPr>
      <dsp:spPr>
        <a:xfrm>
          <a:off x="2540" y="398555"/>
          <a:ext cx="2476500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Internal</a:t>
          </a:r>
        </a:p>
      </dsp:txBody>
      <dsp:txXfrm>
        <a:off x="2540" y="398555"/>
        <a:ext cx="2476500" cy="432000"/>
      </dsp:txXfrm>
    </dsp:sp>
    <dsp:sp modelId="{8586ACC9-8883-4219-9DF1-250FA639B21C}">
      <dsp:nvSpPr>
        <dsp:cNvPr id="0" name=""/>
        <dsp:cNvSpPr/>
      </dsp:nvSpPr>
      <dsp:spPr>
        <a:xfrm>
          <a:off x="2540" y="830555"/>
          <a:ext cx="2476500" cy="41895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Traffic Operations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Systems Planning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Traffic and Safety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Organizational Improvement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Strategic Communications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Districts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Maintenance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Motor Vehicle Enforcement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Construction and Materials</a:t>
          </a:r>
        </a:p>
      </dsp:txBody>
      <dsp:txXfrm>
        <a:off x="2540" y="830555"/>
        <a:ext cx="2476500" cy="4189556"/>
      </dsp:txXfrm>
    </dsp:sp>
    <dsp:sp modelId="{BE6958F0-F6F3-46DB-BD7E-02B968DFEC11}">
      <dsp:nvSpPr>
        <dsp:cNvPr id="0" name=""/>
        <dsp:cNvSpPr/>
      </dsp:nvSpPr>
      <dsp:spPr>
        <a:xfrm>
          <a:off x="2825750" y="398555"/>
          <a:ext cx="2476500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External Partners</a:t>
          </a:r>
        </a:p>
      </dsp:txBody>
      <dsp:txXfrm>
        <a:off x="2825750" y="398555"/>
        <a:ext cx="2476500" cy="432000"/>
      </dsp:txXfrm>
    </dsp:sp>
    <dsp:sp modelId="{AE859D45-05D5-4369-8F3C-65593BCF48BE}">
      <dsp:nvSpPr>
        <dsp:cNvPr id="0" name=""/>
        <dsp:cNvSpPr/>
      </dsp:nvSpPr>
      <dsp:spPr>
        <a:xfrm>
          <a:off x="2823323" y="843417"/>
          <a:ext cx="2476500" cy="41895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Iowa Emergency Management Association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/>
            <a:t>•Corridor MPO – Cedar Rapids area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Associated General Contractors (AGC) of Iowa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Iowa Chapter of the American Traffic Safety Services Association (ATSSA)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Iowa EMS Association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Iowa Northland Regional Council of Governments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City of Ames and Ames Area MPO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Des Moines Area Metropolitan Planning Organization</a:t>
          </a:r>
        </a:p>
      </dsp:txBody>
      <dsp:txXfrm>
        <a:off x="2823323" y="843417"/>
        <a:ext cx="2476500" cy="4189556"/>
      </dsp:txXfrm>
    </dsp:sp>
    <dsp:sp modelId="{AA7B9D9A-AD49-4FB3-BE94-999D89DF497A}">
      <dsp:nvSpPr>
        <dsp:cNvPr id="0" name=""/>
        <dsp:cNvSpPr/>
      </dsp:nvSpPr>
      <dsp:spPr>
        <a:xfrm>
          <a:off x="5648960" y="398555"/>
          <a:ext cx="2476500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External Users </a:t>
          </a:r>
        </a:p>
      </dsp:txBody>
      <dsp:txXfrm>
        <a:off x="5648960" y="398555"/>
        <a:ext cx="2476500" cy="432000"/>
      </dsp:txXfrm>
    </dsp:sp>
    <dsp:sp modelId="{61B238CE-9D9E-4C22-BCA9-6EDBD74D87B2}">
      <dsp:nvSpPr>
        <dsp:cNvPr id="0" name=""/>
        <dsp:cNvSpPr/>
      </dsp:nvSpPr>
      <dsp:spPr>
        <a:xfrm>
          <a:off x="5648960" y="830555"/>
          <a:ext cx="2476500" cy="41895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ABATE of Iowa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Agribusiness Association of Iowa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Iowa Association of Business and Industry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Petroleum Marketers &amp; Convenience Stores of Iowa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Iowa Tourism Office, Iowa Economic Development Authority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International Traders of Iowa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Des Moines West Side Chamber of Commerce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Highway 61 Coalition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Associated General Contractors (AGC) Iowa</a:t>
          </a:r>
        </a:p>
      </dsp:txBody>
      <dsp:txXfrm>
        <a:off x="5648960" y="830555"/>
        <a:ext cx="2476500" cy="41895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AD96A-21D1-4238-A67F-934C0A564279}">
      <dsp:nvSpPr>
        <dsp:cNvPr id="0" name=""/>
        <dsp:cNvSpPr/>
      </dsp:nvSpPr>
      <dsp:spPr>
        <a:xfrm>
          <a:off x="3665120" y="2212286"/>
          <a:ext cx="1288075" cy="1288075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Iowa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DOT</a:t>
          </a:r>
        </a:p>
      </dsp:txBody>
      <dsp:txXfrm>
        <a:off x="3853754" y="2400920"/>
        <a:ext cx="910807" cy="910807"/>
      </dsp:txXfrm>
    </dsp:sp>
    <dsp:sp modelId="{54A25142-4417-46D7-BB0F-A7FFD31485E0}">
      <dsp:nvSpPr>
        <dsp:cNvPr id="0" name=""/>
        <dsp:cNvSpPr/>
      </dsp:nvSpPr>
      <dsp:spPr>
        <a:xfrm rot="16200000">
          <a:off x="3857788" y="1747465"/>
          <a:ext cx="902739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902739" y="13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86589" y="1738348"/>
        <a:ext cx="45136" cy="45136"/>
      </dsp:txXfrm>
    </dsp:sp>
    <dsp:sp modelId="{245FEA46-517C-46F9-9019-1AABA9AAA7CA}">
      <dsp:nvSpPr>
        <dsp:cNvPr id="0" name=""/>
        <dsp:cNvSpPr/>
      </dsp:nvSpPr>
      <dsp:spPr>
        <a:xfrm>
          <a:off x="3665120" y="21471"/>
          <a:ext cx="1288075" cy="1288075"/>
        </a:xfrm>
        <a:prstGeom prst="ellipse">
          <a:avLst/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TIM</a:t>
          </a:r>
        </a:p>
      </dsp:txBody>
      <dsp:txXfrm>
        <a:off x="3853754" y="210105"/>
        <a:ext cx="910807" cy="910807"/>
      </dsp:txXfrm>
    </dsp:sp>
    <dsp:sp modelId="{D10A0D76-6C80-42BC-A7EA-00D8F7FA7C79}">
      <dsp:nvSpPr>
        <dsp:cNvPr id="0" name=""/>
        <dsp:cNvSpPr/>
      </dsp:nvSpPr>
      <dsp:spPr>
        <a:xfrm rot="18900000">
          <a:off x="4632358" y="2068303"/>
          <a:ext cx="902739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902739" y="13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61159" y="2059186"/>
        <a:ext cx="45136" cy="45136"/>
      </dsp:txXfrm>
    </dsp:sp>
    <dsp:sp modelId="{75D2BA7D-9504-4B18-A89A-8F3BDC3FFE2C}">
      <dsp:nvSpPr>
        <dsp:cNvPr id="0" name=""/>
        <dsp:cNvSpPr/>
      </dsp:nvSpPr>
      <dsp:spPr>
        <a:xfrm>
          <a:off x="5214260" y="663146"/>
          <a:ext cx="1288075" cy="1288075"/>
        </a:xfrm>
        <a:prstGeom prst="ellipse">
          <a:avLst/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TMC</a:t>
          </a:r>
        </a:p>
      </dsp:txBody>
      <dsp:txXfrm>
        <a:off x="5402894" y="851780"/>
        <a:ext cx="910807" cy="910807"/>
      </dsp:txXfrm>
    </dsp:sp>
    <dsp:sp modelId="{9CC80FBD-68C6-4FF4-ADDF-26EF87416547}">
      <dsp:nvSpPr>
        <dsp:cNvPr id="0" name=""/>
        <dsp:cNvSpPr/>
      </dsp:nvSpPr>
      <dsp:spPr>
        <a:xfrm>
          <a:off x="4953195" y="2842873"/>
          <a:ext cx="902739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902739" y="13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81996" y="2833756"/>
        <a:ext cx="45136" cy="45136"/>
      </dsp:txXfrm>
    </dsp:sp>
    <dsp:sp modelId="{EB681C19-CB1C-4C53-8E5F-4B269BFF8BD1}">
      <dsp:nvSpPr>
        <dsp:cNvPr id="0" name=""/>
        <dsp:cNvSpPr/>
      </dsp:nvSpPr>
      <dsp:spPr>
        <a:xfrm>
          <a:off x="5855934" y="2212286"/>
          <a:ext cx="1288075" cy="1288075"/>
        </a:xfrm>
        <a:prstGeom prst="ellipse">
          <a:avLst/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TI</a:t>
          </a:r>
        </a:p>
      </dsp:txBody>
      <dsp:txXfrm>
        <a:off x="6044568" y="2400920"/>
        <a:ext cx="910807" cy="910807"/>
      </dsp:txXfrm>
    </dsp:sp>
    <dsp:sp modelId="{BA6B9123-EABB-4537-A08B-C163DCF1F9A2}">
      <dsp:nvSpPr>
        <dsp:cNvPr id="0" name=""/>
        <dsp:cNvSpPr/>
      </dsp:nvSpPr>
      <dsp:spPr>
        <a:xfrm rot="2700000">
          <a:off x="4632358" y="3617443"/>
          <a:ext cx="902739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902739" y="13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61159" y="3608325"/>
        <a:ext cx="45136" cy="45136"/>
      </dsp:txXfrm>
    </dsp:sp>
    <dsp:sp modelId="{02E8F561-06D8-47E9-82BD-958A71FFF482}">
      <dsp:nvSpPr>
        <dsp:cNvPr id="0" name=""/>
        <dsp:cNvSpPr/>
      </dsp:nvSpPr>
      <dsp:spPr>
        <a:xfrm>
          <a:off x="5214260" y="3761426"/>
          <a:ext cx="1288075" cy="1288075"/>
        </a:xfrm>
        <a:prstGeom prst="ellipse">
          <a:avLst/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ITS/</a:t>
          </a:r>
          <a:r>
            <a:rPr lang="en-US" sz="1400" kern="1200" dirty="0" err="1"/>
            <a:t>Comm</a:t>
          </a:r>
          <a:endParaRPr lang="en-US" sz="1400" kern="1200" dirty="0"/>
        </a:p>
      </dsp:txBody>
      <dsp:txXfrm>
        <a:off x="5402894" y="3950060"/>
        <a:ext cx="910807" cy="910807"/>
      </dsp:txXfrm>
    </dsp:sp>
    <dsp:sp modelId="{29023875-A23D-46C7-ABB9-AC9CB93CFCD8}">
      <dsp:nvSpPr>
        <dsp:cNvPr id="0" name=""/>
        <dsp:cNvSpPr/>
      </dsp:nvSpPr>
      <dsp:spPr>
        <a:xfrm rot="5400000">
          <a:off x="3857788" y="3938280"/>
          <a:ext cx="902739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902739" y="13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86589" y="3929163"/>
        <a:ext cx="45136" cy="45136"/>
      </dsp:txXfrm>
    </dsp:sp>
    <dsp:sp modelId="{AF4EACE1-DF10-4056-B8F8-4A676BA0EF56}">
      <dsp:nvSpPr>
        <dsp:cNvPr id="0" name=""/>
        <dsp:cNvSpPr/>
      </dsp:nvSpPr>
      <dsp:spPr>
        <a:xfrm>
          <a:off x="3665120" y="4403101"/>
          <a:ext cx="1288075" cy="1288075"/>
        </a:xfrm>
        <a:prstGeom prst="ellipse">
          <a:avLst/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EM</a:t>
          </a:r>
        </a:p>
      </dsp:txBody>
      <dsp:txXfrm>
        <a:off x="3853754" y="4591735"/>
        <a:ext cx="910807" cy="910807"/>
      </dsp:txXfrm>
    </dsp:sp>
    <dsp:sp modelId="{FA4F41AB-15FB-4788-A934-20F7303F45D5}">
      <dsp:nvSpPr>
        <dsp:cNvPr id="0" name=""/>
        <dsp:cNvSpPr/>
      </dsp:nvSpPr>
      <dsp:spPr>
        <a:xfrm rot="8100000">
          <a:off x="3083218" y="3617443"/>
          <a:ext cx="902739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902739" y="13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512019" y="3608325"/>
        <a:ext cx="45136" cy="45136"/>
      </dsp:txXfrm>
    </dsp:sp>
    <dsp:sp modelId="{DD425396-323E-429B-949B-95D1C2F5196F}">
      <dsp:nvSpPr>
        <dsp:cNvPr id="0" name=""/>
        <dsp:cNvSpPr/>
      </dsp:nvSpPr>
      <dsp:spPr>
        <a:xfrm>
          <a:off x="2115980" y="3761426"/>
          <a:ext cx="1288075" cy="1288075"/>
        </a:xfrm>
        <a:prstGeom prst="ellipse">
          <a:avLst/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WZ</a:t>
          </a:r>
        </a:p>
      </dsp:txBody>
      <dsp:txXfrm>
        <a:off x="2304614" y="3950060"/>
        <a:ext cx="910807" cy="910807"/>
      </dsp:txXfrm>
    </dsp:sp>
    <dsp:sp modelId="{3C197F90-AEEC-4AF7-A913-680357C331CB}">
      <dsp:nvSpPr>
        <dsp:cNvPr id="0" name=""/>
        <dsp:cNvSpPr/>
      </dsp:nvSpPr>
      <dsp:spPr>
        <a:xfrm rot="10800000">
          <a:off x="2762381" y="2842873"/>
          <a:ext cx="902739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902739" y="13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191182" y="2833756"/>
        <a:ext cx="45136" cy="45136"/>
      </dsp:txXfrm>
    </dsp:sp>
    <dsp:sp modelId="{624B4973-4777-4E18-BBCB-AC05E30CB015}">
      <dsp:nvSpPr>
        <dsp:cNvPr id="0" name=""/>
        <dsp:cNvSpPr/>
      </dsp:nvSpPr>
      <dsp:spPr>
        <a:xfrm>
          <a:off x="1474305" y="2212286"/>
          <a:ext cx="1288075" cy="1288075"/>
        </a:xfrm>
        <a:prstGeom prst="ellipse">
          <a:avLst/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CAV</a:t>
          </a:r>
        </a:p>
      </dsp:txBody>
      <dsp:txXfrm>
        <a:off x="1662939" y="2400920"/>
        <a:ext cx="910807" cy="910807"/>
      </dsp:txXfrm>
    </dsp:sp>
    <dsp:sp modelId="{A6A67F3F-4EC8-4200-8017-5DB0BBF9FFF6}">
      <dsp:nvSpPr>
        <dsp:cNvPr id="0" name=""/>
        <dsp:cNvSpPr/>
      </dsp:nvSpPr>
      <dsp:spPr>
        <a:xfrm rot="13500000">
          <a:off x="3083218" y="2068303"/>
          <a:ext cx="902739" cy="26902"/>
        </a:xfrm>
        <a:custGeom>
          <a:avLst/>
          <a:gdLst/>
          <a:ahLst/>
          <a:cxnLst/>
          <a:rect l="0" t="0" r="0" b="0"/>
          <a:pathLst>
            <a:path>
              <a:moveTo>
                <a:pt x="0" y="13451"/>
              </a:moveTo>
              <a:lnTo>
                <a:pt x="902739" y="134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512019" y="2059186"/>
        <a:ext cx="45136" cy="45136"/>
      </dsp:txXfrm>
    </dsp:sp>
    <dsp:sp modelId="{1CB642F9-EEB4-4390-8C98-DCB39F450639}">
      <dsp:nvSpPr>
        <dsp:cNvPr id="0" name=""/>
        <dsp:cNvSpPr/>
      </dsp:nvSpPr>
      <dsp:spPr>
        <a:xfrm>
          <a:off x="2115980" y="663146"/>
          <a:ext cx="1288075" cy="1288075"/>
        </a:xfrm>
        <a:prstGeom prst="ellipse">
          <a:avLst/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ATDM</a:t>
          </a:r>
        </a:p>
      </dsp:txBody>
      <dsp:txXfrm>
        <a:off x="2304614" y="851780"/>
        <a:ext cx="910807" cy="910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A6EE8A3-7D88-4CE9-B618-AEC5382BBA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AD4C7-EFCF-4C69-8B1B-D3C70A1251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B6461-A8E7-4A6F-AD9D-F777857011B0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A224B-1FF1-40D5-8DAD-D1CFF4F582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D1911-8903-46B9-A6BB-8B627D81DD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06B6-1D77-429F-B7D1-B0C97B958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35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CBB30-7127-4019-B2CF-CB286CC889E9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8BAEA-5041-44ED-A012-932199FB1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17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</a:t>
            </a:r>
            <a:r>
              <a:rPr lang="en-US" baseline="0" dirty="0"/>
              <a:t> video several times to call attention to the correct things. Distracted driving – Driver error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C900E-45E2-4ACD-A45B-CC18413BD76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512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Iowa is fortunate that we collect an enormous</a:t>
            </a:r>
            <a:r>
              <a:rPr lang="en-US" baseline="0" dirty="0"/>
              <a:t> amount of data.  Listed are just a few examples of the types of data we collect.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C900E-45E2-4ACD-A45B-CC18413BD76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13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51" t="21257" r="1933" b="27585"/>
          <a:stretch/>
        </p:blipFill>
        <p:spPr>
          <a:xfrm>
            <a:off x="0" y="0"/>
            <a:ext cx="12192000" cy="516790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056416" y="0"/>
            <a:ext cx="6135584" cy="5165766"/>
          </a:xfrm>
          <a:prstGeom prst="rect">
            <a:avLst/>
          </a:prstGeom>
          <a:solidFill>
            <a:srgbClr val="99000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495803" y="1548402"/>
            <a:ext cx="4960082" cy="3201728"/>
          </a:xfrm>
        </p:spPr>
        <p:txBody>
          <a:bodyPr anchor="t" anchorCtr="0">
            <a:scene3d>
              <a:camera prst="orthographicFront"/>
              <a:lightRig rig="threePt" dir="t"/>
            </a:scene3d>
            <a:sp3d prstMaterial="powder"/>
          </a:bodyPr>
          <a:lstStyle>
            <a:lvl1pPr algn="l">
              <a:defRPr sz="4000" i="0" cap="none" baseline="0">
                <a:ln w="12700">
                  <a:noFill/>
                </a:ln>
                <a:solidFill>
                  <a:schemeClr val="bg1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Proposal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6495804" y="413850"/>
            <a:ext cx="4960082" cy="948749"/>
          </a:xfrm>
        </p:spPr>
        <p:txBody>
          <a:bodyPr anchor="b" anchorCtr="0"/>
          <a:lstStyle>
            <a:lvl1pPr marL="0" indent="0" algn="l">
              <a:buNone/>
              <a:defRPr sz="32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7467600" y="6175169"/>
            <a:ext cx="4419600" cy="581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5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96" t="250" r="6242" b="40363"/>
          <a:stretch/>
        </p:blipFill>
        <p:spPr>
          <a:xfrm>
            <a:off x="-1" y="0"/>
            <a:ext cx="12188952" cy="687581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3966358"/>
          </a:xfrm>
          <a:prstGeom prst="rect">
            <a:avLst/>
          </a:prstGeom>
          <a:solidFill>
            <a:srgbClr val="99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13124" y="534389"/>
            <a:ext cx="10742761" cy="2921329"/>
          </a:xfrm>
        </p:spPr>
        <p:txBody>
          <a:bodyPr anchor="ctr" anchorCtr="0">
            <a:scene3d>
              <a:camera prst="orthographicFront"/>
              <a:lightRig rig="threePt" dir="t"/>
            </a:scene3d>
            <a:sp3d prstMaterial="powder"/>
          </a:bodyPr>
          <a:lstStyle>
            <a:lvl1pPr algn="ctr">
              <a:defRPr sz="4000" i="0" cap="none" baseline="0">
                <a:ln w="12700">
                  <a:noFill/>
                </a:ln>
                <a:solidFill>
                  <a:schemeClr val="bg1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423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1" t="16085" r="6166" b="25187"/>
          <a:stretch/>
        </p:blipFill>
        <p:spPr>
          <a:xfrm>
            <a:off x="-1" y="0"/>
            <a:ext cx="12211351" cy="683622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63938"/>
          </a:xfrm>
          <a:prstGeom prst="rect">
            <a:avLst/>
          </a:prstGeom>
          <a:solidFill>
            <a:srgbClr val="99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13124" y="534388"/>
            <a:ext cx="10742761" cy="1163783"/>
          </a:xfrm>
        </p:spPr>
        <p:txBody>
          <a:bodyPr anchor="ctr" anchorCtr="0">
            <a:scene3d>
              <a:camera prst="orthographicFront"/>
              <a:lightRig rig="threePt" dir="t"/>
            </a:scene3d>
            <a:sp3d prstMaterial="powder"/>
          </a:bodyPr>
          <a:lstStyle>
            <a:lvl1pPr algn="ctr">
              <a:defRPr sz="4000" i="0" cap="none" baseline="0">
                <a:ln w="12700">
                  <a:noFill/>
                </a:ln>
                <a:solidFill>
                  <a:schemeClr val="bg1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2788" y="1864426"/>
            <a:ext cx="10742612" cy="4464937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234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97155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087806"/>
            <a:ext cx="11314176" cy="5055819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9600" y="97437"/>
            <a:ext cx="11314176" cy="75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39712" y="6320725"/>
            <a:ext cx="2743200" cy="365125"/>
          </a:xfrm>
          <a:prstGeom prst="rect">
            <a:avLst/>
          </a:prstGeom>
        </p:spPr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6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7155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9600" y="97437"/>
            <a:ext cx="11314176" cy="75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439712" y="6320725"/>
            <a:ext cx="2743200" cy="365125"/>
          </a:xfrm>
          <a:prstGeom prst="rect">
            <a:avLst/>
          </a:prstGeom>
        </p:spPr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0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97155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9601" y="1159500"/>
            <a:ext cx="5646400" cy="49646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6273803" y="1159500"/>
            <a:ext cx="5489973" cy="49646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2042" y="6305797"/>
            <a:ext cx="5671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Client Name</a:t>
            </a:r>
          </a:p>
        </p:txBody>
      </p:sp>
    </p:spTree>
    <p:extLst>
      <p:ext uri="{BB962C8B-B14F-4D97-AF65-F5344CB8AC3E}">
        <p14:creationId xmlns:p14="http://schemas.microsoft.com/office/powerpoint/2010/main" val="3211887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1" t="16085" r="6166" b="25187"/>
          <a:stretch/>
        </p:blipFill>
        <p:spPr>
          <a:xfrm>
            <a:off x="-1" y="0"/>
            <a:ext cx="12211351" cy="683622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63938"/>
          </a:xfrm>
          <a:prstGeom prst="rect">
            <a:avLst/>
          </a:prstGeom>
          <a:solidFill>
            <a:srgbClr val="99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13124" y="534388"/>
            <a:ext cx="10742761" cy="5590187"/>
          </a:xfrm>
        </p:spPr>
        <p:txBody>
          <a:bodyPr anchor="ctr" anchorCtr="0">
            <a:scene3d>
              <a:camera prst="orthographicFront"/>
              <a:lightRig rig="threePt" dir="t"/>
            </a:scene3d>
            <a:sp3d prstMaterial="powder"/>
          </a:bodyPr>
          <a:lstStyle>
            <a:lvl1pPr algn="ctr">
              <a:defRPr sz="3200" i="0" cap="none" baseline="0">
                <a:ln w="12700">
                  <a:noFill/>
                </a:ln>
                <a:solidFill>
                  <a:schemeClr val="bg1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197363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2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Header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5673" y="1329528"/>
            <a:ext cx="11488007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11472333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1472333" y="3172887"/>
            <a:ext cx="719667" cy="292311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867"/>
            </a:lvl1pPr>
          </a:lstStyle>
          <a:p>
            <a:r>
              <a:rPr lang="en-US" dirty="0"/>
              <a:t>Picture or Color Block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7258" y="-10207"/>
            <a:ext cx="81240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2892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9600" y="97437"/>
            <a:ext cx="11314176" cy="75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9712" y="1086787"/>
            <a:ext cx="11312576" cy="503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7008" y="6312842"/>
            <a:ext cx="1876768" cy="3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5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Segoe UI" pitchFamily="34" charset="0"/>
          <a:ea typeface="+mj-ea"/>
          <a:cs typeface="Segoe U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Char char="•"/>
        <a:defRPr sz="2800" b="1">
          <a:solidFill>
            <a:srgbClr val="000000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ysClr val="windowText" lastClr="000000"/>
          </a:solidFill>
          <a:latin typeface="Segoe UI" pitchFamily="34" charset="0"/>
          <a:cs typeface="Segoe U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ysClr val="windowText" lastClr="000000"/>
          </a:solidFill>
          <a:latin typeface="Segoe UI" pitchFamily="34" charset="0"/>
          <a:cs typeface="Segoe U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ysClr val="windowText" lastClr="000000"/>
          </a:solidFill>
          <a:latin typeface="Segoe UI" pitchFamily="34" charset="0"/>
          <a:cs typeface="Segoe U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ysClr val="windowText" lastClr="000000"/>
          </a:solidFill>
          <a:latin typeface="Segoe UI" pitchFamily="34" charset="0"/>
          <a:cs typeface="Segoe U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52559" y="741207"/>
            <a:ext cx="4960082" cy="3201728"/>
          </a:xfrm>
        </p:spPr>
        <p:txBody>
          <a:bodyPr/>
          <a:lstStyle/>
          <a:p>
            <a:r>
              <a:rPr lang="en-US" sz="4800" dirty="0"/>
              <a:t>Transportation Systems Management &amp; Operations (TSMO)</a:t>
            </a:r>
          </a:p>
        </p:txBody>
      </p:sp>
      <p:sp>
        <p:nvSpPr>
          <p:cNvPr id="3" name="Subtitle 2"/>
          <p:cNvSpPr>
            <a:spLocks noGrp="1"/>
          </p:cNvSpPr>
          <p:nvPr>
            <p:ph sz="quarter" idx="10"/>
          </p:nvPr>
        </p:nvSpPr>
        <p:spPr>
          <a:xfrm>
            <a:off x="6347214" y="5554950"/>
            <a:ext cx="4960082" cy="948749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Organizing for Reliability Peer Exchange</a:t>
            </a:r>
          </a:p>
          <a:p>
            <a:r>
              <a:rPr lang="en-US" dirty="0">
                <a:solidFill>
                  <a:schemeClr val="tx1"/>
                </a:solidFill>
                <a:effectLst/>
              </a:rPr>
              <a:t>Washington D.C</a:t>
            </a:r>
          </a:p>
          <a:p>
            <a:r>
              <a:rPr lang="en-US" dirty="0">
                <a:solidFill>
                  <a:schemeClr val="tx1"/>
                </a:solidFill>
                <a:effectLst/>
              </a:rPr>
              <a:t>February 7,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6380"/>
            <a:ext cx="609600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87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14019" y="1380570"/>
            <a:ext cx="8177512" cy="4693534"/>
            <a:chOff x="276127" y="1143000"/>
            <a:chExt cx="8587518" cy="5715000"/>
          </a:xfrm>
        </p:grpSpPr>
        <p:pic>
          <p:nvPicPr>
            <p:cNvPr id="5" name="Picture 386" descr="U.S. map showing projected long-haul truck volumes for 2040, with volumes greatly increased from the 2011 version of the map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127" y="1143000"/>
              <a:ext cx="8587518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9600" y="2819400"/>
              <a:ext cx="866774" cy="630382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2040 Truck Volumes</a:t>
            </a:r>
          </a:p>
        </p:txBody>
      </p:sp>
    </p:spTree>
    <p:extLst>
      <p:ext uri="{BB962C8B-B14F-4D97-AF65-F5344CB8AC3E}">
        <p14:creationId xmlns:p14="http://schemas.microsoft.com/office/powerpoint/2010/main" val="2149270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 Economic Impacts in Iowa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217345" y="1285239"/>
          <a:ext cx="9692640" cy="5072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7983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Results from 2016 Interstate Congestion Report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1ADF7C-DB6F-4465-B0D8-6DB2412B4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377" y="1049996"/>
            <a:ext cx="6186487" cy="56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28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results from 2016 Interstate Congestion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59C08E-5BB5-465F-B849-18BF0E5B0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703"/>
            <a:ext cx="12192000" cy="550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45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979" y="398025"/>
            <a:ext cx="7963977" cy="5974309"/>
          </a:xfrm>
          <a:prstGeom prst="rect">
            <a:avLst/>
          </a:prstGeom>
          <a:effectLst>
            <a:outerShdw blurRad="762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6083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Iowa TSMO – The Secret Sauce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199" y="1371600"/>
            <a:ext cx="11159067" cy="5111457"/>
          </a:xfrm>
        </p:spPr>
        <p:txBody>
          <a:bodyPr/>
          <a:lstStyle/>
          <a:p>
            <a:r>
              <a:rPr lang="en-US" sz="4000" dirty="0">
                <a:solidFill>
                  <a:srgbClr val="990000"/>
                </a:solidFill>
              </a:rPr>
              <a:t>The Business Case</a:t>
            </a:r>
          </a:p>
          <a:p>
            <a:r>
              <a:rPr lang="en-US" sz="4000" dirty="0">
                <a:solidFill>
                  <a:srgbClr val="990000"/>
                </a:solidFill>
              </a:rPr>
              <a:t>The “Iowa Model” TSMO Plan</a:t>
            </a:r>
          </a:p>
          <a:p>
            <a:r>
              <a:rPr lang="en-US" sz="4000" dirty="0">
                <a:solidFill>
                  <a:srgbClr val="990000"/>
                </a:solidFill>
              </a:rPr>
              <a:t>Customer Service Focus – “service layers”</a:t>
            </a:r>
          </a:p>
          <a:p>
            <a:r>
              <a:rPr lang="en-US" sz="4000" dirty="0">
                <a:solidFill>
                  <a:srgbClr val="990000"/>
                </a:solidFill>
              </a:rPr>
              <a:t>Established TSMO Budget</a:t>
            </a:r>
          </a:p>
          <a:p>
            <a:r>
              <a:rPr lang="en-US" sz="4000" dirty="0">
                <a:solidFill>
                  <a:srgbClr val="990000"/>
                </a:solidFill>
              </a:rPr>
              <a:t>Business Processes First</a:t>
            </a:r>
          </a:p>
          <a:p>
            <a:r>
              <a:rPr lang="en-US" sz="4000" dirty="0">
                <a:solidFill>
                  <a:srgbClr val="990000"/>
                </a:solidFill>
              </a:rPr>
              <a:t>Data Focus</a:t>
            </a:r>
          </a:p>
          <a:p>
            <a:r>
              <a:rPr lang="en-US" sz="4000" dirty="0">
                <a:solidFill>
                  <a:srgbClr val="990000"/>
                </a:solidFill>
              </a:rPr>
              <a:t>University Partnerships</a:t>
            </a:r>
          </a:p>
        </p:txBody>
      </p:sp>
    </p:spTree>
    <p:extLst>
      <p:ext uri="{BB962C8B-B14F-4D97-AF65-F5344CB8AC3E}">
        <p14:creationId xmlns:p14="http://schemas.microsoft.com/office/powerpoint/2010/main" val="3916848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MTV51--2016_09_19_07_32_33-2016_09_19_07_32_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45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32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Iowa TSMO – The Secret Sauce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199" y="1371600"/>
            <a:ext cx="11159067" cy="5111457"/>
          </a:xfrm>
        </p:spPr>
        <p:txBody>
          <a:bodyPr/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The Business Case</a:t>
            </a:r>
          </a:p>
          <a:p>
            <a:r>
              <a:rPr lang="en-US" sz="4000" dirty="0">
                <a:solidFill>
                  <a:srgbClr val="990000"/>
                </a:solidFill>
              </a:rPr>
              <a:t>The “Iowa Model” TSMO Plan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Customer Service Focus – “service layers”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Established TSMO Budget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Business Processes First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Data Focus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University Partnerships</a:t>
            </a:r>
          </a:p>
        </p:txBody>
      </p:sp>
    </p:spTree>
    <p:extLst>
      <p:ext uri="{BB962C8B-B14F-4D97-AF65-F5344CB8AC3E}">
        <p14:creationId xmlns:p14="http://schemas.microsoft.com/office/powerpoint/2010/main" val="1827303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199" y="1371601"/>
            <a:ext cx="11159067" cy="4534250"/>
          </a:xfrm>
        </p:spPr>
        <p:txBody>
          <a:bodyPr/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FHWA Capability Maturity Workshop</a:t>
            </a:r>
          </a:p>
          <a:p>
            <a:pPr lvl="1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2013</a:t>
            </a:r>
          </a:p>
          <a:p>
            <a:pPr lvl="1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DOT Districts and Central Office Staff</a:t>
            </a:r>
          </a:p>
          <a:p>
            <a:pPr lvl="1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Evaluated 6 critical dimensions</a:t>
            </a:r>
          </a:p>
        </p:txBody>
      </p:sp>
    </p:spTree>
    <p:extLst>
      <p:ext uri="{BB962C8B-B14F-4D97-AF65-F5344CB8AC3E}">
        <p14:creationId xmlns:p14="http://schemas.microsoft.com/office/powerpoint/2010/main" val="1194902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791627" y="1149651"/>
            <a:ext cx="1233578" cy="50292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Business Processes</a:t>
            </a:r>
          </a:p>
        </p:txBody>
      </p:sp>
      <p:sp>
        <p:nvSpPr>
          <p:cNvPr id="8" name="Pentagon 7"/>
          <p:cNvSpPr/>
          <p:nvPr/>
        </p:nvSpPr>
        <p:spPr>
          <a:xfrm>
            <a:off x="1791627" y="2034703"/>
            <a:ext cx="1233578" cy="50292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Systems and Technology</a:t>
            </a:r>
          </a:p>
        </p:txBody>
      </p:sp>
      <p:sp>
        <p:nvSpPr>
          <p:cNvPr id="9" name="Pentagon 8"/>
          <p:cNvSpPr/>
          <p:nvPr/>
        </p:nvSpPr>
        <p:spPr>
          <a:xfrm>
            <a:off x="1791627" y="2919756"/>
            <a:ext cx="1233578" cy="505179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Performance Management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1791627" y="3807066"/>
            <a:ext cx="1233578" cy="50292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Culture</a:t>
            </a:r>
          </a:p>
        </p:txBody>
      </p:sp>
      <p:sp>
        <p:nvSpPr>
          <p:cNvPr id="11" name="Pentagon 10"/>
          <p:cNvSpPr/>
          <p:nvPr/>
        </p:nvSpPr>
        <p:spPr>
          <a:xfrm>
            <a:off x="1791627" y="4692118"/>
            <a:ext cx="1233578" cy="50292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Organization/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</a:rPr>
              <a:t>Staffing</a:t>
            </a:r>
          </a:p>
        </p:txBody>
      </p:sp>
      <p:sp>
        <p:nvSpPr>
          <p:cNvPr id="12" name="Pentagon 11"/>
          <p:cNvSpPr/>
          <p:nvPr/>
        </p:nvSpPr>
        <p:spPr>
          <a:xfrm>
            <a:off x="1791627" y="5577171"/>
            <a:ext cx="1233578" cy="50292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Collaboration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689626"/>
              </p:ext>
            </p:extLst>
          </p:nvPr>
        </p:nvGraphicFramePr>
        <p:xfrm>
          <a:off x="3094213" y="939676"/>
          <a:ext cx="7073242" cy="5310354"/>
        </p:xfrm>
        <a:graphic>
          <a:graphicData uri="http://schemas.openxmlformats.org/drawingml/2006/table">
            <a:tbl>
              <a:tblPr bandRow="1">
                <a:tableStyleId>{284E427A-3D55-4303-BF80-6455036E1DE7}</a:tableStyleId>
              </a:tblPr>
              <a:tblGrid>
                <a:gridCol w="1788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8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8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82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5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5-Year Program</a:t>
                      </a:r>
                      <a:r>
                        <a:rPr lang="en-US" sz="1400" baseline="0" dirty="0"/>
                        <a:t> Integration and ICE-OPS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New</a:t>
                      </a:r>
                      <a:r>
                        <a:rPr lang="en-US" sz="1400" baseline="0" dirty="0"/>
                        <a:t> ATMS and Decision Support System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5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Real-Time System</a:t>
                      </a:r>
                      <a:r>
                        <a:rPr lang="en-US" sz="1400" baseline="0" dirty="0"/>
                        <a:t> Performance Measures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TSMO-Oriented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Policies and Buy-in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District</a:t>
                      </a:r>
                      <a:r>
                        <a:rPr lang="en-US" sz="1400" baseline="0" dirty="0"/>
                        <a:t> Capacity Building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5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Internal</a:t>
                      </a:r>
                      <a:r>
                        <a:rPr lang="en-US" sz="1400" baseline="0" dirty="0"/>
                        <a:t> and External Relationships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331690" y="6288453"/>
            <a:ext cx="1082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LEVEL 1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Performed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8728" y="6288453"/>
            <a:ext cx="958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LEVEL 2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Managed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68105" y="6288453"/>
            <a:ext cx="104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LEVEL 3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Integrated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07377" y="6288453"/>
            <a:ext cx="1050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LEVEL 4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Optimized</a:t>
            </a:r>
          </a:p>
        </p:txBody>
      </p:sp>
      <p:sp>
        <p:nvSpPr>
          <p:cNvPr id="18" name="Chevron 17"/>
          <p:cNvSpPr/>
          <p:nvPr/>
        </p:nvSpPr>
        <p:spPr>
          <a:xfrm>
            <a:off x="3191797" y="1149651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3592115" y="1149651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3984618" y="1149651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4377121" y="1149651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4938535" y="1149651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5338853" y="1149651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Chevron 29"/>
          <p:cNvSpPr/>
          <p:nvPr/>
        </p:nvSpPr>
        <p:spPr>
          <a:xfrm>
            <a:off x="3191797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3592115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3984618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Chevron 32"/>
          <p:cNvSpPr/>
          <p:nvPr/>
        </p:nvSpPr>
        <p:spPr>
          <a:xfrm>
            <a:off x="4377121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4938535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5338853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Chevron 35"/>
          <p:cNvSpPr/>
          <p:nvPr/>
        </p:nvSpPr>
        <p:spPr>
          <a:xfrm>
            <a:off x="5731356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3191797" y="2918622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Chevron 42"/>
          <p:cNvSpPr/>
          <p:nvPr/>
        </p:nvSpPr>
        <p:spPr>
          <a:xfrm>
            <a:off x="3592115" y="2918622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Chevron 43"/>
          <p:cNvSpPr/>
          <p:nvPr/>
        </p:nvSpPr>
        <p:spPr>
          <a:xfrm>
            <a:off x="3984618" y="2918622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Chevron 44"/>
          <p:cNvSpPr/>
          <p:nvPr/>
        </p:nvSpPr>
        <p:spPr>
          <a:xfrm>
            <a:off x="4377121" y="2918622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Chevron 53"/>
          <p:cNvSpPr/>
          <p:nvPr/>
        </p:nvSpPr>
        <p:spPr>
          <a:xfrm>
            <a:off x="3191797" y="3807068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Chevron 54"/>
          <p:cNvSpPr/>
          <p:nvPr/>
        </p:nvSpPr>
        <p:spPr>
          <a:xfrm>
            <a:off x="3592115" y="3807068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Chevron 55"/>
          <p:cNvSpPr/>
          <p:nvPr/>
        </p:nvSpPr>
        <p:spPr>
          <a:xfrm>
            <a:off x="3984618" y="3807068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Chevron 56"/>
          <p:cNvSpPr/>
          <p:nvPr/>
        </p:nvSpPr>
        <p:spPr>
          <a:xfrm>
            <a:off x="4377121" y="3807068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Chevron 65"/>
          <p:cNvSpPr/>
          <p:nvPr/>
        </p:nvSpPr>
        <p:spPr>
          <a:xfrm>
            <a:off x="3191797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Chevron 66"/>
          <p:cNvSpPr/>
          <p:nvPr/>
        </p:nvSpPr>
        <p:spPr>
          <a:xfrm>
            <a:off x="3592115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Chevron 67"/>
          <p:cNvSpPr/>
          <p:nvPr/>
        </p:nvSpPr>
        <p:spPr>
          <a:xfrm>
            <a:off x="3984618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Chevron 68"/>
          <p:cNvSpPr/>
          <p:nvPr/>
        </p:nvSpPr>
        <p:spPr>
          <a:xfrm>
            <a:off x="4377121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4938535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Chevron 70"/>
          <p:cNvSpPr/>
          <p:nvPr/>
        </p:nvSpPr>
        <p:spPr>
          <a:xfrm>
            <a:off x="5338853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Chevron 71"/>
          <p:cNvSpPr/>
          <p:nvPr/>
        </p:nvSpPr>
        <p:spPr>
          <a:xfrm>
            <a:off x="5731356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Chevron 72"/>
          <p:cNvSpPr/>
          <p:nvPr/>
        </p:nvSpPr>
        <p:spPr>
          <a:xfrm>
            <a:off x="6123859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Chevron 77"/>
          <p:cNvSpPr/>
          <p:nvPr/>
        </p:nvSpPr>
        <p:spPr>
          <a:xfrm>
            <a:off x="3191797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Chevron 78"/>
          <p:cNvSpPr/>
          <p:nvPr/>
        </p:nvSpPr>
        <p:spPr>
          <a:xfrm>
            <a:off x="3592115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Chevron 79"/>
          <p:cNvSpPr/>
          <p:nvPr/>
        </p:nvSpPr>
        <p:spPr>
          <a:xfrm>
            <a:off x="3984618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Chevron 80"/>
          <p:cNvSpPr/>
          <p:nvPr/>
        </p:nvSpPr>
        <p:spPr>
          <a:xfrm>
            <a:off x="4377121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Chevron 81"/>
          <p:cNvSpPr/>
          <p:nvPr/>
        </p:nvSpPr>
        <p:spPr>
          <a:xfrm>
            <a:off x="4938535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Chevron 82"/>
          <p:cNvSpPr/>
          <p:nvPr/>
        </p:nvSpPr>
        <p:spPr>
          <a:xfrm>
            <a:off x="5338853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Chevron 83"/>
          <p:cNvSpPr/>
          <p:nvPr/>
        </p:nvSpPr>
        <p:spPr>
          <a:xfrm>
            <a:off x="5731356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586324" y="3121316"/>
            <a:ext cx="37625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rial Black" panose="020B0A04020102020204" pitchFamily="34" charset="0"/>
              </a:rPr>
              <a:t>Initial:1.5</a:t>
            </a: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142C6FC9-31AF-47D1-981C-67B2F6234672}"/>
              </a:ext>
            </a:extLst>
          </p:cNvPr>
          <p:cNvSpPr txBox="1">
            <a:spLocks/>
          </p:cNvSpPr>
          <p:nvPr/>
        </p:nvSpPr>
        <p:spPr bwMode="auto">
          <a:xfrm>
            <a:off x="449600" y="97437"/>
            <a:ext cx="11314176" cy="75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prstMaterial="powder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0" cap="none" baseline="0">
                <a:ln w="12700">
                  <a:noFill/>
                </a:ln>
                <a:solidFill>
                  <a:schemeClr val="bg1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itchFamily="34" charset="0"/>
                <a:ea typeface="+mj-ea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/>
              <a:t>The Process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6253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653" y="1212820"/>
            <a:ext cx="9130701" cy="2183429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185653" y="3862207"/>
            <a:ext cx="9130701" cy="224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903368" y="1724526"/>
            <a:ext cx="2791327" cy="3753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Background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 Completed in February 2016</a:t>
            </a:r>
            <a:br>
              <a:rPr lang="en-US" dirty="0"/>
            </a:br>
            <a:r>
              <a:rPr lang="en-US" dirty="0"/>
              <a:t>- FHWA Launch Workshop April 2016</a:t>
            </a:r>
            <a:br>
              <a:rPr lang="en-US" dirty="0"/>
            </a:br>
            <a:r>
              <a:rPr lang="en-US" dirty="0"/>
              <a:t>- 5 Year Plan</a:t>
            </a:r>
            <a:br>
              <a:rPr lang="en-US" dirty="0"/>
            </a:br>
            <a:r>
              <a:rPr lang="en-US" dirty="0"/>
              <a:t>- 3 Plan Levels</a:t>
            </a:r>
            <a:br>
              <a:rPr lang="en-US" dirty="0"/>
            </a:br>
            <a:r>
              <a:rPr lang="en-US" dirty="0"/>
              <a:t>- Annualized Accomplishment Year Plan</a:t>
            </a:r>
            <a:br>
              <a:rPr lang="en-US" dirty="0"/>
            </a:br>
            <a:r>
              <a:rPr lang="en-US" dirty="0"/>
              <a:t>- http://www.iowadot.gov/tsmo/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21425"/>
            <a:ext cx="2743200" cy="365125"/>
          </a:xfrm>
          <a:prstGeom prst="rect">
            <a:avLst/>
          </a:prstGeom>
        </p:spPr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352" y="1724526"/>
            <a:ext cx="2803357" cy="372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50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8913" y="1087806"/>
            <a:ext cx="6387258" cy="50558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Mission</a:t>
            </a:r>
          </a:p>
          <a:p>
            <a:pPr marL="0" indent="0">
              <a:buNone/>
            </a:pPr>
            <a:r>
              <a:rPr lang="en-US" b="0" i="1" dirty="0"/>
              <a:t>Iowa’s transportation system is safe, efficient and reliable, supporting the state’s environmental and economic health as a result of TSMO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Vision</a:t>
            </a:r>
          </a:p>
          <a:p>
            <a:pPr marL="0" indent="0">
              <a:buNone/>
            </a:pPr>
            <a:r>
              <a:rPr lang="en-US" b="0" i="1" dirty="0"/>
              <a:t>To get you there safely and reliably by </a:t>
            </a:r>
            <a:r>
              <a:rPr lang="en-US" b="0" i="1" u="sng" dirty="0"/>
              <a:t>proactively</a:t>
            </a:r>
            <a:r>
              <a:rPr lang="en-US" b="0" i="1" dirty="0"/>
              <a:t> managing the transportation system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6083" y="1411201"/>
            <a:ext cx="5182925" cy="4702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106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21425"/>
            <a:ext cx="2743200" cy="365125"/>
          </a:xfrm>
          <a:prstGeom prst="rect">
            <a:avLst/>
          </a:prstGeom>
        </p:spPr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28935" y="2663146"/>
            <a:ext cx="5231893" cy="116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itchFamily="34" charset="0"/>
                <a:ea typeface="+mj-ea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en-US" sz="4000" kern="0" dirty="0"/>
              <a:t>Three Levels of the TSMO Plan</a:t>
            </a:r>
          </a:p>
        </p:txBody>
      </p:sp>
      <p:pic>
        <p:nvPicPr>
          <p:cNvPr id="6" name="Picture Placeholder 21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0" b="460"/>
          <a:stretch>
            <a:fillRect/>
          </a:stretch>
        </p:blipFill>
        <p:spPr bwMode="auto">
          <a:xfrm>
            <a:off x="5425768" y="72432"/>
            <a:ext cx="6453716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2320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0" y="1287295"/>
            <a:ext cx="10326260" cy="42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40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Tested Goals and Objectives with Focus Groups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474559" y="147514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9307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it all together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49601" y="1159500"/>
            <a:ext cx="6011966" cy="4964679"/>
          </a:xfrm>
        </p:spPr>
        <p:txBody>
          <a:bodyPr/>
          <a:lstStyle/>
          <a:p>
            <a:r>
              <a:rPr lang="en-US" dirty="0">
                <a:solidFill>
                  <a:srgbClr val="990000"/>
                </a:solidFill>
              </a:rPr>
              <a:t>TSMO Plan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5-year Program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ICE-OPS Analytical Tool</a:t>
            </a:r>
          </a:p>
          <a:p>
            <a:pPr lvl="1"/>
            <a:endParaRPr lang="en-US" dirty="0">
              <a:solidFill>
                <a:srgbClr val="990000"/>
              </a:solidFill>
            </a:endParaRPr>
          </a:p>
          <a:p>
            <a:pPr lvl="1"/>
            <a:endParaRPr lang="en-US" dirty="0">
              <a:solidFill>
                <a:srgbClr val="990000"/>
              </a:solidFill>
            </a:endParaRPr>
          </a:p>
          <a:p>
            <a:r>
              <a:rPr lang="en-US" dirty="0">
                <a:solidFill>
                  <a:srgbClr val="990000"/>
                </a:solidFill>
              </a:rPr>
              <a:t>DOT TSMO Steering Committee w/ subcommittees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Project Delivery Implementation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Training and Communication 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Work Zone Management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617825" y="1159500"/>
            <a:ext cx="5145951" cy="4964679"/>
          </a:xfrm>
        </p:spPr>
        <p:txBody>
          <a:bodyPr/>
          <a:lstStyle/>
          <a:p>
            <a:r>
              <a:rPr lang="en-US" dirty="0">
                <a:solidFill>
                  <a:srgbClr val="990000"/>
                </a:solidFill>
              </a:rPr>
              <a:t>Recent Activities &amp; Accomplishments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3</a:t>
            </a:r>
            <a:r>
              <a:rPr lang="en-US" baseline="30000" dirty="0">
                <a:solidFill>
                  <a:srgbClr val="990000"/>
                </a:solidFill>
              </a:rPr>
              <a:t>rd</a:t>
            </a:r>
            <a:r>
              <a:rPr lang="en-US" dirty="0">
                <a:solidFill>
                  <a:srgbClr val="990000"/>
                </a:solidFill>
              </a:rPr>
              <a:t> Annual TIM Conference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Automated Vehicle Pilot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New TMC Software RFP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Truck Parking Information Management System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Statewide TIM Committee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New TSMO Policies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145" y="1159500"/>
            <a:ext cx="1623443" cy="214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65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791627" y="1149651"/>
            <a:ext cx="1233578" cy="50292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Business Processes</a:t>
            </a:r>
          </a:p>
        </p:txBody>
      </p:sp>
      <p:sp>
        <p:nvSpPr>
          <p:cNvPr id="8" name="Pentagon 7"/>
          <p:cNvSpPr/>
          <p:nvPr/>
        </p:nvSpPr>
        <p:spPr>
          <a:xfrm>
            <a:off x="1791627" y="2034703"/>
            <a:ext cx="1233578" cy="50292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Systems and Technology</a:t>
            </a:r>
          </a:p>
        </p:txBody>
      </p:sp>
      <p:sp>
        <p:nvSpPr>
          <p:cNvPr id="9" name="Pentagon 8"/>
          <p:cNvSpPr/>
          <p:nvPr/>
        </p:nvSpPr>
        <p:spPr>
          <a:xfrm>
            <a:off x="1791627" y="2919756"/>
            <a:ext cx="1233578" cy="505179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Performance Management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1791627" y="3807066"/>
            <a:ext cx="1233578" cy="50292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Culture</a:t>
            </a:r>
          </a:p>
        </p:txBody>
      </p:sp>
      <p:sp>
        <p:nvSpPr>
          <p:cNvPr id="11" name="Pentagon 10"/>
          <p:cNvSpPr/>
          <p:nvPr/>
        </p:nvSpPr>
        <p:spPr>
          <a:xfrm>
            <a:off x="1791627" y="4692118"/>
            <a:ext cx="1233578" cy="50292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Organization/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</a:rPr>
              <a:t>Staffing</a:t>
            </a:r>
          </a:p>
        </p:txBody>
      </p:sp>
      <p:sp>
        <p:nvSpPr>
          <p:cNvPr id="12" name="Pentagon 11"/>
          <p:cNvSpPr/>
          <p:nvPr/>
        </p:nvSpPr>
        <p:spPr>
          <a:xfrm>
            <a:off x="1791627" y="5577171"/>
            <a:ext cx="1233578" cy="502920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Collaboration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094214" y="939676"/>
          <a:ext cx="6909760" cy="5310354"/>
        </p:xfrm>
        <a:graphic>
          <a:graphicData uri="http://schemas.openxmlformats.org/drawingml/2006/table">
            <a:tbl>
              <a:tblPr bandRow="1">
                <a:tableStyleId>{284E427A-3D55-4303-BF80-6455036E1DE7}</a:tableStyleId>
              </a:tblPr>
              <a:tblGrid>
                <a:gridCol w="1746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7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5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5-Year Program</a:t>
                      </a:r>
                      <a:r>
                        <a:rPr lang="en-US" sz="1400" baseline="0" dirty="0"/>
                        <a:t> Integration and ICE-OPS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New</a:t>
                      </a:r>
                      <a:r>
                        <a:rPr lang="en-US" sz="1400" baseline="0" dirty="0"/>
                        <a:t> ATMS and Decision Support System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5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Real-Time System</a:t>
                      </a:r>
                      <a:r>
                        <a:rPr lang="en-US" sz="1400" baseline="0" dirty="0"/>
                        <a:t> Performance Measures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TSMO-Oriented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Policies and Buy-in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District</a:t>
                      </a:r>
                      <a:r>
                        <a:rPr lang="en-US" sz="1400" baseline="0" dirty="0"/>
                        <a:t> Capacity Building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5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Internal</a:t>
                      </a:r>
                      <a:r>
                        <a:rPr lang="en-US" sz="1400" baseline="0" dirty="0"/>
                        <a:t> and External Relationships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331690" y="6288453"/>
            <a:ext cx="1082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LEVEL 1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Performed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8728" y="6288453"/>
            <a:ext cx="958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LEVEL 2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Managed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68105" y="6288453"/>
            <a:ext cx="104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LEVEL 3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Integrated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07377" y="6288453"/>
            <a:ext cx="1050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LEVEL 4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Optimized</a:t>
            </a:r>
          </a:p>
        </p:txBody>
      </p:sp>
      <p:sp>
        <p:nvSpPr>
          <p:cNvPr id="18" name="Chevron 17"/>
          <p:cNvSpPr/>
          <p:nvPr/>
        </p:nvSpPr>
        <p:spPr>
          <a:xfrm>
            <a:off x="3191797" y="1149651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3592115" y="1149651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3984618" y="1149651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4377121" y="1149651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4938535" y="1149651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5338853" y="1149651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Chevron 29"/>
          <p:cNvSpPr/>
          <p:nvPr/>
        </p:nvSpPr>
        <p:spPr>
          <a:xfrm>
            <a:off x="3191797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3592115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3984618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Chevron 32"/>
          <p:cNvSpPr/>
          <p:nvPr/>
        </p:nvSpPr>
        <p:spPr>
          <a:xfrm>
            <a:off x="4377121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4938535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5338853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Chevron 35"/>
          <p:cNvSpPr/>
          <p:nvPr/>
        </p:nvSpPr>
        <p:spPr>
          <a:xfrm>
            <a:off x="5731356" y="2034704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3191797" y="2918622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Chevron 42"/>
          <p:cNvSpPr/>
          <p:nvPr/>
        </p:nvSpPr>
        <p:spPr>
          <a:xfrm>
            <a:off x="3592115" y="2918622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Chevron 43"/>
          <p:cNvSpPr/>
          <p:nvPr/>
        </p:nvSpPr>
        <p:spPr>
          <a:xfrm>
            <a:off x="3984618" y="2918622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Chevron 44"/>
          <p:cNvSpPr/>
          <p:nvPr/>
        </p:nvSpPr>
        <p:spPr>
          <a:xfrm>
            <a:off x="4377121" y="2918622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Chevron 53"/>
          <p:cNvSpPr/>
          <p:nvPr/>
        </p:nvSpPr>
        <p:spPr>
          <a:xfrm>
            <a:off x="3191797" y="3807068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Chevron 54"/>
          <p:cNvSpPr/>
          <p:nvPr/>
        </p:nvSpPr>
        <p:spPr>
          <a:xfrm>
            <a:off x="3592115" y="3807068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Chevron 55"/>
          <p:cNvSpPr/>
          <p:nvPr/>
        </p:nvSpPr>
        <p:spPr>
          <a:xfrm>
            <a:off x="3984618" y="3807068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Chevron 56"/>
          <p:cNvSpPr/>
          <p:nvPr/>
        </p:nvSpPr>
        <p:spPr>
          <a:xfrm>
            <a:off x="4377121" y="3807068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Chevron 65"/>
          <p:cNvSpPr/>
          <p:nvPr/>
        </p:nvSpPr>
        <p:spPr>
          <a:xfrm>
            <a:off x="3191797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Chevron 66"/>
          <p:cNvSpPr/>
          <p:nvPr/>
        </p:nvSpPr>
        <p:spPr>
          <a:xfrm>
            <a:off x="3592115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Chevron 67"/>
          <p:cNvSpPr/>
          <p:nvPr/>
        </p:nvSpPr>
        <p:spPr>
          <a:xfrm>
            <a:off x="3984618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Chevron 68"/>
          <p:cNvSpPr/>
          <p:nvPr/>
        </p:nvSpPr>
        <p:spPr>
          <a:xfrm>
            <a:off x="4377121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>
            <a:off x="4938535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Chevron 70"/>
          <p:cNvSpPr/>
          <p:nvPr/>
        </p:nvSpPr>
        <p:spPr>
          <a:xfrm>
            <a:off x="5338853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Chevron 71"/>
          <p:cNvSpPr/>
          <p:nvPr/>
        </p:nvSpPr>
        <p:spPr>
          <a:xfrm>
            <a:off x="5731356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Chevron 72"/>
          <p:cNvSpPr/>
          <p:nvPr/>
        </p:nvSpPr>
        <p:spPr>
          <a:xfrm>
            <a:off x="6123859" y="4692119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Chevron 77"/>
          <p:cNvSpPr/>
          <p:nvPr/>
        </p:nvSpPr>
        <p:spPr>
          <a:xfrm>
            <a:off x="3191797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Chevron 78"/>
          <p:cNvSpPr/>
          <p:nvPr/>
        </p:nvSpPr>
        <p:spPr>
          <a:xfrm>
            <a:off x="3592115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Chevron 79"/>
          <p:cNvSpPr/>
          <p:nvPr/>
        </p:nvSpPr>
        <p:spPr>
          <a:xfrm>
            <a:off x="3984618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Chevron 80"/>
          <p:cNvSpPr/>
          <p:nvPr/>
        </p:nvSpPr>
        <p:spPr>
          <a:xfrm>
            <a:off x="4377121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Chevron 81"/>
          <p:cNvSpPr/>
          <p:nvPr/>
        </p:nvSpPr>
        <p:spPr>
          <a:xfrm>
            <a:off x="4938535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3" name="Chevron 82"/>
          <p:cNvSpPr/>
          <p:nvPr/>
        </p:nvSpPr>
        <p:spPr>
          <a:xfrm>
            <a:off x="5338853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Chevron 83"/>
          <p:cNvSpPr/>
          <p:nvPr/>
        </p:nvSpPr>
        <p:spPr>
          <a:xfrm>
            <a:off x="5731356" y="5577170"/>
            <a:ext cx="392503" cy="502919"/>
          </a:xfrm>
          <a:prstGeom prst="chevron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38535" y="1149651"/>
            <a:ext cx="3317726" cy="4930438"/>
            <a:chOff x="4938535" y="1149651"/>
            <a:chExt cx="3317726" cy="4930438"/>
          </a:xfrm>
        </p:grpSpPr>
        <p:sp>
          <p:nvSpPr>
            <p:cNvPr id="85" name="Chevron 84"/>
            <p:cNvSpPr/>
            <p:nvPr/>
          </p:nvSpPr>
          <p:spPr>
            <a:xfrm>
              <a:off x="6123859" y="5577170"/>
              <a:ext cx="392503" cy="502919"/>
            </a:xfrm>
            <a:prstGeom prst="chevron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938535" y="1149651"/>
              <a:ext cx="3317726" cy="4930438"/>
              <a:chOff x="4938535" y="1149651"/>
              <a:chExt cx="3317726" cy="4930438"/>
            </a:xfrm>
          </p:grpSpPr>
          <p:sp>
            <p:nvSpPr>
              <p:cNvPr id="24" name="Chevron 23"/>
              <p:cNvSpPr/>
              <p:nvPr/>
            </p:nvSpPr>
            <p:spPr>
              <a:xfrm>
                <a:off x="5731356" y="1149651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Chevron 24"/>
              <p:cNvSpPr/>
              <p:nvPr/>
            </p:nvSpPr>
            <p:spPr>
              <a:xfrm>
                <a:off x="6123859" y="1149651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Chevron 25"/>
              <p:cNvSpPr/>
              <p:nvPr/>
            </p:nvSpPr>
            <p:spPr>
              <a:xfrm>
                <a:off x="6678434" y="1149651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Chevron 26"/>
              <p:cNvSpPr/>
              <p:nvPr/>
            </p:nvSpPr>
            <p:spPr>
              <a:xfrm>
                <a:off x="7078752" y="1149651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Chevron 27"/>
              <p:cNvSpPr/>
              <p:nvPr/>
            </p:nvSpPr>
            <p:spPr>
              <a:xfrm>
                <a:off x="7471255" y="1149651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Chevron 28"/>
              <p:cNvSpPr/>
              <p:nvPr/>
            </p:nvSpPr>
            <p:spPr>
              <a:xfrm>
                <a:off x="7863758" y="1149651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Chevron 36"/>
              <p:cNvSpPr/>
              <p:nvPr/>
            </p:nvSpPr>
            <p:spPr>
              <a:xfrm>
                <a:off x="6123859" y="2034704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Chevron 37"/>
              <p:cNvSpPr/>
              <p:nvPr/>
            </p:nvSpPr>
            <p:spPr>
              <a:xfrm>
                <a:off x="6678434" y="2034704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Chevron 38"/>
              <p:cNvSpPr/>
              <p:nvPr/>
            </p:nvSpPr>
            <p:spPr>
              <a:xfrm>
                <a:off x="7078752" y="2034704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Chevron 39"/>
              <p:cNvSpPr/>
              <p:nvPr/>
            </p:nvSpPr>
            <p:spPr>
              <a:xfrm>
                <a:off x="7471255" y="2034704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Chevron 40"/>
              <p:cNvSpPr/>
              <p:nvPr/>
            </p:nvSpPr>
            <p:spPr>
              <a:xfrm>
                <a:off x="7863758" y="2034704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Chevron 45"/>
              <p:cNvSpPr/>
              <p:nvPr/>
            </p:nvSpPr>
            <p:spPr>
              <a:xfrm>
                <a:off x="4938535" y="2918622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Chevron 46"/>
              <p:cNvSpPr/>
              <p:nvPr/>
            </p:nvSpPr>
            <p:spPr>
              <a:xfrm>
                <a:off x="5338853" y="2918622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Chevron 47"/>
              <p:cNvSpPr/>
              <p:nvPr/>
            </p:nvSpPr>
            <p:spPr>
              <a:xfrm>
                <a:off x="5731356" y="2918622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Chevron 48"/>
              <p:cNvSpPr/>
              <p:nvPr/>
            </p:nvSpPr>
            <p:spPr>
              <a:xfrm>
                <a:off x="6123859" y="2918622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Chevron 49"/>
              <p:cNvSpPr/>
              <p:nvPr/>
            </p:nvSpPr>
            <p:spPr>
              <a:xfrm>
                <a:off x="6678434" y="2918622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Chevron 50"/>
              <p:cNvSpPr/>
              <p:nvPr/>
            </p:nvSpPr>
            <p:spPr>
              <a:xfrm>
                <a:off x="7078752" y="2918622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Chevron 51"/>
              <p:cNvSpPr/>
              <p:nvPr/>
            </p:nvSpPr>
            <p:spPr>
              <a:xfrm>
                <a:off x="7471255" y="2918622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Chevron 52"/>
              <p:cNvSpPr/>
              <p:nvPr/>
            </p:nvSpPr>
            <p:spPr>
              <a:xfrm>
                <a:off x="7863758" y="2918622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Chevron 57"/>
              <p:cNvSpPr/>
              <p:nvPr/>
            </p:nvSpPr>
            <p:spPr>
              <a:xfrm>
                <a:off x="4938535" y="3807068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Chevron 58"/>
              <p:cNvSpPr/>
              <p:nvPr/>
            </p:nvSpPr>
            <p:spPr>
              <a:xfrm>
                <a:off x="5338853" y="3807068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Chevron 59"/>
              <p:cNvSpPr/>
              <p:nvPr/>
            </p:nvSpPr>
            <p:spPr>
              <a:xfrm>
                <a:off x="5731356" y="3807068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Chevron 60"/>
              <p:cNvSpPr/>
              <p:nvPr/>
            </p:nvSpPr>
            <p:spPr>
              <a:xfrm>
                <a:off x="6123859" y="3807068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Chevron 61"/>
              <p:cNvSpPr/>
              <p:nvPr/>
            </p:nvSpPr>
            <p:spPr>
              <a:xfrm>
                <a:off x="6678434" y="3807068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Chevron 62"/>
              <p:cNvSpPr/>
              <p:nvPr/>
            </p:nvSpPr>
            <p:spPr>
              <a:xfrm>
                <a:off x="7078752" y="3807068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Chevron 63"/>
              <p:cNvSpPr/>
              <p:nvPr/>
            </p:nvSpPr>
            <p:spPr>
              <a:xfrm>
                <a:off x="7471255" y="3807068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Chevron 64"/>
              <p:cNvSpPr/>
              <p:nvPr/>
            </p:nvSpPr>
            <p:spPr>
              <a:xfrm>
                <a:off x="7863758" y="3807068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Chevron 73"/>
              <p:cNvSpPr/>
              <p:nvPr/>
            </p:nvSpPr>
            <p:spPr>
              <a:xfrm>
                <a:off x="6678434" y="4692119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Chevron 74"/>
              <p:cNvSpPr/>
              <p:nvPr/>
            </p:nvSpPr>
            <p:spPr>
              <a:xfrm>
                <a:off x="7078752" y="4692119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Chevron 75"/>
              <p:cNvSpPr/>
              <p:nvPr/>
            </p:nvSpPr>
            <p:spPr>
              <a:xfrm>
                <a:off x="7471255" y="4692119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Chevron 76"/>
              <p:cNvSpPr/>
              <p:nvPr/>
            </p:nvSpPr>
            <p:spPr>
              <a:xfrm>
                <a:off x="7863758" y="4692119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Chevron 85"/>
              <p:cNvSpPr/>
              <p:nvPr/>
            </p:nvSpPr>
            <p:spPr>
              <a:xfrm>
                <a:off x="6678434" y="5577170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Chevron 86"/>
              <p:cNvSpPr/>
              <p:nvPr/>
            </p:nvSpPr>
            <p:spPr>
              <a:xfrm>
                <a:off x="7078752" y="5577170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Chevron 87"/>
              <p:cNvSpPr/>
              <p:nvPr/>
            </p:nvSpPr>
            <p:spPr>
              <a:xfrm>
                <a:off x="7471255" y="5577170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Chevron 88"/>
              <p:cNvSpPr/>
              <p:nvPr/>
            </p:nvSpPr>
            <p:spPr>
              <a:xfrm>
                <a:off x="7863758" y="5577170"/>
                <a:ext cx="392503" cy="502919"/>
              </a:xfrm>
              <a:prstGeom prst="chevron">
                <a:avLst/>
              </a:prstGeom>
              <a:solidFill>
                <a:schemeClr val="bg1">
                  <a:lumMod val="50000"/>
                  <a:lumOff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 rot="16200000">
            <a:off x="7911718" y="3527015"/>
            <a:ext cx="993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5-Year Goal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586324" y="3121316"/>
            <a:ext cx="3700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rial Black" panose="020B0A04020102020204" pitchFamily="34" charset="0"/>
              </a:rPr>
              <a:t>GOAL:3.0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277652" y="939676"/>
            <a:ext cx="0" cy="5310354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78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Iowa TSMO – The Secret Sauce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199" y="1371600"/>
            <a:ext cx="11159067" cy="5111457"/>
          </a:xfrm>
        </p:spPr>
        <p:txBody>
          <a:bodyPr/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The Business Case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The “Iowa Model” TSMO Plan</a:t>
            </a:r>
          </a:p>
          <a:p>
            <a:r>
              <a:rPr lang="en-US" sz="4000" dirty="0">
                <a:solidFill>
                  <a:srgbClr val="990000"/>
                </a:solidFill>
              </a:rPr>
              <a:t>Customer Service Focus – “service layers”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Established TSMO Budget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Business Processes First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Data Focus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University Partnerships</a:t>
            </a:r>
          </a:p>
        </p:txBody>
      </p:sp>
    </p:spTree>
    <p:extLst>
      <p:ext uri="{BB962C8B-B14F-4D97-AF65-F5344CB8AC3E}">
        <p14:creationId xmlns:p14="http://schemas.microsoft.com/office/powerpoint/2010/main" val="3885049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326527" y="585712"/>
            <a:ext cx="6579174" cy="616582"/>
          </a:xfrm>
          <a:custGeom>
            <a:avLst/>
            <a:gdLst>
              <a:gd name="connsiteX0" fmla="*/ 0 w 6579174"/>
              <a:gd name="connsiteY0" fmla="*/ 0 h 616580"/>
              <a:gd name="connsiteX1" fmla="*/ 6270884 w 6579174"/>
              <a:gd name="connsiteY1" fmla="*/ 0 h 616580"/>
              <a:gd name="connsiteX2" fmla="*/ 6579174 w 6579174"/>
              <a:gd name="connsiteY2" fmla="*/ 308290 h 616580"/>
              <a:gd name="connsiteX3" fmla="*/ 6270884 w 6579174"/>
              <a:gd name="connsiteY3" fmla="*/ 616580 h 616580"/>
              <a:gd name="connsiteX4" fmla="*/ 0 w 6579174"/>
              <a:gd name="connsiteY4" fmla="*/ 616580 h 616580"/>
              <a:gd name="connsiteX5" fmla="*/ 0 w 6579174"/>
              <a:gd name="connsiteY5" fmla="*/ 0 h 61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9174" h="616580">
                <a:moveTo>
                  <a:pt x="6579174" y="616579"/>
                </a:moveTo>
                <a:lnTo>
                  <a:pt x="308290" y="616579"/>
                </a:lnTo>
                <a:lnTo>
                  <a:pt x="0" y="308290"/>
                </a:lnTo>
                <a:lnTo>
                  <a:pt x="308290" y="1"/>
                </a:lnTo>
                <a:lnTo>
                  <a:pt x="6579174" y="1"/>
                </a:lnTo>
                <a:lnTo>
                  <a:pt x="6579174" y="61657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6040" tIns="83821" rIns="156464" bIns="8382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 kern="1200" dirty="0">
                <a:solidFill>
                  <a:schemeClr val="bg1"/>
                </a:solidFill>
              </a:rPr>
              <a:t>Traffic Management Center-2018/19</a:t>
            </a:r>
          </a:p>
        </p:txBody>
      </p:sp>
      <p:sp>
        <p:nvSpPr>
          <p:cNvPr id="6" name="Round Diagonal Corner Rectangle 5"/>
          <p:cNvSpPr>
            <a:spLocks noChangeAspect="1"/>
          </p:cNvSpPr>
          <p:nvPr/>
        </p:nvSpPr>
        <p:spPr>
          <a:xfrm>
            <a:off x="960852" y="295597"/>
            <a:ext cx="1217066" cy="1217066"/>
          </a:xfrm>
          <a:prstGeom prst="round2DiagRect">
            <a:avLst/>
          </a:prstGeom>
          <a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 flipH="1">
            <a:off x="3355226" y="1315030"/>
            <a:ext cx="6591799" cy="616582"/>
          </a:xfrm>
          <a:custGeom>
            <a:avLst/>
            <a:gdLst>
              <a:gd name="connsiteX0" fmla="*/ 0 w 6579174"/>
              <a:gd name="connsiteY0" fmla="*/ 0 h 616580"/>
              <a:gd name="connsiteX1" fmla="*/ 6270884 w 6579174"/>
              <a:gd name="connsiteY1" fmla="*/ 0 h 616580"/>
              <a:gd name="connsiteX2" fmla="*/ 6579174 w 6579174"/>
              <a:gd name="connsiteY2" fmla="*/ 308290 h 616580"/>
              <a:gd name="connsiteX3" fmla="*/ 6270884 w 6579174"/>
              <a:gd name="connsiteY3" fmla="*/ 616580 h 616580"/>
              <a:gd name="connsiteX4" fmla="*/ 0 w 6579174"/>
              <a:gd name="connsiteY4" fmla="*/ 616580 h 616580"/>
              <a:gd name="connsiteX5" fmla="*/ 0 w 6579174"/>
              <a:gd name="connsiteY5" fmla="*/ 0 h 61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9174" h="616580">
                <a:moveTo>
                  <a:pt x="6579174" y="616579"/>
                </a:moveTo>
                <a:lnTo>
                  <a:pt x="308290" y="616579"/>
                </a:lnTo>
                <a:lnTo>
                  <a:pt x="0" y="308290"/>
                </a:lnTo>
                <a:lnTo>
                  <a:pt x="308290" y="1"/>
                </a:lnTo>
                <a:lnTo>
                  <a:pt x="6579174" y="1"/>
                </a:lnTo>
                <a:lnTo>
                  <a:pt x="6579174" y="61657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6040" tIns="83821" rIns="156464" bIns="8382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>
                <a:solidFill>
                  <a:schemeClr val="bg1"/>
                </a:solidFill>
              </a:rPr>
              <a:t>ITS and Communications-complete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8" name="Round Diagonal Corner Rectangle 7"/>
          <p:cNvSpPr>
            <a:spLocks noChangeAspect="1"/>
          </p:cNvSpPr>
          <p:nvPr/>
        </p:nvSpPr>
        <p:spPr>
          <a:xfrm>
            <a:off x="10107062" y="1014788"/>
            <a:ext cx="1217066" cy="1217066"/>
          </a:xfrm>
          <a:prstGeom prst="round2Diag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2326527" y="2044348"/>
            <a:ext cx="6579174" cy="616581"/>
          </a:xfrm>
          <a:custGeom>
            <a:avLst/>
            <a:gdLst>
              <a:gd name="connsiteX0" fmla="*/ 0 w 6579174"/>
              <a:gd name="connsiteY0" fmla="*/ 0 h 616580"/>
              <a:gd name="connsiteX1" fmla="*/ 6270884 w 6579174"/>
              <a:gd name="connsiteY1" fmla="*/ 0 h 616580"/>
              <a:gd name="connsiteX2" fmla="*/ 6579174 w 6579174"/>
              <a:gd name="connsiteY2" fmla="*/ 308290 h 616580"/>
              <a:gd name="connsiteX3" fmla="*/ 6270884 w 6579174"/>
              <a:gd name="connsiteY3" fmla="*/ 616580 h 616580"/>
              <a:gd name="connsiteX4" fmla="*/ 0 w 6579174"/>
              <a:gd name="connsiteY4" fmla="*/ 616580 h 616580"/>
              <a:gd name="connsiteX5" fmla="*/ 0 w 6579174"/>
              <a:gd name="connsiteY5" fmla="*/ 0 h 61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9174" h="616580">
                <a:moveTo>
                  <a:pt x="6579174" y="616579"/>
                </a:moveTo>
                <a:lnTo>
                  <a:pt x="308290" y="616579"/>
                </a:lnTo>
                <a:lnTo>
                  <a:pt x="0" y="308290"/>
                </a:lnTo>
                <a:lnTo>
                  <a:pt x="308290" y="1"/>
                </a:lnTo>
                <a:lnTo>
                  <a:pt x="6579174" y="1"/>
                </a:lnTo>
                <a:lnTo>
                  <a:pt x="6579174" y="61657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6040" tIns="83820" rIns="156464" bIns="8382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 kern="1200" dirty="0">
                <a:solidFill>
                  <a:schemeClr val="bg1"/>
                </a:solidFill>
              </a:rPr>
              <a:t>Traveler Information-complete</a:t>
            </a:r>
          </a:p>
        </p:txBody>
      </p:sp>
      <p:sp>
        <p:nvSpPr>
          <p:cNvPr id="10" name="Round Diagonal Corner Rectangle 9"/>
          <p:cNvSpPr>
            <a:spLocks noChangeAspect="1"/>
          </p:cNvSpPr>
          <p:nvPr/>
        </p:nvSpPr>
        <p:spPr>
          <a:xfrm>
            <a:off x="960852" y="1743140"/>
            <a:ext cx="1217066" cy="1217066"/>
          </a:xfrm>
          <a:prstGeom prst="round2DiagRect">
            <a:avLst/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 flipH="1">
            <a:off x="3355226" y="2773665"/>
            <a:ext cx="6591799" cy="616581"/>
          </a:xfrm>
          <a:custGeom>
            <a:avLst/>
            <a:gdLst>
              <a:gd name="connsiteX0" fmla="*/ 0 w 6579174"/>
              <a:gd name="connsiteY0" fmla="*/ 0 h 616580"/>
              <a:gd name="connsiteX1" fmla="*/ 6270884 w 6579174"/>
              <a:gd name="connsiteY1" fmla="*/ 0 h 616580"/>
              <a:gd name="connsiteX2" fmla="*/ 6579174 w 6579174"/>
              <a:gd name="connsiteY2" fmla="*/ 308290 h 616580"/>
              <a:gd name="connsiteX3" fmla="*/ 6270884 w 6579174"/>
              <a:gd name="connsiteY3" fmla="*/ 616580 h 616580"/>
              <a:gd name="connsiteX4" fmla="*/ 0 w 6579174"/>
              <a:gd name="connsiteY4" fmla="*/ 616580 h 616580"/>
              <a:gd name="connsiteX5" fmla="*/ 0 w 6579174"/>
              <a:gd name="connsiteY5" fmla="*/ 0 h 61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9174" h="616580">
                <a:moveTo>
                  <a:pt x="6579174" y="616579"/>
                </a:moveTo>
                <a:lnTo>
                  <a:pt x="308290" y="616579"/>
                </a:lnTo>
                <a:lnTo>
                  <a:pt x="0" y="308290"/>
                </a:lnTo>
                <a:lnTo>
                  <a:pt x="308290" y="1"/>
                </a:lnTo>
                <a:lnTo>
                  <a:pt x="6579174" y="1"/>
                </a:lnTo>
                <a:lnTo>
                  <a:pt x="6579174" y="61657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6040" tIns="83821" rIns="156464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>
                <a:solidFill>
                  <a:schemeClr val="bg1"/>
                </a:solidFill>
              </a:rPr>
              <a:t>Traffic Incident Management-complete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2" name="Round Diagonal Corner Rectangle 11"/>
          <p:cNvSpPr>
            <a:spLocks noChangeAspect="1"/>
          </p:cNvSpPr>
          <p:nvPr/>
        </p:nvSpPr>
        <p:spPr>
          <a:xfrm>
            <a:off x="10107062" y="2473419"/>
            <a:ext cx="1217066" cy="1217066"/>
          </a:xfrm>
          <a:prstGeom prst="round2DiagRect">
            <a:avLst/>
          </a:prstGeom>
          <a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2326527" y="3502982"/>
            <a:ext cx="6579174" cy="616581"/>
          </a:xfrm>
          <a:custGeom>
            <a:avLst/>
            <a:gdLst>
              <a:gd name="connsiteX0" fmla="*/ 0 w 6579174"/>
              <a:gd name="connsiteY0" fmla="*/ 0 h 616580"/>
              <a:gd name="connsiteX1" fmla="*/ 6270884 w 6579174"/>
              <a:gd name="connsiteY1" fmla="*/ 0 h 616580"/>
              <a:gd name="connsiteX2" fmla="*/ 6579174 w 6579174"/>
              <a:gd name="connsiteY2" fmla="*/ 308290 h 616580"/>
              <a:gd name="connsiteX3" fmla="*/ 6270884 w 6579174"/>
              <a:gd name="connsiteY3" fmla="*/ 616580 h 616580"/>
              <a:gd name="connsiteX4" fmla="*/ 0 w 6579174"/>
              <a:gd name="connsiteY4" fmla="*/ 616580 h 616580"/>
              <a:gd name="connsiteX5" fmla="*/ 0 w 6579174"/>
              <a:gd name="connsiteY5" fmla="*/ 0 h 61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9174" h="616580">
                <a:moveTo>
                  <a:pt x="6579174" y="616579"/>
                </a:moveTo>
                <a:lnTo>
                  <a:pt x="308290" y="616579"/>
                </a:lnTo>
                <a:lnTo>
                  <a:pt x="0" y="308290"/>
                </a:lnTo>
                <a:lnTo>
                  <a:pt x="308290" y="1"/>
                </a:lnTo>
                <a:lnTo>
                  <a:pt x="6579174" y="1"/>
                </a:lnTo>
                <a:lnTo>
                  <a:pt x="6579174" y="61657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6040" tIns="83821" rIns="156464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 kern="1200" dirty="0">
                <a:solidFill>
                  <a:schemeClr val="bg1"/>
                </a:solidFill>
              </a:rPr>
              <a:t>Emergency Management-2017/18</a:t>
            </a:r>
          </a:p>
        </p:txBody>
      </p:sp>
      <p:sp>
        <p:nvSpPr>
          <p:cNvPr id="14" name="Round Diagonal Corner Rectangle 13"/>
          <p:cNvSpPr>
            <a:spLocks noChangeAspect="1"/>
          </p:cNvSpPr>
          <p:nvPr/>
        </p:nvSpPr>
        <p:spPr>
          <a:xfrm>
            <a:off x="960852" y="3202739"/>
            <a:ext cx="1217066" cy="1217066"/>
          </a:xfrm>
          <a:prstGeom prst="round2DiagRect">
            <a:avLst/>
          </a:prstGeom>
          <a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 flipH="1">
            <a:off x="3355225" y="4232299"/>
            <a:ext cx="6591799" cy="616581"/>
          </a:xfrm>
          <a:custGeom>
            <a:avLst/>
            <a:gdLst>
              <a:gd name="connsiteX0" fmla="*/ 0 w 6579174"/>
              <a:gd name="connsiteY0" fmla="*/ 0 h 616580"/>
              <a:gd name="connsiteX1" fmla="*/ 6270884 w 6579174"/>
              <a:gd name="connsiteY1" fmla="*/ 0 h 616580"/>
              <a:gd name="connsiteX2" fmla="*/ 6579174 w 6579174"/>
              <a:gd name="connsiteY2" fmla="*/ 308290 h 616580"/>
              <a:gd name="connsiteX3" fmla="*/ 6270884 w 6579174"/>
              <a:gd name="connsiteY3" fmla="*/ 616580 h 616580"/>
              <a:gd name="connsiteX4" fmla="*/ 0 w 6579174"/>
              <a:gd name="connsiteY4" fmla="*/ 616580 h 616580"/>
              <a:gd name="connsiteX5" fmla="*/ 0 w 6579174"/>
              <a:gd name="connsiteY5" fmla="*/ 0 h 61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9174" h="616580">
                <a:moveTo>
                  <a:pt x="6579174" y="616579"/>
                </a:moveTo>
                <a:lnTo>
                  <a:pt x="308290" y="616579"/>
                </a:lnTo>
                <a:lnTo>
                  <a:pt x="0" y="308290"/>
                </a:lnTo>
                <a:lnTo>
                  <a:pt x="308290" y="1"/>
                </a:lnTo>
                <a:lnTo>
                  <a:pt x="6579174" y="1"/>
                </a:lnTo>
                <a:lnTo>
                  <a:pt x="6579174" y="61657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6040" tIns="83821" rIns="156464" bIns="8381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>
                <a:solidFill>
                  <a:schemeClr val="bg1"/>
                </a:solidFill>
              </a:rPr>
              <a:t>Work Zone Management-2017/18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6" name="Round Diagonal Corner Rectangle 15"/>
          <p:cNvSpPr>
            <a:spLocks noChangeAspect="1"/>
          </p:cNvSpPr>
          <p:nvPr/>
        </p:nvSpPr>
        <p:spPr>
          <a:xfrm>
            <a:off x="10107062" y="3932056"/>
            <a:ext cx="1217066" cy="1217066"/>
          </a:xfrm>
          <a:prstGeom prst="round2DiagRect">
            <a:avLst/>
          </a:prstGeo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2326527" y="4961616"/>
            <a:ext cx="6579174" cy="616581"/>
          </a:xfrm>
          <a:custGeom>
            <a:avLst/>
            <a:gdLst>
              <a:gd name="connsiteX0" fmla="*/ 0 w 6579174"/>
              <a:gd name="connsiteY0" fmla="*/ 0 h 616580"/>
              <a:gd name="connsiteX1" fmla="*/ 6270884 w 6579174"/>
              <a:gd name="connsiteY1" fmla="*/ 0 h 616580"/>
              <a:gd name="connsiteX2" fmla="*/ 6579174 w 6579174"/>
              <a:gd name="connsiteY2" fmla="*/ 308290 h 616580"/>
              <a:gd name="connsiteX3" fmla="*/ 6270884 w 6579174"/>
              <a:gd name="connsiteY3" fmla="*/ 616580 h 616580"/>
              <a:gd name="connsiteX4" fmla="*/ 0 w 6579174"/>
              <a:gd name="connsiteY4" fmla="*/ 616580 h 616580"/>
              <a:gd name="connsiteX5" fmla="*/ 0 w 6579174"/>
              <a:gd name="connsiteY5" fmla="*/ 0 h 61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9174" h="616580">
                <a:moveTo>
                  <a:pt x="6579174" y="616579"/>
                </a:moveTo>
                <a:lnTo>
                  <a:pt x="308290" y="616579"/>
                </a:lnTo>
                <a:lnTo>
                  <a:pt x="0" y="308290"/>
                </a:lnTo>
                <a:lnTo>
                  <a:pt x="308290" y="1"/>
                </a:lnTo>
                <a:lnTo>
                  <a:pt x="6579174" y="1"/>
                </a:lnTo>
                <a:lnTo>
                  <a:pt x="6579174" y="61657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6040" tIns="83821" rIns="156464" bIns="8381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 kern="1200" dirty="0">
                <a:solidFill>
                  <a:schemeClr val="bg1"/>
                </a:solidFill>
              </a:rPr>
              <a:t>Active Transp. and Demand Mgmnt.-2018/19</a:t>
            </a:r>
          </a:p>
        </p:txBody>
      </p:sp>
      <p:sp>
        <p:nvSpPr>
          <p:cNvPr id="18" name="Round Diagonal Corner Rectangle 17"/>
          <p:cNvSpPr>
            <a:spLocks noChangeAspect="1"/>
          </p:cNvSpPr>
          <p:nvPr/>
        </p:nvSpPr>
        <p:spPr>
          <a:xfrm>
            <a:off x="960852" y="4661373"/>
            <a:ext cx="1217066" cy="1217066"/>
          </a:xfrm>
          <a:prstGeom prst="round2DiagRect">
            <a:avLst/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 flipH="1">
            <a:off x="3355224" y="5690931"/>
            <a:ext cx="6591799" cy="616581"/>
          </a:xfrm>
          <a:custGeom>
            <a:avLst/>
            <a:gdLst>
              <a:gd name="connsiteX0" fmla="*/ 0 w 6579174"/>
              <a:gd name="connsiteY0" fmla="*/ 0 h 616580"/>
              <a:gd name="connsiteX1" fmla="*/ 6270884 w 6579174"/>
              <a:gd name="connsiteY1" fmla="*/ 0 h 616580"/>
              <a:gd name="connsiteX2" fmla="*/ 6579174 w 6579174"/>
              <a:gd name="connsiteY2" fmla="*/ 308290 h 616580"/>
              <a:gd name="connsiteX3" fmla="*/ 6270884 w 6579174"/>
              <a:gd name="connsiteY3" fmla="*/ 616580 h 616580"/>
              <a:gd name="connsiteX4" fmla="*/ 0 w 6579174"/>
              <a:gd name="connsiteY4" fmla="*/ 616580 h 616580"/>
              <a:gd name="connsiteX5" fmla="*/ 0 w 6579174"/>
              <a:gd name="connsiteY5" fmla="*/ 0 h 61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79174" h="616580">
                <a:moveTo>
                  <a:pt x="6579174" y="616579"/>
                </a:moveTo>
                <a:lnTo>
                  <a:pt x="308290" y="616579"/>
                </a:lnTo>
                <a:lnTo>
                  <a:pt x="0" y="308290"/>
                </a:lnTo>
                <a:lnTo>
                  <a:pt x="308290" y="1"/>
                </a:lnTo>
                <a:lnTo>
                  <a:pt x="6579174" y="1"/>
                </a:lnTo>
                <a:lnTo>
                  <a:pt x="6579174" y="61657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6040" tIns="83821" rIns="156464" bIns="8381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 dirty="0">
                <a:solidFill>
                  <a:schemeClr val="bg1"/>
                </a:solidFill>
              </a:rPr>
              <a:t>Connected and Autonomous Vehicle-2017/18</a:t>
            </a:r>
          </a:p>
        </p:txBody>
      </p:sp>
      <p:sp>
        <p:nvSpPr>
          <p:cNvPr id="20" name="Round Diagonal Corner Rectangle 19"/>
          <p:cNvSpPr>
            <a:spLocks noChangeAspect="1"/>
          </p:cNvSpPr>
          <p:nvPr/>
        </p:nvSpPr>
        <p:spPr>
          <a:xfrm>
            <a:off x="10107062" y="5390693"/>
            <a:ext cx="1217066" cy="1217066"/>
          </a:xfrm>
          <a:prstGeom prst="round2DiagRect">
            <a:avLst/>
          </a:prstGeom>
          <a:blipFill rotWithShape="1"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51674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it all together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39712" y="6320725"/>
            <a:ext cx="2743200" cy="365125"/>
          </a:xfrm>
          <a:prstGeom prst="rect">
            <a:avLst/>
          </a:prstGeom>
        </p:spPr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47365" y="1050757"/>
            <a:ext cx="7476564" cy="57126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9600" y="1050756"/>
            <a:ext cx="10025895" cy="5712649"/>
            <a:chOff x="449600" y="1050758"/>
            <a:chExt cx="10025895" cy="5712649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1355081353"/>
                </p:ext>
              </p:extLst>
            </p:nvPr>
          </p:nvGraphicFramePr>
          <p:xfrm>
            <a:off x="1857179" y="1050758"/>
            <a:ext cx="8618316" cy="57126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449600" y="1371600"/>
              <a:ext cx="31407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TSMO “Culture”</a:t>
              </a: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9923929" y="3509682"/>
            <a:ext cx="1969033" cy="13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02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7437"/>
            <a:ext cx="11763776" cy="757002"/>
          </a:xfrm>
        </p:spPr>
        <p:txBody>
          <a:bodyPr/>
          <a:lstStyle/>
          <a:p>
            <a:r>
              <a:rPr lang="en-US" dirty="0"/>
              <a:t>Monday.  I-35 near Ames, Iowa 70+/- pileup – 1 fatal (7 statewide)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83" y="854439"/>
            <a:ext cx="10323809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29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Iowa TSMO – The Secret Sauce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199" y="1371600"/>
            <a:ext cx="11159067" cy="5111457"/>
          </a:xfrm>
        </p:spPr>
        <p:txBody>
          <a:bodyPr/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The Business Case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The “Iowa Model” TSMO Plan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Customer Service Focus – “service layers”</a:t>
            </a:r>
          </a:p>
          <a:p>
            <a:r>
              <a:rPr lang="en-US" sz="4000" dirty="0">
                <a:solidFill>
                  <a:srgbClr val="990000"/>
                </a:solidFill>
              </a:rPr>
              <a:t>Established TSMO Budget</a:t>
            </a:r>
          </a:p>
          <a:p>
            <a:r>
              <a:rPr lang="en-US" sz="4000" dirty="0">
                <a:solidFill>
                  <a:srgbClr val="990000"/>
                </a:solidFill>
              </a:rPr>
              <a:t>Business Processes First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Data Focus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University Partnerships</a:t>
            </a:r>
          </a:p>
        </p:txBody>
      </p:sp>
    </p:spTree>
    <p:extLst>
      <p:ext uri="{BB962C8B-B14F-4D97-AF65-F5344CB8AC3E}">
        <p14:creationId xmlns:p14="http://schemas.microsoft.com/office/powerpoint/2010/main" val="2558876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Iowa TSMO – The Secret Sauce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199" y="1371600"/>
            <a:ext cx="11159067" cy="5111457"/>
          </a:xfrm>
        </p:spPr>
        <p:txBody>
          <a:bodyPr/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The Business Case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The “Iowa Model” TSMO Plan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Customer Service Focus – “service layers”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Established TSMO Budget</a:t>
            </a:r>
          </a:p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Business Processes First</a:t>
            </a:r>
          </a:p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Data Focus</a:t>
            </a:r>
          </a:p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University Partnerships</a:t>
            </a:r>
          </a:p>
        </p:txBody>
      </p:sp>
    </p:spTree>
    <p:extLst>
      <p:ext uri="{BB962C8B-B14F-4D97-AF65-F5344CB8AC3E}">
        <p14:creationId xmlns:p14="http://schemas.microsoft.com/office/powerpoint/2010/main" val="926872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8912" y="914400"/>
            <a:ext cx="8460722" cy="5232919"/>
          </a:xfrm>
        </p:spPr>
        <p:txBody>
          <a:bodyPr/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Speed and Volume – </a:t>
            </a:r>
          </a:p>
          <a:p>
            <a:pPr lvl="1"/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Over 300 traffic sensors</a:t>
            </a:r>
          </a:p>
          <a:p>
            <a:pPr lvl="1"/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167 automatic traffic recorders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Incidents – Traffic Management Center 24/7/365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Track A Plow – location, plow status, material, images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Work Zones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Winter road conditions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RWIS stations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Pavement condition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Curve location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Camera imagery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Crash data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3446"/>
            <a:ext cx="12192000" cy="966455"/>
          </a:xfrm>
        </p:spPr>
        <p:txBody>
          <a:bodyPr/>
          <a:lstStyle/>
          <a:p>
            <a:r>
              <a:rPr lang="en-US" dirty="0"/>
              <a:t>What data does the DOT have?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9996" y="3288484"/>
            <a:ext cx="7687344" cy="285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3212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Streams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CEE58-0B5F-4329-8195-5D564668D2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" y="1022093"/>
            <a:ext cx="8952392" cy="579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3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Wrap Up!</a:t>
            </a:r>
          </a:p>
        </p:txBody>
      </p:sp>
    </p:spTree>
    <p:extLst>
      <p:ext uri="{BB962C8B-B14F-4D97-AF65-F5344CB8AC3E}">
        <p14:creationId xmlns:p14="http://schemas.microsoft.com/office/powerpoint/2010/main" val="2404986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Top down – bottom up approach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Leveraging existing planning processes adds organizational credibility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5-year Plan look ahead has provided clarity for budgeting and programming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Champions are short-lived – must leave a legacy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Use your own data wherever possible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We need better national data to support business case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Implementation takes time – be patient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Lessons Learned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63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Expect?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10972800" cy="44335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990000"/>
                </a:solidFill>
              </a:rPr>
              <a:t>Safer highways because we keep traffic moving</a:t>
            </a:r>
          </a:p>
          <a:p>
            <a:r>
              <a:rPr lang="en-US" sz="2800" dirty="0">
                <a:solidFill>
                  <a:srgbClr val="990000"/>
                </a:solidFill>
              </a:rPr>
              <a:t>Fewer delays because we reduce the time it takes to open lanes for a traffic incident</a:t>
            </a:r>
          </a:p>
          <a:p>
            <a:r>
              <a:rPr lang="en-US" sz="2800" dirty="0">
                <a:solidFill>
                  <a:srgbClr val="990000"/>
                </a:solidFill>
              </a:rPr>
              <a:t>Extending the life of highways through aggressive traffic operations management</a:t>
            </a:r>
          </a:p>
          <a:p>
            <a:r>
              <a:rPr lang="en-US" sz="2800" dirty="0">
                <a:solidFill>
                  <a:srgbClr val="990000"/>
                </a:solidFill>
              </a:rPr>
              <a:t>Better Customer Service</a:t>
            </a: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85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Expect?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10972800" cy="4869809"/>
          </a:xfrm>
        </p:spPr>
        <p:txBody>
          <a:bodyPr/>
          <a:lstStyle/>
          <a:p>
            <a:r>
              <a:rPr lang="en-US" sz="2800" dirty="0">
                <a:solidFill>
                  <a:srgbClr val="990000"/>
                </a:solidFill>
              </a:rPr>
              <a:t>Quicker response to major emergencies impacting highways</a:t>
            </a:r>
          </a:p>
          <a:p>
            <a:r>
              <a:rPr lang="en-US" sz="2800" dirty="0">
                <a:solidFill>
                  <a:srgbClr val="990000"/>
                </a:solidFill>
              </a:rPr>
              <a:t>More economic development opportunities because of reliable supply chain</a:t>
            </a:r>
          </a:p>
          <a:p>
            <a:r>
              <a:rPr lang="en-US" sz="2800" dirty="0">
                <a:solidFill>
                  <a:srgbClr val="990000"/>
                </a:solidFill>
              </a:rPr>
              <a:t>Better quality of life</a:t>
            </a:r>
          </a:p>
          <a:p>
            <a:pPr marL="0" indent="0">
              <a:buNone/>
            </a:pPr>
            <a:endParaRPr lang="en-US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80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ingle Vehicle Crash at End of Queue (short version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2288" cy="6858000"/>
          </a:xfrm>
        </p:spPr>
      </p:pic>
    </p:spTree>
    <p:extLst>
      <p:ext uri="{BB962C8B-B14F-4D97-AF65-F5344CB8AC3E}">
        <p14:creationId xmlns:p14="http://schemas.microsoft.com/office/powerpoint/2010/main" val="293526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15,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094" y="2515348"/>
            <a:ext cx="9211235" cy="2218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8349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MTV08 - 2018 02-05 for public relea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26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CF2AD-B81E-40FD-8F59-B2E20B6909EF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8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041641-4F46-4AD6-8A8B-D08C05486639}"/>
              </a:ext>
            </a:extLst>
          </p:cNvPr>
          <p:cNvSpPr txBox="1">
            <a:spLocks/>
          </p:cNvSpPr>
          <p:nvPr/>
        </p:nvSpPr>
        <p:spPr bwMode="auto">
          <a:xfrm>
            <a:off x="3376866" y="4178770"/>
            <a:ext cx="5499100" cy="168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2800" b="1">
                <a:solidFill>
                  <a:srgbClr val="000000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buFontTx/>
              <a:buNone/>
            </a:pPr>
            <a:r>
              <a:rPr lang="en-US" sz="1800" b="0" kern="0" dirty="0">
                <a:solidFill>
                  <a:schemeClr val="bg1"/>
                </a:solidFill>
              </a:rPr>
              <a:t>Willy Sorenson</a:t>
            </a:r>
          </a:p>
          <a:p>
            <a:pPr marL="0" indent="0" algn="ctr" defTabSz="914400">
              <a:buFontTx/>
              <a:buNone/>
            </a:pPr>
            <a:r>
              <a:rPr lang="en-US" sz="1800" b="0" kern="0" dirty="0">
                <a:solidFill>
                  <a:schemeClr val="bg1"/>
                </a:solidFill>
              </a:rPr>
              <a:t>Iowa DOT </a:t>
            </a:r>
          </a:p>
          <a:p>
            <a:pPr marL="0" indent="0" algn="ctr" defTabSz="914400">
              <a:buFontTx/>
              <a:buNone/>
            </a:pPr>
            <a:r>
              <a:rPr lang="en-US" sz="1800" b="0" kern="0" dirty="0">
                <a:solidFill>
                  <a:schemeClr val="bg1"/>
                </a:solidFill>
              </a:rPr>
              <a:t>Special Projects Engineer/Office of Traffic &amp; Safety</a:t>
            </a:r>
          </a:p>
          <a:p>
            <a:pPr marL="0" indent="0" algn="ctr" defTabSz="914400">
              <a:buFontTx/>
              <a:buNone/>
            </a:pPr>
            <a:r>
              <a:rPr lang="en-US" sz="1800" b="0" kern="0" dirty="0">
                <a:solidFill>
                  <a:schemeClr val="bg1"/>
                </a:solidFill>
              </a:rPr>
              <a:t>515-239-1212 </a:t>
            </a:r>
          </a:p>
          <a:p>
            <a:pPr marL="0" indent="0" algn="ctr" defTabSz="914400">
              <a:buFontTx/>
              <a:buNone/>
            </a:pPr>
            <a:r>
              <a:rPr lang="en-US" sz="1800" b="0" kern="0" dirty="0">
                <a:solidFill>
                  <a:schemeClr val="bg1"/>
                </a:solidFill>
              </a:rPr>
              <a:t>Willy.Sorenson@iowadot.us</a:t>
            </a:r>
          </a:p>
        </p:txBody>
      </p:sp>
    </p:spTree>
    <p:extLst>
      <p:ext uri="{BB962C8B-B14F-4D97-AF65-F5344CB8AC3E}">
        <p14:creationId xmlns:p14="http://schemas.microsoft.com/office/powerpoint/2010/main" val="2756708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Iowa TSMO – The Secret Sauce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9474200" cy="5111457"/>
          </a:xfrm>
        </p:spPr>
        <p:txBody>
          <a:bodyPr/>
          <a:lstStyle/>
          <a:p>
            <a:r>
              <a:rPr lang="en-US" sz="4000" dirty="0">
                <a:solidFill>
                  <a:srgbClr val="990000"/>
                </a:solidFill>
              </a:rPr>
              <a:t>The “Iowa Model” TSMO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021CD-4B3E-4E06-8244-F373F3B64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870" y="1981199"/>
            <a:ext cx="6464319" cy="4868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4756" y="1981199"/>
            <a:ext cx="2162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50,000 </a:t>
            </a:r>
            <a:r>
              <a:rPr lang="en-US" sz="3200" dirty="0" err="1">
                <a:latin typeface="+mj-lt"/>
              </a:rPr>
              <a:t>ft</a:t>
            </a:r>
            <a:endParaRPr lang="en-US" sz="32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2896" y="4122977"/>
            <a:ext cx="2162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30,000 </a:t>
            </a:r>
            <a:r>
              <a:rPr lang="en-US" sz="3200" dirty="0" err="1">
                <a:latin typeface="+mj-lt"/>
              </a:rPr>
              <a:t>ft</a:t>
            </a:r>
            <a:endParaRPr lang="en-US" sz="32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442" y="5906417"/>
            <a:ext cx="2162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10,000 </a:t>
            </a:r>
            <a:r>
              <a:rPr lang="en-US" sz="3200" dirty="0" err="1">
                <a:latin typeface="+mj-lt"/>
              </a:rPr>
              <a:t>ft</a:t>
            </a:r>
            <a:endParaRPr lang="en-US" sz="32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3826" y="2376530"/>
            <a:ext cx="2162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(10 pages)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68502" y="4598602"/>
            <a:ext cx="247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(104 pages)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9326" y="6369840"/>
            <a:ext cx="333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(1,000 +/- pages)</a:t>
            </a:r>
          </a:p>
        </p:txBody>
      </p:sp>
    </p:spTree>
    <p:extLst>
      <p:ext uri="{BB962C8B-B14F-4D97-AF65-F5344CB8AC3E}">
        <p14:creationId xmlns:p14="http://schemas.microsoft.com/office/powerpoint/2010/main" val="32360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Iowa TSMO – The Secret Sauce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199" y="1371600"/>
            <a:ext cx="11159067" cy="5111457"/>
          </a:xfrm>
        </p:spPr>
        <p:txBody>
          <a:bodyPr/>
          <a:lstStyle/>
          <a:p>
            <a:r>
              <a:rPr lang="en-US" sz="4000" dirty="0">
                <a:solidFill>
                  <a:srgbClr val="990000"/>
                </a:solidFill>
              </a:rPr>
              <a:t>The “Iowa Model” TSMO Plan</a:t>
            </a:r>
          </a:p>
          <a:p>
            <a:r>
              <a:rPr lang="en-US" sz="4000" dirty="0">
                <a:solidFill>
                  <a:srgbClr val="990000"/>
                </a:solidFill>
              </a:rPr>
              <a:t>The Business Case</a:t>
            </a:r>
          </a:p>
          <a:p>
            <a:r>
              <a:rPr lang="en-US" sz="4000" dirty="0">
                <a:solidFill>
                  <a:srgbClr val="990000"/>
                </a:solidFill>
              </a:rPr>
              <a:t>Established TSMO Budget</a:t>
            </a:r>
          </a:p>
          <a:p>
            <a:r>
              <a:rPr lang="en-US" sz="4000" dirty="0">
                <a:solidFill>
                  <a:srgbClr val="990000"/>
                </a:solidFill>
              </a:rPr>
              <a:t>Business Processes first</a:t>
            </a:r>
          </a:p>
          <a:p>
            <a:r>
              <a:rPr lang="en-US" sz="4000" dirty="0">
                <a:solidFill>
                  <a:srgbClr val="990000"/>
                </a:solidFill>
              </a:rPr>
              <a:t>Customer Service focus – “service layers”</a:t>
            </a:r>
          </a:p>
          <a:p>
            <a:r>
              <a:rPr lang="en-US" sz="4000" dirty="0">
                <a:solidFill>
                  <a:srgbClr val="990000"/>
                </a:solidFill>
              </a:rPr>
              <a:t>Data focus</a:t>
            </a:r>
          </a:p>
          <a:p>
            <a:r>
              <a:rPr lang="en-US" sz="4000" dirty="0">
                <a:solidFill>
                  <a:srgbClr val="990000"/>
                </a:solidFill>
              </a:rPr>
              <a:t>University Partnerships</a:t>
            </a:r>
          </a:p>
        </p:txBody>
      </p:sp>
    </p:spTree>
    <p:extLst>
      <p:ext uri="{BB962C8B-B14F-4D97-AF65-F5344CB8AC3E}">
        <p14:creationId xmlns:p14="http://schemas.microsoft.com/office/powerpoint/2010/main" val="242704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38150" y="1087438"/>
          <a:ext cx="11315700" cy="505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Manage Traffic in Iowa?</a:t>
            </a:r>
            <a:br>
              <a:rPr lang="en-US" b="1" dirty="0"/>
            </a:br>
            <a:r>
              <a:rPr lang="en-US" dirty="0"/>
              <a:t>(Business Case)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9476" y="5176874"/>
            <a:ext cx="7498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Transportation Systems Management and Operations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4670" y="3321704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6454" y="3279587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671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/>
          </p:nvPr>
        </p:nvGraphicFramePr>
        <p:xfrm>
          <a:off x="1360171" y="198711"/>
          <a:ext cx="9554902" cy="6383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1266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71600"/>
          <a:ext cx="11315700" cy="505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Safety in Iowa</a:t>
            </a:r>
          </a:p>
        </p:txBody>
      </p:sp>
    </p:spTree>
    <p:extLst>
      <p:ext uri="{BB962C8B-B14F-4D97-AF65-F5344CB8AC3E}">
        <p14:creationId xmlns:p14="http://schemas.microsoft.com/office/powerpoint/2010/main" val="2080366388"/>
      </p:ext>
    </p:extLst>
  </p:cSld>
  <p:clrMapOvr>
    <a:masterClrMapping/>
  </p:clrMapOvr>
</p:sld>
</file>

<file path=ppt/theme/theme1.xml><?xml version="1.0" encoding="utf-8"?>
<a:theme xmlns:a="http://schemas.openxmlformats.org/drawingml/2006/main" name="1_Overall Master">
  <a:themeElements>
    <a:clrScheme name="Custom 2">
      <a:dk1>
        <a:srgbClr val="000000"/>
      </a:dk1>
      <a:lt1>
        <a:srgbClr val="FFFFFF"/>
      </a:lt1>
      <a:dk2>
        <a:srgbClr val="C00000"/>
      </a:dk2>
      <a:lt2>
        <a:srgbClr val="D7F0FC"/>
      </a:lt2>
      <a:accent1>
        <a:srgbClr val="A7C520"/>
      </a:accent1>
      <a:accent2>
        <a:srgbClr val="003864"/>
      </a:accent2>
      <a:accent3>
        <a:srgbClr val="F47920"/>
      </a:accent3>
      <a:accent4>
        <a:srgbClr val="00A6A0"/>
      </a:accent4>
      <a:accent5>
        <a:srgbClr val="1D519F"/>
      </a:accent5>
      <a:accent6>
        <a:srgbClr val="73D4F4"/>
      </a:accent6>
      <a:hlink>
        <a:srgbClr val="7F7F7F"/>
      </a:hlink>
      <a:folHlink>
        <a:srgbClr val="A7C52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4072</TotalTime>
  <Words>1032</Words>
  <Application>Microsoft Office PowerPoint</Application>
  <PresentationFormat>Widescreen</PresentationFormat>
  <Paragraphs>274</Paragraphs>
  <Slides>40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Calibri</vt:lpstr>
      <vt:lpstr>Segoe UI</vt:lpstr>
      <vt:lpstr>Wingdings</vt:lpstr>
      <vt:lpstr>1_Overall Master</vt:lpstr>
      <vt:lpstr>Transportation Systems Management &amp; Operations (TSMO)</vt:lpstr>
      <vt:lpstr>Welcome!</vt:lpstr>
      <vt:lpstr>Monday.  I-35 near Ames, Iowa 70+/- pileup – 1 fatal (7 statewide)</vt:lpstr>
      <vt:lpstr>PowerPoint Presentation</vt:lpstr>
      <vt:lpstr>Iowa TSMO – The Secret Sauce</vt:lpstr>
      <vt:lpstr>Iowa TSMO – The Secret Sauce</vt:lpstr>
      <vt:lpstr>Why Manage Traffic in Iowa? (Business Case)</vt:lpstr>
      <vt:lpstr>PowerPoint Presentation</vt:lpstr>
      <vt:lpstr>Traffic Safety in Iowa</vt:lpstr>
      <vt:lpstr>2040 Truck Volumes</vt:lpstr>
      <vt:lpstr>Transportation Economic Impacts in Iowa</vt:lpstr>
      <vt:lpstr>Recent Results from 2016 Interstate Congestion Report </vt:lpstr>
      <vt:lpstr>Recent results from 2016 Interstate Congestion Report</vt:lpstr>
      <vt:lpstr>PowerPoint Presentation</vt:lpstr>
      <vt:lpstr>Iowa TSMO – The Secret Sauce</vt:lpstr>
      <vt:lpstr>PowerPoint Presentation</vt:lpstr>
      <vt:lpstr>Iowa TSMO – The Secret Sauce</vt:lpstr>
      <vt:lpstr>The Process</vt:lpstr>
      <vt:lpstr>PowerPoint Presentation</vt:lpstr>
      <vt:lpstr>Background  - Completed in February 2016 - FHWA Launch Workshop April 2016 - 5 Year Plan - 3 Plan Levels - Annualized Accomplishment Year Plan - http://www.iowadot.gov/tsmo/  </vt:lpstr>
      <vt:lpstr>The Process</vt:lpstr>
      <vt:lpstr>PowerPoint Presentation</vt:lpstr>
      <vt:lpstr>The Process</vt:lpstr>
      <vt:lpstr>The Process</vt:lpstr>
      <vt:lpstr>Bringing it all together</vt:lpstr>
      <vt:lpstr>PowerPoint Presentation</vt:lpstr>
      <vt:lpstr>Iowa TSMO – The Secret Sauce</vt:lpstr>
      <vt:lpstr>PowerPoint Presentation</vt:lpstr>
      <vt:lpstr>Bringing it all together</vt:lpstr>
      <vt:lpstr>Iowa TSMO – The Secret Sauce</vt:lpstr>
      <vt:lpstr>Iowa TSMO – The Secret Sauce</vt:lpstr>
      <vt:lpstr>What data does the DOT have?</vt:lpstr>
      <vt:lpstr>Data Streams</vt:lpstr>
      <vt:lpstr>Wrap Up!</vt:lpstr>
      <vt:lpstr>Challenges and Lessons Learned</vt:lpstr>
      <vt:lpstr>What Do We Expect?</vt:lpstr>
      <vt:lpstr>What Do We Expect?</vt:lpstr>
      <vt:lpstr>PowerPoint Presentation</vt:lpstr>
      <vt:lpstr>February 15, 2016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Transportation Systems Management &amp; Operation</dc:title>
  <dc:creator>Szymkowski, Todd D.</dc:creator>
  <cp:lastModifiedBy>Sorenson, Willy</cp:lastModifiedBy>
  <cp:revision>86</cp:revision>
  <cp:lastPrinted>2017-12-12T04:04:25Z</cp:lastPrinted>
  <dcterms:created xsi:type="dcterms:W3CDTF">2017-08-17T13:01:28Z</dcterms:created>
  <dcterms:modified xsi:type="dcterms:W3CDTF">2018-02-08T00:40:22Z</dcterms:modified>
</cp:coreProperties>
</file>