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8" r:id="rId2"/>
    <p:sldId id="259" r:id="rId3"/>
    <p:sldId id="260" r:id="rId4"/>
    <p:sldId id="261" r:id="rId5"/>
    <p:sldId id="262" r:id="rId6"/>
    <p:sldId id="304" r:id="rId7"/>
    <p:sldId id="314" r:id="rId8"/>
    <p:sldId id="305" r:id="rId9"/>
    <p:sldId id="306" r:id="rId10"/>
    <p:sldId id="308" r:id="rId11"/>
    <p:sldId id="310" r:id="rId12"/>
    <p:sldId id="309" r:id="rId13"/>
    <p:sldId id="307" r:id="rId14"/>
    <p:sldId id="315" r:id="rId15"/>
    <p:sldId id="316" r:id="rId16"/>
    <p:sldId id="317" r:id="rId17"/>
    <p:sldId id="265" r:id="rId18"/>
    <p:sldId id="287" r:id="rId19"/>
    <p:sldId id="290" r:id="rId20"/>
    <p:sldId id="292" r:id="rId21"/>
    <p:sldId id="288" r:id="rId22"/>
    <p:sldId id="318" r:id="rId23"/>
    <p:sldId id="319" r:id="rId24"/>
    <p:sldId id="320" r:id="rId25"/>
    <p:sldId id="321" r:id="rId26"/>
    <p:sldId id="322" r:id="rId27"/>
    <p:sldId id="313" r:id="rId28"/>
    <p:sldId id="323" r:id="rId29"/>
    <p:sldId id="311" r:id="rId30"/>
    <p:sldId id="325" r:id="rId31"/>
    <p:sldId id="32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9" autoAdjust="0"/>
    <p:restoredTop sz="85374" autoAdjust="0"/>
  </p:normalViewPr>
  <p:slideViewPr>
    <p:cSldViewPr snapToGrid="0">
      <p:cViewPr varScale="1">
        <p:scale>
          <a:sx n="135" d="100"/>
          <a:sy n="135" d="100"/>
        </p:scale>
        <p:origin x="13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2BE45-6BC4-4287-BC93-9C274838B7EF}" type="datetimeFigureOut">
              <a:rPr lang="en-US" smtClean="0"/>
              <a:t>10/14/2020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6623F-B1D8-47E4-8F48-912465F4A0BD}" type="slidenum">
              <a:rPr lang="en-US" smtClean="0"/>
              <a:t>‹#›</a:t>
            </a:fld>
            <a:endParaRPr lang="en-US"/>
          </a:p>
        </p:txBody>
      </p:sp>
    </p:spTree>
    <p:extLst>
      <p:ext uri="{BB962C8B-B14F-4D97-AF65-F5344CB8AC3E}">
        <p14:creationId xmlns:p14="http://schemas.microsoft.com/office/powerpoint/2010/main" val="216772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hanging fruit to map existing work zone data to </a:t>
            </a:r>
            <a:r>
              <a:rPr lang="en-US" dirty="0" err="1" smtClean="0"/>
              <a:t>WZDx</a:t>
            </a:r>
            <a:r>
              <a:rPr lang="en-US" dirty="0" smtClean="0"/>
              <a:t> that is in a format for others to easily consume</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10</a:t>
            </a:fld>
            <a:endParaRPr lang="en-US"/>
          </a:p>
        </p:txBody>
      </p:sp>
    </p:spTree>
    <p:extLst>
      <p:ext uri="{BB962C8B-B14F-4D97-AF65-F5344CB8AC3E}">
        <p14:creationId xmlns:p14="http://schemas.microsoft.com/office/powerpoint/2010/main" val="118666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widespread usage, this will also have the added benefit of identifying unauthorized or unknown work zones that occur on the system if no “planned” work zone can be associated to the devices.</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28</a:t>
            </a:fld>
            <a:endParaRPr lang="en-US"/>
          </a:p>
        </p:txBody>
      </p:sp>
    </p:spTree>
    <p:extLst>
      <p:ext uri="{BB962C8B-B14F-4D97-AF65-F5344CB8AC3E}">
        <p14:creationId xmlns:p14="http://schemas.microsoft.com/office/powerpoint/2010/main" val="123953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1AF0-C06B-43A4-9DD2-9C62DF9A7FCA}" type="slidenum">
              <a:rPr lang="en-US" smtClean="0"/>
              <a:pPr/>
              <a:t>17</a:t>
            </a:fld>
            <a:endParaRPr lang="en-US"/>
          </a:p>
        </p:txBody>
      </p:sp>
    </p:spTree>
    <p:extLst>
      <p:ext uri="{BB962C8B-B14F-4D97-AF65-F5344CB8AC3E}">
        <p14:creationId xmlns:p14="http://schemas.microsoft.com/office/powerpoint/2010/main" val="426121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Iowa DOT has focused</a:t>
            </a:r>
            <a:r>
              <a:rPr lang="en-US" baseline="0" dirty="0" smtClean="0"/>
              <a:t> on smart arrow boards to start because they are existing devices that contractors are deploying.  Making them smart has no impact on contractors other than needing to have a smart arrow board (i.e. the field workers do not have to do anything additional beyond what they are currently doing)</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18</a:t>
            </a:fld>
            <a:endParaRPr lang="en-US"/>
          </a:p>
        </p:txBody>
      </p:sp>
    </p:spTree>
    <p:extLst>
      <p:ext uri="{BB962C8B-B14F-4D97-AF65-F5344CB8AC3E}">
        <p14:creationId xmlns:p14="http://schemas.microsoft.com/office/powerpoint/2010/main" val="221044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manufacturers currently are planning on going with option 1.  Through this method they aggregate the data from all of the arrow boards then provide a standard JSON feed.  This is actually the preferred method of the Iowa DOT as well.</a:t>
            </a:r>
            <a:endParaRPr lang="en-US" dirty="0"/>
          </a:p>
        </p:txBody>
      </p:sp>
      <p:sp>
        <p:nvSpPr>
          <p:cNvPr id="4" name="Slide Number Placeholder 3"/>
          <p:cNvSpPr>
            <a:spLocks noGrp="1"/>
          </p:cNvSpPr>
          <p:nvPr>
            <p:ph type="sldNum" sz="quarter" idx="10"/>
          </p:nvPr>
        </p:nvSpPr>
        <p:spPr/>
        <p:txBody>
          <a:bodyPr/>
          <a:lstStyle/>
          <a:p>
            <a:fld id="{1977B643-81C2-4D9D-AFA8-AEE244BC9388}" type="slidenum">
              <a:rPr lang="en-US" smtClean="0"/>
              <a:t>21</a:t>
            </a:fld>
            <a:endParaRPr lang="en-US"/>
          </a:p>
        </p:txBody>
      </p:sp>
    </p:spTree>
    <p:extLst>
      <p:ext uri="{BB962C8B-B14F-4D97-AF65-F5344CB8AC3E}">
        <p14:creationId xmlns:p14="http://schemas.microsoft.com/office/powerpoint/2010/main" val="343705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a:t>
            </a:r>
            <a:r>
              <a:rPr lang="en-US" baseline="0" dirty="0" smtClean="0"/>
              <a:t> criteria are established for how quickly the data from the smart arrow board are received by the Iowa DOT.  </a:t>
            </a:r>
          </a:p>
          <a:p>
            <a:endParaRPr lang="en-US" baseline="0" dirty="0" smtClean="0"/>
          </a:p>
          <a:p>
            <a:r>
              <a:rPr lang="en-US" baseline="0" dirty="0" smtClean="0"/>
              <a:t>The fourth bullet point is critical as well.  Currently contractors are required to integrate their portable dynamic message signs with the traffic management center.  This doesn’t always occur due to the additional effort by both the contractor and the operators in the traffic management center.  By the manufacturers including all of the arrow boards in Iowa, it minimizes the effort by the contractors since they do not have to communicate with the TMC when a new arrow board is added.  It will just automatically show up in the feed provided by the manufacturer.</a:t>
            </a:r>
          </a:p>
          <a:p>
            <a:endParaRPr lang="en-US" baseline="0" dirty="0" smtClean="0"/>
          </a:p>
          <a:p>
            <a:r>
              <a:rPr lang="en-US" baseline="0" dirty="0" smtClean="0"/>
              <a:t>This does not have a requirement for the type of roadway which allows the Iowa DOT to determine what arrow boards are on their project.  Since these arrow boards will also be used on local agencies projects, the local agencies have the benefit of tapping into this feed in the future as well.</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22</a:t>
            </a:fld>
            <a:endParaRPr lang="en-US"/>
          </a:p>
        </p:txBody>
      </p:sp>
    </p:spTree>
    <p:extLst>
      <p:ext uri="{BB962C8B-B14F-4D97-AF65-F5344CB8AC3E}">
        <p14:creationId xmlns:p14="http://schemas.microsoft.com/office/powerpoint/2010/main" val="213020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SABP description above, we want to eliminate</a:t>
            </a:r>
            <a:r>
              <a:rPr lang="en-US" baseline="0" dirty="0" smtClean="0"/>
              <a:t> the additional work for those in the field.  So we want a solution for integration that requires minimal effort for those in the field.</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24</a:t>
            </a:fld>
            <a:endParaRPr lang="en-US"/>
          </a:p>
        </p:txBody>
      </p:sp>
    </p:spTree>
    <p:extLst>
      <p:ext uri="{BB962C8B-B14F-4D97-AF65-F5344CB8AC3E}">
        <p14:creationId xmlns:p14="http://schemas.microsoft.com/office/powerpoint/2010/main" val="411341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plan is to leverage the “planned” data that is inputted into our 511/ATMS system then integrate the field data based on the devices proximity</a:t>
            </a:r>
            <a:r>
              <a:rPr lang="en-US" baseline="0" dirty="0" smtClean="0"/>
              <a:t> to the “planned” work zone.  The requires the same level of effort for users to input their planned work zones but doesn’t require additional work for those in the field.</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25</a:t>
            </a:fld>
            <a:endParaRPr lang="en-US"/>
          </a:p>
        </p:txBody>
      </p:sp>
    </p:spTree>
    <p:extLst>
      <p:ext uri="{BB962C8B-B14F-4D97-AF65-F5344CB8AC3E}">
        <p14:creationId xmlns:p14="http://schemas.microsoft.com/office/powerpoint/2010/main" val="8708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multiple ways the integration could be completed.  Right now we are leveraging the Iowa DOT Linear Referencing System to integrate the arrow boards with the work zones.  If the devices is located on the same roadway and between the start and end measures then it is associated with the work zone.</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26</a:t>
            </a:fld>
            <a:endParaRPr lang="en-US"/>
          </a:p>
        </p:txBody>
      </p:sp>
    </p:spTree>
    <p:extLst>
      <p:ext uri="{BB962C8B-B14F-4D97-AF65-F5344CB8AC3E}">
        <p14:creationId xmlns:p14="http://schemas.microsoft.com/office/powerpoint/2010/main" val="3619161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shows some initial testing using devices</a:t>
            </a:r>
            <a:r>
              <a:rPr lang="en-US" baseline="0" dirty="0" smtClean="0"/>
              <a:t> behaving like the smart arrow board.  The devices were deployed and the system automatically associated the device to the 511 event without anyone in the field saying it was associated to the work zone.</a:t>
            </a:r>
            <a:endParaRPr lang="en-US" dirty="0"/>
          </a:p>
        </p:txBody>
      </p:sp>
      <p:sp>
        <p:nvSpPr>
          <p:cNvPr id="4" name="Slide Number Placeholder 3"/>
          <p:cNvSpPr>
            <a:spLocks noGrp="1"/>
          </p:cNvSpPr>
          <p:nvPr>
            <p:ph type="sldNum" sz="quarter" idx="10"/>
          </p:nvPr>
        </p:nvSpPr>
        <p:spPr/>
        <p:txBody>
          <a:bodyPr/>
          <a:lstStyle/>
          <a:p>
            <a:fld id="{8D46623F-B1D8-47E4-8F48-912465F4A0BD}" type="slidenum">
              <a:rPr lang="en-US" smtClean="0"/>
              <a:t>27</a:t>
            </a:fld>
            <a:endParaRPr lang="en-US"/>
          </a:p>
        </p:txBody>
      </p:sp>
    </p:spTree>
    <p:extLst>
      <p:ext uri="{BB962C8B-B14F-4D97-AF65-F5344CB8AC3E}">
        <p14:creationId xmlns:p14="http://schemas.microsoft.com/office/powerpoint/2010/main" val="286354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6B8BD7-CF94-42DF-BEFC-48C4046AC1E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293704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B8BD7-CF94-42DF-BEFC-48C4046AC1E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189747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B8BD7-CF94-42DF-BEFC-48C4046AC1E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11477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6B8BD7-CF94-42DF-BEFC-48C4046AC1E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305375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6B8BD7-CF94-42DF-BEFC-48C4046AC1E3}"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301663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6B8BD7-CF94-42DF-BEFC-48C4046AC1E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90811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6B8BD7-CF94-42DF-BEFC-48C4046AC1E3}"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294141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6B8BD7-CF94-42DF-BEFC-48C4046AC1E3}"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307733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B8BD7-CF94-42DF-BEFC-48C4046AC1E3}"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245228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6B8BD7-CF94-42DF-BEFC-48C4046AC1E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425710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6B8BD7-CF94-42DF-BEFC-48C4046AC1E3}"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9E9C7-790F-4249-AF3A-ABC9800F0B99}" type="slidenum">
              <a:rPr lang="en-US" smtClean="0"/>
              <a:t>‹#›</a:t>
            </a:fld>
            <a:endParaRPr lang="en-US"/>
          </a:p>
        </p:txBody>
      </p:sp>
    </p:spTree>
    <p:extLst>
      <p:ext uri="{BB962C8B-B14F-4D97-AF65-F5344CB8AC3E}">
        <p14:creationId xmlns:p14="http://schemas.microsoft.com/office/powerpoint/2010/main" val="3458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B8BD7-CF94-42DF-BEFC-48C4046AC1E3}" type="datetimeFigureOut">
              <a:rPr lang="en-US" smtClean="0"/>
              <a:t>10/14/2020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9E9C7-790F-4249-AF3A-ABC9800F0B99}" type="slidenum">
              <a:rPr lang="en-US" smtClean="0"/>
              <a:t>‹#›</a:t>
            </a:fld>
            <a:endParaRPr lang="en-US"/>
          </a:p>
        </p:txBody>
      </p:sp>
    </p:spTree>
    <p:extLst>
      <p:ext uri="{BB962C8B-B14F-4D97-AF65-F5344CB8AC3E}">
        <p14:creationId xmlns:p14="http://schemas.microsoft.com/office/powerpoint/2010/main" val="3856300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public-iowadot.opendata.arcgis.com/datasets/iowa-work-zone-data-exchange-wzdx" TargetMode="External"/><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loud.iowadot.gov/Highway/OTO/wzdx.x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github.com/usdot-jpo-ode/jpo-wzdx"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tiff"/><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iowadot.gov/workzonereferencelibrary" TargetMode="Externa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iowadot.gov/workzonereferencelibrary"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2.tif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2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hyperlink" Target="mailto:sknick@iastate.edu"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Willy.Sorenson@iowadot.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its.dot.gov/resources/pdf/WZDx_Webinar_Presentation_26FEB2019.pdf"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usdot-jpo-ode/jpo-wzdx" TargetMode="External"/><Relationship Id="rId2" Type="http://schemas.openxmlformats.org/officeDocument/2006/relationships/hyperlink" Target="https://www.transportation.gov/av/data"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F47C1-B127-474E-B162-4395FFFBFF7F}"/>
              </a:ext>
            </a:extLst>
          </p:cNvPr>
          <p:cNvPicPr>
            <a:picLocks noChangeAspect="1"/>
          </p:cNvPicPr>
          <p:nvPr/>
        </p:nvPicPr>
        <p:blipFill rotWithShape="1">
          <a:blip r:embed="rId2"/>
          <a:srcRect b="13372"/>
          <a:stretch/>
        </p:blipFill>
        <p:spPr>
          <a:xfrm>
            <a:off x="0" y="0"/>
            <a:ext cx="9174582" cy="6858000"/>
          </a:xfrm>
          <a:prstGeom prst="rect">
            <a:avLst/>
          </a:prstGeom>
        </p:spPr>
      </p:pic>
      <p:sp>
        <p:nvSpPr>
          <p:cNvPr id="6" name="Rectangle 5">
            <a:extLst>
              <a:ext uri="{FF2B5EF4-FFF2-40B4-BE49-F238E27FC236}">
                <a16:creationId xmlns:a16="http://schemas.microsoft.com/office/drawing/2014/main" id="{338CFBFD-896D-9D47-95AB-246D8754DECB}"/>
              </a:ext>
            </a:extLst>
          </p:cNvPr>
          <p:cNvSpPr/>
          <p:nvPr/>
        </p:nvSpPr>
        <p:spPr>
          <a:xfrm>
            <a:off x="99570" y="0"/>
            <a:ext cx="8524913" cy="6267037"/>
          </a:xfrm>
          <a:prstGeom prst="rect">
            <a:avLst/>
          </a:prstGeom>
        </p:spPr>
        <p:txBody>
          <a:bodyPr wrap="square">
            <a:spAutoFit/>
          </a:bodyPr>
          <a:lstStyle/>
          <a:p>
            <a:pPr>
              <a:lnSpc>
                <a:spcPct val="107000"/>
              </a:lnSpc>
            </a:pPr>
            <a:r>
              <a:rPr lang="en-US" sz="3300" dirty="0" smtClean="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Work Zone Data in </a:t>
            </a:r>
            <a:r>
              <a:rPr lang="en-US" sz="3300" dirty="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I</a:t>
            </a:r>
            <a:r>
              <a:rPr lang="en-US" sz="3300" dirty="0" smtClean="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owa</a:t>
            </a: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24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Skylar </a:t>
            </a:r>
            <a:r>
              <a:rPr lang="en-US" sz="2400" dirty="0">
                <a:solidFill>
                  <a:srgbClr val="FFC000"/>
                </a:solidFill>
                <a:latin typeface="Arial Black" panose="020B0A04020102020204" pitchFamily="34" charset="0"/>
                <a:ea typeface="Calibri" panose="020F0502020204030204" pitchFamily="34" charset="0"/>
                <a:cs typeface="Times New Roman" panose="02020603050405020304" pitchFamily="18" charset="0"/>
              </a:rPr>
              <a:t>Knickerbocker</a:t>
            </a:r>
          </a:p>
        </p:txBody>
      </p:sp>
      <p:grpSp>
        <p:nvGrpSpPr>
          <p:cNvPr id="2" name="Group 1"/>
          <p:cNvGrpSpPr/>
          <p:nvPr/>
        </p:nvGrpSpPr>
        <p:grpSpPr>
          <a:xfrm>
            <a:off x="0" y="6306911"/>
            <a:ext cx="9144000" cy="551089"/>
            <a:chOff x="0" y="6306911"/>
            <a:chExt cx="9144000" cy="55108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spTree>
    <p:extLst>
      <p:ext uri="{BB962C8B-B14F-4D97-AF65-F5344CB8AC3E}">
        <p14:creationId xmlns:p14="http://schemas.microsoft.com/office/powerpoint/2010/main" val="3233674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3D607F-D8A7-7A4F-B627-33085043138A}"/>
              </a:ext>
            </a:extLst>
          </p:cNvPr>
          <p:cNvSpPr txBox="1">
            <a:spLocks/>
          </p:cNvSpPr>
          <p:nvPr/>
        </p:nvSpPr>
        <p:spPr>
          <a:xfrm>
            <a:off x="79054" y="145288"/>
            <a:ext cx="8712568" cy="87961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Black" panose="020B0A04020102020204" pitchFamily="34" charset="0"/>
              </a:rPr>
              <a:t>Map 511 data to </a:t>
            </a:r>
            <a:r>
              <a:rPr lang="en-US" sz="3600" dirty="0" err="1">
                <a:latin typeface="Arial Black" panose="020B0A04020102020204" pitchFamily="34" charset="0"/>
              </a:rPr>
              <a:t>WZDx</a:t>
            </a:r>
            <a:r>
              <a:rPr lang="en-US" sz="3600" dirty="0">
                <a:latin typeface="Arial Black" panose="020B0A04020102020204" pitchFamily="34" charset="0"/>
              </a:rPr>
              <a:t> v1.1 spec</a:t>
            </a:r>
          </a:p>
        </p:txBody>
      </p:sp>
      <p:sp>
        <p:nvSpPr>
          <p:cNvPr id="5" name="Content Placeholder 2">
            <a:extLst>
              <a:ext uri="{FF2B5EF4-FFF2-40B4-BE49-F238E27FC236}">
                <a16:creationId xmlns:a16="http://schemas.microsoft.com/office/drawing/2014/main" id="{5FE5A274-737F-824A-95A1-913EE0A3C57C}"/>
              </a:ext>
            </a:extLst>
          </p:cNvPr>
          <p:cNvSpPr txBox="1">
            <a:spLocks/>
          </p:cNvSpPr>
          <p:nvPr/>
        </p:nvSpPr>
        <p:spPr>
          <a:xfrm>
            <a:off x="1156144" y="1404532"/>
            <a:ext cx="7015587" cy="32635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Using existing data collected within agency</a:t>
            </a:r>
          </a:p>
          <a:p>
            <a:endParaRPr lang="en-US" sz="2600" dirty="0"/>
          </a:p>
          <a:p>
            <a:pPr marL="0" indent="0">
              <a:buNone/>
            </a:pPr>
            <a:r>
              <a:rPr lang="en-US" sz="2600" dirty="0"/>
              <a:t>Some challenges and limitations exist within agency and </a:t>
            </a:r>
            <a:r>
              <a:rPr lang="en-US" sz="2600" dirty="0" err="1"/>
              <a:t>WZDx</a:t>
            </a:r>
            <a:endParaRPr lang="en-US" sz="2600" dirty="0"/>
          </a:p>
        </p:txBody>
      </p:sp>
      <p:sp>
        <p:nvSpPr>
          <p:cNvPr id="7" name="Freeform 6">
            <a:extLst>
              <a:ext uri="{FF2B5EF4-FFF2-40B4-BE49-F238E27FC236}">
                <a16:creationId xmlns:a16="http://schemas.microsoft.com/office/drawing/2014/main" id="{35F7A62C-499A-3E42-88BD-0999E95B277D}"/>
              </a:ext>
            </a:extLst>
          </p:cNvPr>
          <p:cNvSpPr/>
          <p:nvPr/>
        </p:nvSpPr>
        <p:spPr>
          <a:xfrm>
            <a:off x="3068708" y="48441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a:extLst>
              <a:ext uri="{FF2B5EF4-FFF2-40B4-BE49-F238E27FC236}">
                <a16:creationId xmlns:a16="http://schemas.microsoft.com/office/drawing/2014/main" id="{B2C2409A-0C69-F84D-81C5-AC57BE931FD9}"/>
              </a:ext>
            </a:extLst>
          </p:cNvPr>
          <p:cNvSpPr/>
          <p:nvPr/>
        </p:nvSpPr>
        <p:spPr>
          <a:xfrm>
            <a:off x="2954408" y="47298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a:extLst>
              <a:ext uri="{FF2B5EF4-FFF2-40B4-BE49-F238E27FC236}">
                <a16:creationId xmlns:a16="http://schemas.microsoft.com/office/drawing/2014/main" id="{E93FD89C-3863-E24A-999F-D5A5C795F2EB}"/>
              </a:ext>
            </a:extLst>
          </p:cNvPr>
          <p:cNvSpPr/>
          <p:nvPr/>
        </p:nvSpPr>
        <p:spPr>
          <a:xfrm>
            <a:off x="2840108" y="46155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a:extLst>
              <a:ext uri="{FF2B5EF4-FFF2-40B4-BE49-F238E27FC236}">
                <a16:creationId xmlns:a16="http://schemas.microsoft.com/office/drawing/2014/main" id="{D5C43066-CAE6-8344-88C4-1C4F58282005}"/>
              </a:ext>
            </a:extLst>
          </p:cNvPr>
          <p:cNvSpPr/>
          <p:nvPr/>
        </p:nvSpPr>
        <p:spPr>
          <a:xfrm>
            <a:off x="2725808" y="45012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a:extLst>
              <a:ext uri="{FF2B5EF4-FFF2-40B4-BE49-F238E27FC236}">
                <a16:creationId xmlns:a16="http://schemas.microsoft.com/office/drawing/2014/main" id="{708E531B-5027-4F4F-AE8E-7583690C7225}"/>
              </a:ext>
            </a:extLst>
          </p:cNvPr>
          <p:cNvSpPr/>
          <p:nvPr/>
        </p:nvSpPr>
        <p:spPr>
          <a:xfrm>
            <a:off x="2611508" y="43869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a:extLst>
              <a:ext uri="{FF2B5EF4-FFF2-40B4-BE49-F238E27FC236}">
                <a16:creationId xmlns:a16="http://schemas.microsoft.com/office/drawing/2014/main" id="{BD0CC1D7-3342-3E40-8A3D-DC42393864E7}"/>
              </a:ext>
            </a:extLst>
          </p:cNvPr>
          <p:cNvSpPr/>
          <p:nvPr/>
        </p:nvSpPr>
        <p:spPr>
          <a:xfrm>
            <a:off x="2268608" y="40440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a:extLst>
              <a:ext uri="{FF2B5EF4-FFF2-40B4-BE49-F238E27FC236}">
                <a16:creationId xmlns:a16="http://schemas.microsoft.com/office/drawing/2014/main" id="{59896E77-8CD4-474C-B531-B746129B8359}"/>
              </a:ext>
            </a:extLst>
          </p:cNvPr>
          <p:cNvSpPr/>
          <p:nvPr/>
        </p:nvSpPr>
        <p:spPr>
          <a:xfrm>
            <a:off x="2382908" y="41583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a:extLst>
              <a:ext uri="{FF2B5EF4-FFF2-40B4-BE49-F238E27FC236}">
                <a16:creationId xmlns:a16="http://schemas.microsoft.com/office/drawing/2014/main" id="{E9AF75DC-012C-C143-8768-3A35E7CE596E}"/>
              </a:ext>
            </a:extLst>
          </p:cNvPr>
          <p:cNvSpPr/>
          <p:nvPr/>
        </p:nvSpPr>
        <p:spPr>
          <a:xfrm>
            <a:off x="2497208" y="4272613"/>
            <a:ext cx="3876261" cy="853060"/>
          </a:xfrm>
          <a:custGeom>
            <a:avLst/>
            <a:gdLst>
              <a:gd name="connsiteX0" fmla="*/ 0 w 5804855"/>
              <a:gd name="connsiteY0" fmla="*/ 436194 h 2600274"/>
              <a:gd name="connsiteX1" fmla="*/ 563880 w 5804855"/>
              <a:gd name="connsiteY1" fmla="*/ 9474 h 2600274"/>
              <a:gd name="connsiteX2" fmla="*/ 1310640 w 5804855"/>
              <a:gd name="connsiteY2" fmla="*/ 801954 h 2600274"/>
              <a:gd name="connsiteX3" fmla="*/ 2636520 w 5804855"/>
              <a:gd name="connsiteY3" fmla="*/ 131394 h 2600274"/>
              <a:gd name="connsiteX4" fmla="*/ 4160520 w 5804855"/>
              <a:gd name="connsiteY4" fmla="*/ 1701114 h 2600274"/>
              <a:gd name="connsiteX5" fmla="*/ 5669280 w 5804855"/>
              <a:gd name="connsiteY5" fmla="*/ 100914 h 2600274"/>
              <a:gd name="connsiteX6" fmla="*/ 5638800 w 5804855"/>
              <a:gd name="connsiteY6" fmla="*/ 2600274 h 26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855" h="2600274">
                <a:moveTo>
                  <a:pt x="0" y="436194"/>
                </a:moveTo>
                <a:cubicBezTo>
                  <a:pt x="172720" y="192354"/>
                  <a:pt x="345440" y="-51486"/>
                  <a:pt x="563880" y="9474"/>
                </a:cubicBezTo>
                <a:cubicBezTo>
                  <a:pt x="782320" y="70434"/>
                  <a:pt x="965200" y="781634"/>
                  <a:pt x="1310640" y="801954"/>
                </a:cubicBezTo>
                <a:cubicBezTo>
                  <a:pt x="1656080" y="822274"/>
                  <a:pt x="2161540" y="-18466"/>
                  <a:pt x="2636520" y="131394"/>
                </a:cubicBezTo>
                <a:cubicBezTo>
                  <a:pt x="3111500" y="281254"/>
                  <a:pt x="3655060" y="1706194"/>
                  <a:pt x="4160520" y="1701114"/>
                </a:cubicBezTo>
                <a:cubicBezTo>
                  <a:pt x="4665980" y="1696034"/>
                  <a:pt x="5422900" y="-48946"/>
                  <a:pt x="5669280" y="100914"/>
                </a:cubicBezTo>
                <a:cubicBezTo>
                  <a:pt x="5915660" y="250774"/>
                  <a:pt x="5777230" y="1425524"/>
                  <a:pt x="5638800" y="260027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DA2348E5-7CF2-7D47-B92F-FDD7A3E787C4}"/>
              </a:ext>
            </a:extLst>
          </p:cNvPr>
          <p:cNvPicPr>
            <a:picLocks noChangeAspect="1"/>
          </p:cNvPicPr>
          <p:nvPr/>
        </p:nvPicPr>
        <p:blipFill>
          <a:blip r:embed="rId4"/>
          <a:stretch>
            <a:fillRect/>
          </a:stretch>
        </p:blipFill>
        <p:spPr>
          <a:xfrm>
            <a:off x="5938768" y="3548180"/>
            <a:ext cx="1662182" cy="2148990"/>
          </a:xfrm>
          <a:prstGeom prst="rect">
            <a:avLst/>
          </a:prstGeom>
          <a:ln>
            <a:solidFill>
              <a:schemeClr val="tx1"/>
            </a:solidFill>
          </a:ln>
        </p:spPr>
      </p:pic>
      <p:pic>
        <p:nvPicPr>
          <p:cNvPr id="4" name="Picture 3">
            <a:extLst>
              <a:ext uri="{FF2B5EF4-FFF2-40B4-BE49-F238E27FC236}">
                <a16:creationId xmlns:a16="http://schemas.microsoft.com/office/drawing/2014/main" id="{C7895B9D-0504-AC43-B7AB-E8CC0C52F43D}"/>
              </a:ext>
            </a:extLst>
          </p:cNvPr>
          <p:cNvPicPr>
            <a:picLocks noChangeAspect="1"/>
          </p:cNvPicPr>
          <p:nvPr/>
        </p:nvPicPr>
        <p:blipFill rotWithShape="1">
          <a:blip r:embed="rId5"/>
          <a:srcRect l="27654" r="26672" b="26039"/>
          <a:stretch/>
        </p:blipFill>
        <p:spPr>
          <a:xfrm>
            <a:off x="1268485" y="4011247"/>
            <a:ext cx="2228849" cy="1173635"/>
          </a:xfrm>
          <a:prstGeom prst="rect">
            <a:avLst/>
          </a:prstGeom>
        </p:spPr>
      </p:pic>
      <p:pic>
        <p:nvPicPr>
          <p:cNvPr id="16" name="Picture 15">
            <a:extLst>
              <a:ext uri="{FF2B5EF4-FFF2-40B4-BE49-F238E27FC236}">
                <a16:creationId xmlns:a16="http://schemas.microsoft.com/office/drawing/2014/main" id="{9CB8B420-F14D-F94B-90EB-5CF9F29891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19" name="Picture 18">
            <a:extLst>
              <a:ext uri="{FF2B5EF4-FFF2-40B4-BE49-F238E27FC236}">
                <a16:creationId xmlns:a16="http://schemas.microsoft.com/office/drawing/2014/main" id="{11CA8D0D-2E6E-2B47-BEB2-A9981FCFF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0" name="Picture 19">
            <a:extLst>
              <a:ext uri="{FF2B5EF4-FFF2-40B4-BE49-F238E27FC236}">
                <a16:creationId xmlns:a16="http://schemas.microsoft.com/office/drawing/2014/main" id="{E059355D-01E9-D54E-A0F7-E9762B712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2642486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25" y="1373317"/>
            <a:ext cx="8242663" cy="1560592"/>
          </a:xfrm>
          <a:prstGeom prst="rect">
            <a:avLst/>
          </a:prstGeom>
          <a:ln>
            <a:solidFill>
              <a:schemeClr val="tx1"/>
            </a:solidFill>
          </a:ln>
        </p:spPr>
      </p:pic>
      <p:sp>
        <p:nvSpPr>
          <p:cNvPr id="3" name="Right Brace 2"/>
          <p:cNvSpPr/>
          <p:nvPr/>
        </p:nvSpPr>
        <p:spPr>
          <a:xfrm rot="5400000">
            <a:off x="1583871" y="1833364"/>
            <a:ext cx="437606" cy="263869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p:cNvSpPr txBox="1"/>
          <p:nvPr/>
        </p:nvSpPr>
        <p:spPr>
          <a:xfrm>
            <a:off x="584560" y="3434989"/>
            <a:ext cx="2436223" cy="507831"/>
          </a:xfrm>
          <a:prstGeom prst="rect">
            <a:avLst/>
          </a:prstGeom>
          <a:noFill/>
        </p:spPr>
        <p:txBody>
          <a:bodyPr wrap="square" rtlCol="0">
            <a:spAutoFit/>
          </a:bodyPr>
          <a:lstStyle/>
          <a:p>
            <a:r>
              <a:rPr lang="en-US" sz="1350" dirty="0"/>
              <a:t>Formatting existing data in 511 into </a:t>
            </a:r>
            <a:r>
              <a:rPr lang="en-US" sz="1350" dirty="0" err="1"/>
              <a:t>WZDx</a:t>
            </a:r>
            <a:r>
              <a:rPr lang="en-US" sz="1350" dirty="0"/>
              <a:t> Specification</a:t>
            </a:r>
          </a:p>
        </p:txBody>
      </p:sp>
      <p:sp>
        <p:nvSpPr>
          <p:cNvPr id="5" name="Right Brace 4"/>
          <p:cNvSpPr/>
          <p:nvPr/>
        </p:nvSpPr>
        <p:spPr>
          <a:xfrm rot="5400000">
            <a:off x="3837214" y="2218718"/>
            <a:ext cx="437606" cy="186799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3056706" y="3434990"/>
            <a:ext cx="1998619" cy="715581"/>
          </a:xfrm>
          <a:prstGeom prst="rect">
            <a:avLst/>
          </a:prstGeom>
          <a:noFill/>
        </p:spPr>
        <p:txBody>
          <a:bodyPr wrap="square" rtlCol="0">
            <a:spAutoFit/>
          </a:bodyPr>
          <a:lstStyle/>
          <a:p>
            <a:r>
              <a:rPr lang="en-US" sz="1350" dirty="0"/>
              <a:t>Adding asset management information from RAMS</a:t>
            </a:r>
          </a:p>
        </p:txBody>
      </p:sp>
      <p:sp>
        <p:nvSpPr>
          <p:cNvPr id="7" name="Right Brace 6"/>
          <p:cNvSpPr/>
          <p:nvPr/>
        </p:nvSpPr>
        <p:spPr>
          <a:xfrm rot="5400000">
            <a:off x="5568043" y="2355877"/>
            <a:ext cx="437606" cy="159366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TextBox 7"/>
          <p:cNvSpPr txBox="1"/>
          <p:nvPr/>
        </p:nvSpPr>
        <p:spPr>
          <a:xfrm>
            <a:off x="5055325" y="3434989"/>
            <a:ext cx="1528355" cy="507831"/>
          </a:xfrm>
          <a:prstGeom prst="rect">
            <a:avLst/>
          </a:prstGeom>
          <a:noFill/>
        </p:spPr>
        <p:txBody>
          <a:bodyPr wrap="square" rtlCol="0">
            <a:spAutoFit/>
          </a:bodyPr>
          <a:lstStyle/>
          <a:p>
            <a:r>
              <a:rPr lang="en-US" sz="1350" dirty="0"/>
              <a:t>Handling recurring events</a:t>
            </a:r>
          </a:p>
        </p:txBody>
      </p:sp>
      <p:sp>
        <p:nvSpPr>
          <p:cNvPr id="9" name="Right Brace 8"/>
          <p:cNvSpPr/>
          <p:nvPr/>
        </p:nvSpPr>
        <p:spPr>
          <a:xfrm rot="5400000">
            <a:off x="7436031" y="2081559"/>
            <a:ext cx="437606" cy="214230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6648994" y="3434989"/>
            <a:ext cx="2076994" cy="507831"/>
          </a:xfrm>
          <a:prstGeom prst="rect">
            <a:avLst/>
          </a:prstGeom>
          <a:noFill/>
        </p:spPr>
        <p:txBody>
          <a:bodyPr wrap="square" rtlCol="0">
            <a:spAutoFit/>
          </a:bodyPr>
          <a:lstStyle/>
          <a:p>
            <a:r>
              <a:rPr lang="en-US" sz="1350" dirty="0"/>
              <a:t>Data cleanup and producing XML</a:t>
            </a:r>
          </a:p>
        </p:txBody>
      </p:sp>
      <p:sp>
        <p:nvSpPr>
          <p:cNvPr id="12" name="Content Placeholder 2">
            <a:extLst>
              <a:ext uri="{FF2B5EF4-FFF2-40B4-BE49-F238E27FC236}">
                <a16:creationId xmlns:a16="http://schemas.microsoft.com/office/drawing/2014/main" id="{B3A0100D-9D05-9F4A-8F18-138424FDD511}"/>
              </a:ext>
            </a:extLst>
          </p:cNvPr>
          <p:cNvSpPr txBox="1">
            <a:spLocks/>
          </p:cNvSpPr>
          <p:nvPr/>
        </p:nvSpPr>
        <p:spPr>
          <a:xfrm>
            <a:off x="1154194" y="4305184"/>
            <a:ext cx="8176124" cy="26190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Two Data Sources: 511 and RAMS (roadway assets management system)</a:t>
            </a:r>
          </a:p>
          <a:p>
            <a:pPr marL="0" indent="0">
              <a:buNone/>
            </a:pPr>
            <a:endParaRPr lang="en-US" sz="2600" dirty="0"/>
          </a:p>
          <a:p>
            <a:pPr marL="0" indent="0">
              <a:buNone/>
            </a:pPr>
            <a:r>
              <a:rPr lang="en-US" sz="2600" dirty="0"/>
              <a:t>Process currently run every 15 minutes</a:t>
            </a:r>
          </a:p>
          <a:p>
            <a:pPr lvl="1"/>
            <a:endParaRPr lang="en-US" sz="1800" dirty="0"/>
          </a:p>
        </p:txBody>
      </p:sp>
      <p:sp>
        <p:nvSpPr>
          <p:cNvPr id="13" name="Title 1">
            <a:extLst>
              <a:ext uri="{FF2B5EF4-FFF2-40B4-BE49-F238E27FC236}">
                <a16:creationId xmlns:a16="http://schemas.microsoft.com/office/drawing/2014/main" id="{44E41FFD-5146-1142-873A-708CDDCEC5E1}"/>
              </a:ext>
            </a:extLst>
          </p:cNvPr>
          <p:cNvSpPr txBox="1">
            <a:spLocks/>
          </p:cNvSpPr>
          <p:nvPr/>
        </p:nvSpPr>
        <p:spPr>
          <a:xfrm>
            <a:off x="110997" y="150894"/>
            <a:ext cx="6858000" cy="87961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Black" panose="020B0A04020102020204" pitchFamily="34" charset="0"/>
              </a:rPr>
              <a:t>Iowa </a:t>
            </a:r>
            <a:r>
              <a:rPr lang="en-US" sz="3600" dirty="0" err="1">
                <a:latin typeface="Arial Black" panose="020B0A04020102020204" pitchFamily="34" charset="0"/>
              </a:rPr>
              <a:t>WZDx</a:t>
            </a:r>
            <a:r>
              <a:rPr lang="en-US" sz="3600" dirty="0">
                <a:latin typeface="Arial Black" panose="020B0A04020102020204" pitchFamily="34" charset="0"/>
              </a:rPr>
              <a:t> Data Pipeline</a:t>
            </a:r>
          </a:p>
        </p:txBody>
      </p:sp>
      <p:pic>
        <p:nvPicPr>
          <p:cNvPr id="15" name="Picture 14">
            <a:extLst>
              <a:ext uri="{FF2B5EF4-FFF2-40B4-BE49-F238E27FC236}">
                <a16:creationId xmlns:a16="http://schemas.microsoft.com/office/drawing/2014/main" id="{9CB8B420-F14D-F94B-90EB-5CF9F2989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18" name="Picture 17">
            <a:extLst>
              <a:ext uri="{FF2B5EF4-FFF2-40B4-BE49-F238E27FC236}">
                <a16:creationId xmlns:a16="http://schemas.microsoft.com/office/drawing/2014/main" id="{11CA8D0D-2E6E-2B47-BEB2-A9981FCFF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19" name="Picture 18">
            <a:extLst>
              <a:ext uri="{FF2B5EF4-FFF2-40B4-BE49-F238E27FC236}">
                <a16:creationId xmlns:a16="http://schemas.microsoft.com/office/drawing/2014/main" id="{E059355D-01E9-D54E-A0F7-E9762B712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893969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4259" y="147894"/>
            <a:ext cx="7075481" cy="5492410"/>
          </a:xfrm>
          <a:prstGeom prst="rect">
            <a:avLst/>
          </a:prstGeom>
        </p:spPr>
      </p:pic>
      <p:sp>
        <p:nvSpPr>
          <p:cNvPr id="5" name="Rectangle 4"/>
          <p:cNvSpPr/>
          <p:nvPr/>
        </p:nvSpPr>
        <p:spPr>
          <a:xfrm>
            <a:off x="875212" y="5719692"/>
            <a:ext cx="8268788" cy="507831"/>
          </a:xfrm>
          <a:prstGeom prst="rect">
            <a:avLst/>
          </a:prstGeom>
        </p:spPr>
        <p:txBody>
          <a:bodyPr wrap="square">
            <a:spAutoFit/>
          </a:bodyPr>
          <a:lstStyle/>
          <a:p>
            <a:r>
              <a:rPr lang="en-US" sz="1350" dirty="0"/>
              <a:t>Open Data Portal: </a:t>
            </a:r>
            <a:r>
              <a:rPr lang="en-US" sz="1350" dirty="0">
                <a:hlinkClick r:id="rId3"/>
              </a:rPr>
              <a:t>https://public-iowadot.opendata.arcgis.com/datasets/iowa-work-zone-data-exchange-wzdx</a:t>
            </a:r>
            <a:endParaRPr lang="en-US" sz="1350" dirty="0"/>
          </a:p>
          <a:p>
            <a:r>
              <a:rPr lang="en-US" sz="1350" dirty="0"/>
              <a:t>Direct Link: </a:t>
            </a:r>
            <a:r>
              <a:rPr lang="en-US" sz="1350" dirty="0">
                <a:hlinkClick r:id="rId4"/>
              </a:rPr>
              <a:t>https://cloud.iowadot.gov/Highway/OTO/wzdx.xml</a:t>
            </a:r>
            <a:endParaRPr lang="en-US" sz="1350" dirty="0"/>
          </a:p>
        </p:txBody>
      </p:sp>
      <p:pic>
        <p:nvPicPr>
          <p:cNvPr id="6" name="Picture 5">
            <a:extLst>
              <a:ext uri="{FF2B5EF4-FFF2-40B4-BE49-F238E27FC236}">
                <a16:creationId xmlns:a16="http://schemas.microsoft.com/office/drawing/2014/main" id="{9CB8B420-F14D-F94B-90EB-5CF9F2989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7" name="Picture 6">
            <a:extLst>
              <a:ext uri="{FF2B5EF4-FFF2-40B4-BE49-F238E27FC236}">
                <a16:creationId xmlns:a16="http://schemas.microsoft.com/office/drawing/2014/main" id="{11CA8D0D-2E6E-2B47-BEB2-A9981FCFF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8" name="Picture 7">
            <a:extLst>
              <a:ext uri="{FF2B5EF4-FFF2-40B4-BE49-F238E27FC236}">
                <a16:creationId xmlns:a16="http://schemas.microsoft.com/office/drawing/2014/main" id="{E059355D-01E9-D54E-A0F7-E9762B712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460774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192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4E41FFD-5146-1142-873A-708CDDCEC5E1}"/>
              </a:ext>
            </a:extLst>
          </p:cNvPr>
          <p:cNvSpPr txBox="1">
            <a:spLocks/>
          </p:cNvSpPr>
          <p:nvPr/>
        </p:nvSpPr>
        <p:spPr>
          <a:xfrm>
            <a:off x="0" y="0"/>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Development of </a:t>
            </a:r>
            <a:r>
              <a:rPr lang="en-US" sz="4000" dirty="0" err="1" smtClean="0">
                <a:latin typeface="Arial Black" panose="020B0A04020102020204" pitchFamily="34" charset="0"/>
              </a:rPr>
              <a:t>WZDx</a:t>
            </a:r>
            <a:r>
              <a:rPr lang="en-US" sz="4000" dirty="0" smtClean="0">
                <a:latin typeface="Arial Black" panose="020B0A04020102020204" pitchFamily="34" charset="0"/>
              </a:rPr>
              <a:t> v2 and v3</a:t>
            </a:r>
            <a:endParaRPr lang="en-US" sz="4000" dirty="0">
              <a:latin typeface="Arial Black" panose="020B0A04020102020204" pitchFamily="34" charset="0"/>
            </a:endParaRPr>
          </a:p>
        </p:txBody>
      </p:sp>
      <p:pic>
        <p:nvPicPr>
          <p:cNvPr id="5" name="Picture 4">
            <a:extLst>
              <a:ext uri="{FF2B5EF4-FFF2-40B4-BE49-F238E27FC236}">
                <a16:creationId xmlns:a16="http://schemas.microsoft.com/office/drawing/2014/main" id="{9CB8B420-F14D-F94B-90EB-5CF9F2989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6" name="Picture 5">
            <a:extLst>
              <a:ext uri="{FF2B5EF4-FFF2-40B4-BE49-F238E27FC236}">
                <a16:creationId xmlns:a16="http://schemas.microsoft.com/office/drawing/2014/main" id="{11CA8D0D-2E6E-2B47-BEB2-A9981FCFF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7" name="Picture 6">
            <a:extLst>
              <a:ext uri="{FF2B5EF4-FFF2-40B4-BE49-F238E27FC236}">
                <a16:creationId xmlns:a16="http://schemas.microsoft.com/office/drawing/2014/main" id="{E059355D-01E9-D54E-A0F7-E9762B712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
        <p:nvSpPr>
          <p:cNvPr id="9" name="Content Placeholder 2">
            <a:extLst>
              <a:ext uri="{FF2B5EF4-FFF2-40B4-BE49-F238E27FC236}">
                <a16:creationId xmlns:a16="http://schemas.microsoft.com/office/drawing/2014/main" id="{B3A0100D-9D05-9F4A-8F18-138424FDD511}"/>
              </a:ext>
            </a:extLst>
          </p:cNvPr>
          <p:cNvSpPr txBox="1">
            <a:spLocks/>
          </p:cNvSpPr>
          <p:nvPr/>
        </p:nvSpPr>
        <p:spPr>
          <a:xfrm>
            <a:off x="140970" y="1577748"/>
            <a:ext cx="452682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Open collaboration through the </a:t>
            </a:r>
            <a:r>
              <a:rPr lang="en-US" dirty="0" err="1" smtClean="0"/>
              <a:t>WZDx</a:t>
            </a:r>
            <a:r>
              <a:rPr lang="en-US" dirty="0" smtClean="0"/>
              <a:t> Specification Update Subgroup</a:t>
            </a:r>
          </a:p>
          <a:p>
            <a:pPr marL="0" indent="0">
              <a:buNone/>
            </a:pPr>
            <a:endParaRPr lang="en-US" dirty="0" smtClean="0"/>
          </a:p>
          <a:p>
            <a:pPr marL="0" indent="0">
              <a:buNone/>
            </a:pPr>
            <a:r>
              <a:rPr lang="en-US" dirty="0" smtClean="0"/>
              <a:t>Become active by watching </a:t>
            </a:r>
            <a:r>
              <a:rPr lang="en-US" dirty="0" err="1" smtClean="0"/>
              <a:t>git</a:t>
            </a:r>
            <a:r>
              <a:rPr lang="en-US" dirty="0" smtClean="0"/>
              <a:t> hub repository (</a:t>
            </a:r>
            <a:r>
              <a:rPr lang="en-US" dirty="0">
                <a:hlinkClick r:id="rId5"/>
              </a:rPr>
              <a:t>https://</a:t>
            </a:r>
            <a:r>
              <a:rPr lang="en-US" dirty="0" smtClean="0">
                <a:hlinkClick r:id="rId5"/>
              </a:rPr>
              <a:t>github.com/usdot-jpo-ode/jpo-wzdx</a:t>
            </a:r>
            <a:r>
              <a:rPr lang="en-US" dirty="0" smtClean="0"/>
              <a:t>)</a:t>
            </a:r>
            <a:endParaRPr lang="en-US" dirty="0"/>
          </a:p>
          <a:p>
            <a:pPr marL="0" indent="0">
              <a:buNone/>
            </a:pPr>
            <a:endParaRPr lang="en-US" dirty="0"/>
          </a:p>
          <a:p>
            <a:pPr lvl="1"/>
            <a:endParaRPr lang="en-US" dirty="0"/>
          </a:p>
        </p:txBody>
      </p:sp>
      <p:pic>
        <p:nvPicPr>
          <p:cNvPr id="2" name="Picture 1"/>
          <p:cNvPicPr>
            <a:picLocks noChangeAspect="1"/>
          </p:cNvPicPr>
          <p:nvPr/>
        </p:nvPicPr>
        <p:blipFill rotWithShape="1">
          <a:blip r:embed="rId6"/>
          <a:srcRect b="15124"/>
          <a:stretch/>
        </p:blipFill>
        <p:spPr>
          <a:xfrm>
            <a:off x="4667795" y="945732"/>
            <a:ext cx="4290714" cy="2581239"/>
          </a:xfrm>
          <a:prstGeom prst="rect">
            <a:avLst/>
          </a:prstGeom>
          <a:ln>
            <a:solidFill>
              <a:schemeClr val="tx1"/>
            </a:solidFill>
          </a:ln>
        </p:spPr>
      </p:pic>
      <p:pic>
        <p:nvPicPr>
          <p:cNvPr id="4" name="Picture 3"/>
          <p:cNvPicPr>
            <a:picLocks noChangeAspect="1"/>
          </p:cNvPicPr>
          <p:nvPr/>
        </p:nvPicPr>
        <p:blipFill>
          <a:blip r:embed="rId7"/>
          <a:stretch>
            <a:fillRect/>
          </a:stretch>
        </p:blipFill>
        <p:spPr>
          <a:xfrm>
            <a:off x="4568263" y="3798805"/>
            <a:ext cx="4489778" cy="2236272"/>
          </a:xfrm>
          <a:prstGeom prst="rect">
            <a:avLst/>
          </a:prstGeom>
        </p:spPr>
      </p:pic>
    </p:spTree>
    <p:extLst>
      <p:ext uri="{BB962C8B-B14F-4D97-AF65-F5344CB8AC3E}">
        <p14:creationId xmlns:p14="http://schemas.microsoft.com/office/powerpoint/2010/main" val="2739142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38627" y="1050402"/>
            <a:ext cx="4309775" cy="4343400"/>
            <a:chOff x="4724030" y="1253333"/>
            <a:chExt cx="4309775" cy="4343400"/>
          </a:xfrm>
        </p:grpSpPr>
        <p:sp>
          <p:nvSpPr>
            <p:cNvPr id="5" name="Oval 4"/>
            <p:cNvSpPr>
              <a:spLocks noChangeAspect="1"/>
            </p:cNvSpPr>
            <p:nvPr/>
          </p:nvSpPr>
          <p:spPr>
            <a:xfrm>
              <a:off x="4724030" y="1253333"/>
              <a:ext cx="4309775" cy="4343400"/>
            </a:xfrm>
            <a:prstGeom prst="ellipse">
              <a:avLst/>
            </a:prstGeom>
            <a:blipFill dpi="0" rotWithShape="1">
              <a:blip r:embed="rId2">
                <a:alphaModFix amt="25000"/>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1AC33E1-BD93-864A-A26C-0646F173E6B5}"/>
                </a:ext>
              </a:extLst>
            </p:cNvPr>
            <p:cNvSpPr txBox="1">
              <a:spLocks/>
            </p:cNvSpPr>
            <p:nvPr/>
          </p:nvSpPr>
          <p:spPr>
            <a:xfrm>
              <a:off x="4760790" y="2046947"/>
              <a:ext cx="4236254" cy="27924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pPr algn="ctr"/>
              <a:r>
                <a:rPr lang="en-US" sz="4000" dirty="0" smtClean="0">
                  <a:solidFill>
                    <a:schemeClr val="tx1"/>
                  </a:solidFill>
                  <a:latin typeface="Arial Black" panose="020B0A04020102020204" pitchFamily="34" charset="0"/>
                  <a:cs typeface="+mj-cs"/>
                </a:rPr>
                <a:t>Improve Accuracy of</a:t>
              </a:r>
            </a:p>
            <a:p>
              <a:pPr algn="ctr"/>
              <a:r>
                <a:rPr lang="en-US" sz="4000" dirty="0" smtClean="0">
                  <a:solidFill>
                    <a:schemeClr val="tx1"/>
                  </a:solidFill>
                  <a:latin typeface="Arial Black" panose="020B0A04020102020204" pitchFamily="34" charset="0"/>
                  <a:cs typeface="+mj-cs"/>
                </a:rPr>
                <a:t>Work Zone</a:t>
              </a:r>
              <a:endParaRPr lang="en-US" sz="4000" dirty="0">
                <a:solidFill>
                  <a:schemeClr val="tx1"/>
                </a:solidFill>
                <a:latin typeface="Arial Black" panose="020B0A04020102020204" pitchFamily="34" charset="0"/>
                <a:cs typeface="+mj-cs"/>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2414276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015-8259-E14A-A447-BBABFDE29CB6}"/>
              </a:ext>
            </a:extLst>
          </p:cNvPr>
          <p:cNvSpPr txBox="1">
            <a:spLocks/>
          </p:cNvSpPr>
          <p:nvPr/>
        </p:nvSpPr>
        <p:spPr>
          <a:xfrm>
            <a:off x="115146" y="162560"/>
            <a:ext cx="9144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Work Zone Vision for Iowa DOT</a:t>
            </a:r>
            <a:endParaRPr lang="en-US" sz="4000" dirty="0">
              <a:latin typeface="Arial Black" panose="020B0A04020102020204" pitchFamily="34" charset="0"/>
            </a:endParaRPr>
          </a:p>
        </p:txBody>
      </p:sp>
      <p:sp>
        <p:nvSpPr>
          <p:cNvPr id="4" name="TextBox 3"/>
          <p:cNvSpPr txBox="1"/>
          <p:nvPr/>
        </p:nvSpPr>
        <p:spPr>
          <a:xfrm>
            <a:off x="2221650" y="2897966"/>
            <a:ext cx="1767841" cy="577081"/>
          </a:xfrm>
          <a:prstGeom prst="rect">
            <a:avLst/>
          </a:prstGeom>
          <a:solidFill>
            <a:schemeClr val="bg1"/>
          </a:solidFill>
          <a:ln>
            <a:solidFill>
              <a:schemeClr val="tx1"/>
            </a:solidFill>
          </a:ln>
        </p:spPr>
        <p:txBody>
          <a:bodyPr wrap="square" rtlCol="0">
            <a:spAutoFit/>
          </a:bodyPr>
          <a:lstStyle/>
          <a:p>
            <a:pPr algn="ctr"/>
            <a:r>
              <a:rPr lang="en-US" sz="1050" dirty="0" smtClean="0"/>
              <a:t>Standard Communication for Devices (smart arrow boards, connected devices, </a:t>
            </a:r>
            <a:r>
              <a:rPr lang="en-US" sz="1050" dirty="0" err="1" smtClean="0"/>
              <a:t>etc</a:t>
            </a:r>
            <a:r>
              <a:rPr lang="en-US" sz="1050" dirty="0" smtClean="0"/>
              <a:t>)</a:t>
            </a:r>
            <a:endParaRPr lang="en-US" dirty="0"/>
          </a:p>
        </p:txBody>
      </p:sp>
      <p:sp>
        <p:nvSpPr>
          <p:cNvPr id="6" name="TextBox 5"/>
          <p:cNvSpPr txBox="1"/>
          <p:nvPr/>
        </p:nvSpPr>
        <p:spPr>
          <a:xfrm>
            <a:off x="4765038" y="2897967"/>
            <a:ext cx="1767841" cy="577081"/>
          </a:xfrm>
          <a:prstGeom prst="rect">
            <a:avLst/>
          </a:prstGeom>
          <a:noFill/>
          <a:ln>
            <a:solidFill>
              <a:schemeClr val="tx1"/>
            </a:solidFill>
          </a:ln>
        </p:spPr>
        <p:txBody>
          <a:bodyPr wrap="square" rtlCol="0">
            <a:spAutoFit/>
          </a:bodyPr>
          <a:lstStyle/>
          <a:p>
            <a:pPr algn="ctr"/>
            <a:r>
              <a:rPr lang="en-US" sz="1050" dirty="0" smtClean="0"/>
              <a:t>Integration of connected devices with planned work zone</a:t>
            </a:r>
            <a:endParaRPr lang="en-US" dirty="0"/>
          </a:p>
        </p:txBody>
      </p:sp>
      <p:sp>
        <p:nvSpPr>
          <p:cNvPr id="21" name="TextBox 20"/>
          <p:cNvSpPr txBox="1"/>
          <p:nvPr/>
        </p:nvSpPr>
        <p:spPr>
          <a:xfrm>
            <a:off x="4985175" y="2528635"/>
            <a:ext cx="1551094" cy="369332"/>
          </a:xfrm>
          <a:prstGeom prst="rect">
            <a:avLst/>
          </a:prstGeom>
          <a:noFill/>
        </p:spPr>
        <p:txBody>
          <a:bodyPr wrap="square" rtlCol="0">
            <a:spAutoFit/>
          </a:bodyPr>
          <a:lstStyle/>
          <a:p>
            <a:r>
              <a:rPr lang="en-US" dirty="0" smtClean="0">
                <a:solidFill>
                  <a:schemeClr val="accent4"/>
                </a:solidFill>
              </a:rPr>
              <a:t>In Progress</a:t>
            </a:r>
            <a:endParaRPr lang="en-US" dirty="0">
              <a:solidFill>
                <a:schemeClr val="accent4"/>
              </a:solidFill>
            </a:endParaRPr>
          </a:p>
        </p:txBody>
      </p:sp>
      <p:grpSp>
        <p:nvGrpSpPr>
          <p:cNvPr id="18" name="Group 17"/>
          <p:cNvGrpSpPr/>
          <p:nvPr/>
        </p:nvGrpSpPr>
        <p:grpSpPr>
          <a:xfrm>
            <a:off x="0" y="6306911"/>
            <a:ext cx="9144000" cy="551089"/>
            <a:chOff x="0" y="6306911"/>
            <a:chExt cx="9144000" cy="55108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cxnSp>
        <p:nvCxnSpPr>
          <p:cNvPr id="27" name="Straight Arrow Connector 26"/>
          <p:cNvCxnSpPr>
            <a:stCxn id="4" idx="3"/>
          </p:cNvCxnSpPr>
          <p:nvPr/>
        </p:nvCxnSpPr>
        <p:spPr>
          <a:xfrm>
            <a:off x="3989491" y="3186507"/>
            <a:ext cx="772157" cy="7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7141" y="2309271"/>
            <a:ext cx="1842350" cy="646331"/>
          </a:xfrm>
          <a:prstGeom prst="rect">
            <a:avLst/>
          </a:prstGeom>
          <a:noFill/>
        </p:spPr>
        <p:txBody>
          <a:bodyPr wrap="square" rtlCol="0">
            <a:spAutoFit/>
          </a:bodyPr>
          <a:lstStyle/>
          <a:p>
            <a:pPr algn="ctr"/>
            <a:r>
              <a:rPr lang="en-US" dirty="0" smtClean="0">
                <a:solidFill>
                  <a:schemeClr val="accent6"/>
                </a:solidFill>
              </a:rPr>
              <a:t>Draft – Iowa DOT SABP 1.0</a:t>
            </a:r>
            <a:endParaRPr lang="en-US" dirty="0">
              <a:solidFill>
                <a:schemeClr val="accent6"/>
              </a:solidFill>
            </a:endParaRPr>
          </a:p>
        </p:txBody>
      </p:sp>
    </p:spTree>
    <p:extLst>
      <p:ext uri="{BB962C8B-B14F-4D97-AF65-F5344CB8AC3E}">
        <p14:creationId xmlns:p14="http://schemas.microsoft.com/office/powerpoint/2010/main" val="3293372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015-8259-E14A-A447-BBABFDE29CB6}"/>
              </a:ext>
            </a:extLst>
          </p:cNvPr>
          <p:cNvSpPr txBox="1">
            <a:spLocks/>
          </p:cNvSpPr>
          <p:nvPr/>
        </p:nvSpPr>
        <p:spPr>
          <a:xfrm>
            <a:off x="115146" y="162560"/>
            <a:ext cx="9144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Work Zone Vision for Iowa DOT</a:t>
            </a:r>
            <a:endParaRPr lang="en-US" sz="4000" dirty="0">
              <a:latin typeface="Arial Black" panose="020B0A04020102020204" pitchFamily="34" charset="0"/>
            </a:endParaRPr>
          </a:p>
        </p:txBody>
      </p:sp>
      <p:sp>
        <p:nvSpPr>
          <p:cNvPr id="4" name="TextBox 3"/>
          <p:cNvSpPr txBox="1"/>
          <p:nvPr/>
        </p:nvSpPr>
        <p:spPr>
          <a:xfrm>
            <a:off x="2221650" y="2897966"/>
            <a:ext cx="1767841" cy="577081"/>
          </a:xfrm>
          <a:prstGeom prst="rect">
            <a:avLst/>
          </a:prstGeom>
          <a:solidFill>
            <a:schemeClr val="bg1"/>
          </a:solidFill>
          <a:ln>
            <a:solidFill>
              <a:schemeClr val="tx1"/>
            </a:solidFill>
          </a:ln>
        </p:spPr>
        <p:txBody>
          <a:bodyPr wrap="square" rtlCol="0">
            <a:spAutoFit/>
          </a:bodyPr>
          <a:lstStyle/>
          <a:p>
            <a:pPr algn="ctr"/>
            <a:r>
              <a:rPr lang="en-US" sz="1050" dirty="0" smtClean="0"/>
              <a:t>Standard Communication for Devices (smart arrow boards, connected devices, </a:t>
            </a:r>
            <a:r>
              <a:rPr lang="en-US" sz="1050" dirty="0" err="1" smtClean="0"/>
              <a:t>etc</a:t>
            </a:r>
            <a:r>
              <a:rPr lang="en-US" sz="1050" dirty="0" smtClean="0"/>
              <a:t>)</a:t>
            </a:r>
            <a:endParaRPr lang="en-US" dirty="0"/>
          </a:p>
        </p:txBody>
      </p:sp>
      <p:sp>
        <p:nvSpPr>
          <p:cNvPr id="6" name="TextBox 5"/>
          <p:cNvSpPr txBox="1"/>
          <p:nvPr/>
        </p:nvSpPr>
        <p:spPr>
          <a:xfrm>
            <a:off x="4765038" y="2897967"/>
            <a:ext cx="1767841" cy="577081"/>
          </a:xfrm>
          <a:prstGeom prst="rect">
            <a:avLst/>
          </a:prstGeom>
          <a:noFill/>
          <a:ln>
            <a:solidFill>
              <a:schemeClr val="tx1"/>
            </a:solidFill>
          </a:ln>
        </p:spPr>
        <p:txBody>
          <a:bodyPr wrap="square" rtlCol="0">
            <a:spAutoFit/>
          </a:bodyPr>
          <a:lstStyle/>
          <a:p>
            <a:pPr algn="ctr"/>
            <a:r>
              <a:rPr lang="en-US" sz="1050" dirty="0" smtClean="0"/>
              <a:t>Integration of connected devices with planned work zone</a:t>
            </a:r>
            <a:endParaRPr lang="en-US" dirty="0"/>
          </a:p>
        </p:txBody>
      </p:sp>
      <p:sp>
        <p:nvSpPr>
          <p:cNvPr id="21" name="TextBox 20"/>
          <p:cNvSpPr txBox="1"/>
          <p:nvPr/>
        </p:nvSpPr>
        <p:spPr>
          <a:xfrm>
            <a:off x="4985175" y="2528635"/>
            <a:ext cx="1551094" cy="369332"/>
          </a:xfrm>
          <a:prstGeom prst="rect">
            <a:avLst/>
          </a:prstGeom>
          <a:noFill/>
        </p:spPr>
        <p:txBody>
          <a:bodyPr wrap="square" rtlCol="0">
            <a:spAutoFit/>
          </a:bodyPr>
          <a:lstStyle/>
          <a:p>
            <a:r>
              <a:rPr lang="en-US" dirty="0" smtClean="0">
                <a:solidFill>
                  <a:schemeClr val="accent4"/>
                </a:solidFill>
              </a:rPr>
              <a:t>In Progress</a:t>
            </a:r>
            <a:endParaRPr lang="en-US" dirty="0">
              <a:solidFill>
                <a:schemeClr val="accent4"/>
              </a:solidFill>
            </a:endParaRPr>
          </a:p>
        </p:txBody>
      </p:sp>
      <p:grpSp>
        <p:nvGrpSpPr>
          <p:cNvPr id="18" name="Group 17"/>
          <p:cNvGrpSpPr/>
          <p:nvPr/>
        </p:nvGrpSpPr>
        <p:grpSpPr>
          <a:xfrm>
            <a:off x="0" y="6306911"/>
            <a:ext cx="9144000" cy="551089"/>
            <a:chOff x="0" y="6306911"/>
            <a:chExt cx="9144000" cy="55108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cxnSp>
        <p:nvCxnSpPr>
          <p:cNvPr id="27" name="Straight Arrow Connector 26"/>
          <p:cNvCxnSpPr>
            <a:stCxn id="4" idx="3"/>
          </p:cNvCxnSpPr>
          <p:nvPr/>
        </p:nvCxnSpPr>
        <p:spPr>
          <a:xfrm>
            <a:off x="3989491" y="3186507"/>
            <a:ext cx="772157" cy="7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7141" y="2309271"/>
            <a:ext cx="1842350" cy="646331"/>
          </a:xfrm>
          <a:prstGeom prst="rect">
            <a:avLst/>
          </a:prstGeom>
          <a:noFill/>
        </p:spPr>
        <p:txBody>
          <a:bodyPr wrap="square" rtlCol="0">
            <a:spAutoFit/>
          </a:bodyPr>
          <a:lstStyle/>
          <a:p>
            <a:pPr algn="ctr"/>
            <a:r>
              <a:rPr lang="en-US" dirty="0" smtClean="0">
                <a:solidFill>
                  <a:schemeClr val="accent6"/>
                </a:solidFill>
              </a:rPr>
              <a:t>Draft – Iowa DOT SABP 1.0</a:t>
            </a:r>
            <a:endParaRPr lang="en-US" dirty="0">
              <a:solidFill>
                <a:schemeClr val="accent6"/>
              </a:solidFill>
            </a:endParaRPr>
          </a:p>
        </p:txBody>
      </p:sp>
      <p:sp>
        <p:nvSpPr>
          <p:cNvPr id="3" name="Rectangle 2"/>
          <p:cNvSpPr/>
          <p:nvPr/>
        </p:nvSpPr>
        <p:spPr>
          <a:xfrm>
            <a:off x="1679944" y="1658679"/>
            <a:ext cx="2693582" cy="2651051"/>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55301" y="4498974"/>
            <a:ext cx="3493446" cy="1569660"/>
          </a:xfrm>
          <a:prstGeom prst="rect">
            <a:avLst/>
          </a:prstGeom>
        </p:spPr>
        <p:txBody>
          <a:bodyPr wrap="square">
            <a:spAutoFit/>
          </a:bodyPr>
          <a:lstStyle/>
          <a:p>
            <a:pPr lvl="0"/>
            <a:r>
              <a:rPr lang="en-US" sz="2400" dirty="0" smtClean="0">
                <a:solidFill>
                  <a:prstClr val="black"/>
                </a:solidFill>
              </a:rPr>
              <a:t>Focus on the devices first and how to collect the data (another lower hanging fruit)</a:t>
            </a:r>
            <a:endParaRPr lang="en-US" sz="2400" dirty="0">
              <a:solidFill>
                <a:prstClr val="black"/>
              </a:solidFill>
            </a:endParaRPr>
          </a:p>
        </p:txBody>
      </p:sp>
    </p:spTree>
    <p:extLst>
      <p:ext uri="{BB962C8B-B14F-4D97-AF65-F5344CB8AC3E}">
        <p14:creationId xmlns:p14="http://schemas.microsoft.com/office/powerpoint/2010/main" val="1460956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1901" t="40451" r="20067" b="38288"/>
          <a:stretch/>
        </p:blipFill>
        <p:spPr>
          <a:xfrm>
            <a:off x="3672493" y="4256848"/>
            <a:ext cx="5128056" cy="2150080"/>
          </a:xfrm>
          <a:prstGeom prst="rect">
            <a:avLst/>
          </a:prstGeom>
          <a:effectLst>
            <a:softEdge rad="127000"/>
          </a:effectLst>
        </p:spPr>
      </p:pic>
      <p:sp>
        <p:nvSpPr>
          <p:cNvPr id="12" name="Freeform 11"/>
          <p:cNvSpPr/>
          <p:nvPr/>
        </p:nvSpPr>
        <p:spPr>
          <a:xfrm>
            <a:off x="-25416" y="562923"/>
            <a:ext cx="9490636" cy="1434353"/>
          </a:xfrm>
          <a:custGeom>
            <a:avLst/>
            <a:gdLst>
              <a:gd name="connsiteX0" fmla="*/ 0 w 9490636"/>
              <a:gd name="connsiteY0" fmla="*/ 1434353 h 1434353"/>
              <a:gd name="connsiteX1" fmla="*/ 89647 w 9490636"/>
              <a:gd name="connsiteY1" fmla="*/ 1428376 h 1434353"/>
              <a:gd name="connsiteX2" fmla="*/ 155389 w 9490636"/>
              <a:gd name="connsiteY2" fmla="*/ 1404470 h 1434353"/>
              <a:gd name="connsiteX3" fmla="*/ 233083 w 9490636"/>
              <a:gd name="connsiteY3" fmla="*/ 1386541 h 1434353"/>
              <a:gd name="connsiteX4" fmla="*/ 316753 w 9490636"/>
              <a:gd name="connsiteY4" fmla="*/ 1356659 h 1434353"/>
              <a:gd name="connsiteX5" fmla="*/ 412377 w 9490636"/>
              <a:gd name="connsiteY5" fmla="*/ 1326776 h 1434353"/>
              <a:gd name="connsiteX6" fmla="*/ 543859 w 9490636"/>
              <a:gd name="connsiteY6" fmla="*/ 1278965 h 1434353"/>
              <a:gd name="connsiteX7" fmla="*/ 980142 w 9490636"/>
              <a:gd name="connsiteY7" fmla="*/ 1153459 h 1434353"/>
              <a:gd name="connsiteX8" fmla="*/ 1165412 w 9490636"/>
              <a:gd name="connsiteY8" fmla="*/ 1081741 h 1434353"/>
              <a:gd name="connsiteX9" fmla="*/ 1978212 w 9490636"/>
              <a:gd name="connsiteY9" fmla="*/ 776941 h 1434353"/>
              <a:gd name="connsiteX10" fmla="*/ 2193365 w 9490636"/>
              <a:gd name="connsiteY10" fmla="*/ 687294 h 1434353"/>
              <a:gd name="connsiteX11" fmla="*/ 2390589 w 9490636"/>
              <a:gd name="connsiteY11" fmla="*/ 603623 h 1434353"/>
              <a:gd name="connsiteX12" fmla="*/ 2605742 w 9490636"/>
              <a:gd name="connsiteY12" fmla="*/ 543859 h 1434353"/>
              <a:gd name="connsiteX13" fmla="*/ 2802965 w 9490636"/>
              <a:gd name="connsiteY13" fmla="*/ 478118 h 1434353"/>
              <a:gd name="connsiteX14" fmla="*/ 2994212 w 9490636"/>
              <a:gd name="connsiteY14" fmla="*/ 430306 h 1434353"/>
              <a:gd name="connsiteX15" fmla="*/ 3125694 w 9490636"/>
              <a:gd name="connsiteY15" fmla="*/ 382494 h 1434353"/>
              <a:gd name="connsiteX16" fmla="*/ 3334871 w 9490636"/>
              <a:gd name="connsiteY16" fmla="*/ 340659 h 1434353"/>
              <a:gd name="connsiteX17" fmla="*/ 3400612 w 9490636"/>
              <a:gd name="connsiteY17" fmla="*/ 334682 h 1434353"/>
              <a:gd name="connsiteX18" fmla="*/ 3627718 w 9490636"/>
              <a:gd name="connsiteY18" fmla="*/ 352612 h 1434353"/>
              <a:gd name="connsiteX19" fmla="*/ 3651624 w 9490636"/>
              <a:gd name="connsiteY19" fmla="*/ 370541 h 1434353"/>
              <a:gd name="connsiteX20" fmla="*/ 3681506 w 9490636"/>
              <a:gd name="connsiteY20" fmla="*/ 376518 h 1434353"/>
              <a:gd name="connsiteX21" fmla="*/ 3705412 w 9490636"/>
              <a:gd name="connsiteY21" fmla="*/ 400423 h 1434353"/>
              <a:gd name="connsiteX22" fmla="*/ 3723342 w 9490636"/>
              <a:gd name="connsiteY22" fmla="*/ 412376 h 1434353"/>
              <a:gd name="connsiteX23" fmla="*/ 3729318 w 9490636"/>
              <a:gd name="connsiteY23" fmla="*/ 430306 h 1434353"/>
              <a:gd name="connsiteX24" fmla="*/ 3741271 w 9490636"/>
              <a:gd name="connsiteY24" fmla="*/ 448235 h 1434353"/>
              <a:gd name="connsiteX25" fmla="*/ 3753224 w 9490636"/>
              <a:gd name="connsiteY25" fmla="*/ 472141 h 1434353"/>
              <a:gd name="connsiteX26" fmla="*/ 3735294 w 9490636"/>
              <a:gd name="connsiteY26" fmla="*/ 788894 h 1434353"/>
              <a:gd name="connsiteX27" fmla="*/ 3717365 w 9490636"/>
              <a:gd name="connsiteY27" fmla="*/ 848659 h 1434353"/>
              <a:gd name="connsiteX28" fmla="*/ 3687483 w 9490636"/>
              <a:gd name="connsiteY28" fmla="*/ 998070 h 1434353"/>
              <a:gd name="connsiteX29" fmla="*/ 3693459 w 9490636"/>
              <a:gd name="connsiteY29" fmla="*/ 1207247 h 1434353"/>
              <a:gd name="connsiteX30" fmla="*/ 3699436 w 9490636"/>
              <a:gd name="connsiteY30" fmla="*/ 1225176 h 1434353"/>
              <a:gd name="connsiteX31" fmla="*/ 3717365 w 9490636"/>
              <a:gd name="connsiteY31" fmla="*/ 1249082 h 1434353"/>
              <a:gd name="connsiteX32" fmla="*/ 3735294 w 9490636"/>
              <a:gd name="connsiteY32" fmla="*/ 1267012 h 1434353"/>
              <a:gd name="connsiteX33" fmla="*/ 3753224 w 9490636"/>
              <a:gd name="connsiteY33" fmla="*/ 1272988 h 1434353"/>
              <a:gd name="connsiteX34" fmla="*/ 3878730 w 9490636"/>
              <a:gd name="connsiteY34" fmla="*/ 1255059 h 1434353"/>
              <a:gd name="connsiteX35" fmla="*/ 3938494 w 9490636"/>
              <a:gd name="connsiteY35" fmla="*/ 1219200 h 1434353"/>
              <a:gd name="connsiteX36" fmla="*/ 3998259 w 9490636"/>
              <a:gd name="connsiteY36" fmla="*/ 1195294 h 1434353"/>
              <a:gd name="connsiteX37" fmla="*/ 4153647 w 9490636"/>
              <a:gd name="connsiteY37" fmla="*/ 1111623 h 1434353"/>
              <a:gd name="connsiteX38" fmla="*/ 4261224 w 9490636"/>
              <a:gd name="connsiteY38" fmla="*/ 1051859 h 1434353"/>
              <a:gd name="connsiteX39" fmla="*/ 4554071 w 9490636"/>
              <a:gd name="connsiteY39" fmla="*/ 920376 h 1434353"/>
              <a:gd name="connsiteX40" fmla="*/ 4733365 w 9490636"/>
              <a:gd name="connsiteY40" fmla="*/ 860612 h 1434353"/>
              <a:gd name="connsiteX41" fmla="*/ 4924612 w 9490636"/>
              <a:gd name="connsiteY41" fmla="*/ 764988 h 1434353"/>
              <a:gd name="connsiteX42" fmla="*/ 5103906 w 9490636"/>
              <a:gd name="connsiteY42" fmla="*/ 705223 h 1434353"/>
              <a:gd name="connsiteX43" fmla="*/ 5516283 w 9490636"/>
              <a:gd name="connsiteY43" fmla="*/ 543859 h 1434353"/>
              <a:gd name="connsiteX44" fmla="*/ 5761318 w 9490636"/>
              <a:gd name="connsiteY44" fmla="*/ 454212 h 1434353"/>
              <a:gd name="connsiteX45" fmla="*/ 6424706 w 9490636"/>
              <a:gd name="connsiteY45" fmla="*/ 209176 h 1434353"/>
              <a:gd name="connsiteX46" fmla="*/ 6801224 w 9490636"/>
              <a:gd name="connsiteY46" fmla="*/ 71718 h 1434353"/>
              <a:gd name="connsiteX47" fmla="*/ 6950636 w 9490636"/>
              <a:gd name="connsiteY47" fmla="*/ 35859 h 1434353"/>
              <a:gd name="connsiteX48" fmla="*/ 7147859 w 9490636"/>
              <a:gd name="connsiteY48" fmla="*/ 0 h 1434353"/>
              <a:gd name="connsiteX49" fmla="*/ 7291294 w 9490636"/>
              <a:gd name="connsiteY49" fmla="*/ 5976 h 1434353"/>
              <a:gd name="connsiteX50" fmla="*/ 7327153 w 9490636"/>
              <a:gd name="connsiteY50" fmla="*/ 47812 h 1434353"/>
              <a:gd name="connsiteX51" fmla="*/ 7345083 w 9490636"/>
              <a:gd name="connsiteY51" fmla="*/ 83670 h 1434353"/>
              <a:gd name="connsiteX52" fmla="*/ 7363012 w 9490636"/>
              <a:gd name="connsiteY52" fmla="*/ 143435 h 1434353"/>
              <a:gd name="connsiteX53" fmla="*/ 7386918 w 9490636"/>
              <a:gd name="connsiteY53" fmla="*/ 352612 h 1434353"/>
              <a:gd name="connsiteX54" fmla="*/ 7434730 w 9490636"/>
              <a:gd name="connsiteY54" fmla="*/ 478118 h 1434353"/>
              <a:gd name="connsiteX55" fmla="*/ 7458636 w 9490636"/>
              <a:gd name="connsiteY55" fmla="*/ 549835 h 1434353"/>
              <a:gd name="connsiteX56" fmla="*/ 7530353 w 9490636"/>
              <a:gd name="connsiteY56" fmla="*/ 681318 h 1434353"/>
              <a:gd name="connsiteX57" fmla="*/ 7614024 w 9490636"/>
              <a:gd name="connsiteY57" fmla="*/ 812800 h 1434353"/>
              <a:gd name="connsiteX58" fmla="*/ 7817224 w 9490636"/>
              <a:gd name="connsiteY58" fmla="*/ 986118 h 1434353"/>
              <a:gd name="connsiteX59" fmla="*/ 7859059 w 9490636"/>
              <a:gd name="connsiteY59" fmla="*/ 1004047 h 1434353"/>
              <a:gd name="connsiteX60" fmla="*/ 7894918 w 9490636"/>
              <a:gd name="connsiteY60" fmla="*/ 1010023 h 1434353"/>
              <a:gd name="connsiteX61" fmla="*/ 8056283 w 9490636"/>
              <a:gd name="connsiteY61" fmla="*/ 998070 h 1434353"/>
              <a:gd name="connsiteX62" fmla="*/ 8205694 w 9490636"/>
              <a:gd name="connsiteY62" fmla="*/ 950259 h 1434353"/>
              <a:gd name="connsiteX63" fmla="*/ 8701742 w 9490636"/>
              <a:gd name="connsiteY63" fmla="*/ 830729 h 1434353"/>
              <a:gd name="connsiteX64" fmla="*/ 9251577 w 9490636"/>
              <a:gd name="connsiteY64" fmla="*/ 729129 h 1434353"/>
              <a:gd name="connsiteX65" fmla="*/ 9490636 w 9490636"/>
              <a:gd name="connsiteY65" fmla="*/ 687294 h 1434353"/>
              <a:gd name="connsiteX66" fmla="*/ 9478683 w 9490636"/>
              <a:gd name="connsiteY66" fmla="*/ 669365 h 14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490636" h="1434353">
                <a:moveTo>
                  <a:pt x="0" y="1434353"/>
                </a:moveTo>
                <a:cubicBezTo>
                  <a:pt x="29882" y="1432361"/>
                  <a:pt x="60237" y="1434032"/>
                  <a:pt x="89647" y="1428376"/>
                </a:cubicBezTo>
                <a:cubicBezTo>
                  <a:pt x="112545" y="1423972"/>
                  <a:pt x="133004" y="1410999"/>
                  <a:pt x="155389" y="1404470"/>
                </a:cubicBezTo>
                <a:cubicBezTo>
                  <a:pt x="180904" y="1397028"/>
                  <a:pt x="207599" y="1394092"/>
                  <a:pt x="233083" y="1386541"/>
                </a:cubicBezTo>
                <a:cubicBezTo>
                  <a:pt x="261478" y="1378128"/>
                  <a:pt x="288657" y="1366024"/>
                  <a:pt x="316753" y="1356659"/>
                </a:cubicBezTo>
                <a:cubicBezTo>
                  <a:pt x="348434" y="1346099"/>
                  <a:pt x="380780" y="1337585"/>
                  <a:pt x="412377" y="1326776"/>
                </a:cubicBezTo>
                <a:cubicBezTo>
                  <a:pt x="456501" y="1311681"/>
                  <a:pt x="499256" y="1292581"/>
                  <a:pt x="543859" y="1278965"/>
                </a:cubicBezTo>
                <a:cubicBezTo>
                  <a:pt x="688591" y="1234784"/>
                  <a:pt x="835904" y="1199227"/>
                  <a:pt x="980142" y="1153459"/>
                </a:cubicBezTo>
                <a:cubicBezTo>
                  <a:pt x="1043263" y="1133430"/>
                  <a:pt x="1103121" y="1104217"/>
                  <a:pt x="1165412" y="1081741"/>
                </a:cubicBezTo>
                <a:cubicBezTo>
                  <a:pt x="1785202" y="858104"/>
                  <a:pt x="1340494" y="1035638"/>
                  <a:pt x="1978212" y="776941"/>
                </a:cubicBezTo>
                <a:cubicBezTo>
                  <a:pt x="2050208" y="747735"/>
                  <a:pt x="2121740" y="717397"/>
                  <a:pt x="2193365" y="687294"/>
                </a:cubicBezTo>
                <a:cubicBezTo>
                  <a:pt x="2259200" y="659624"/>
                  <a:pt x="2321781" y="622736"/>
                  <a:pt x="2390589" y="603623"/>
                </a:cubicBezTo>
                <a:cubicBezTo>
                  <a:pt x="2462307" y="583702"/>
                  <a:pt x="2534534" y="565531"/>
                  <a:pt x="2605742" y="543859"/>
                </a:cubicBezTo>
                <a:cubicBezTo>
                  <a:pt x="2672037" y="523682"/>
                  <a:pt x="2736451" y="497561"/>
                  <a:pt x="2802965" y="478118"/>
                </a:cubicBezTo>
                <a:cubicBezTo>
                  <a:pt x="2866037" y="459682"/>
                  <a:pt x="2931208" y="448974"/>
                  <a:pt x="2994212" y="430306"/>
                </a:cubicBezTo>
                <a:cubicBezTo>
                  <a:pt x="3038926" y="417057"/>
                  <a:pt x="3080970" y="395708"/>
                  <a:pt x="3125694" y="382494"/>
                </a:cubicBezTo>
                <a:cubicBezTo>
                  <a:pt x="3184465" y="365130"/>
                  <a:pt x="3270041" y="348763"/>
                  <a:pt x="3334871" y="340659"/>
                </a:cubicBezTo>
                <a:cubicBezTo>
                  <a:pt x="3356705" y="337930"/>
                  <a:pt x="3378698" y="336674"/>
                  <a:pt x="3400612" y="334682"/>
                </a:cubicBezTo>
                <a:cubicBezTo>
                  <a:pt x="3476314" y="340659"/>
                  <a:pt x="3552544" y="341873"/>
                  <a:pt x="3627718" y="352612"/>
                </a:cubicBezTo>
                <a:cubicBezTo>
                  <a:pt x="3637579" y="354021"/>
                  <a:pt x="3642522" y="366496"/>
                  <a:pt x="3651624" y="370541"/>
                </a:cubicBezTo>
                <a:cubicBezTo>
                  <a:pt x="3660906" y="374667"/>
                  <a:pt x="3671545" y="374526"/>
                  <a:pt x="3681506" y="376518"/>
                </a:cubicBezTo>
                <a:cubicBezTo>
                  <a:pt x="3689475" y="384486"/>
                  <a:pt x="3696856" y="393089"/>
                  <a:pt x="3705412" y="400423"/>
                </a:cubicBezTo>
                <a:cubicBezTo>
                  <a:pt x="3710866" y="405098"/>
                  <a:pt x="3718855" y="406767"/>
                  <a:pt x="3723342" y="412376"/>
                </a:cubicBezTo>
                <a:cubicBezTo>
                  <a:pt x="3727277" y="417295"/>
                  <a:pt x="3726501" y="424671"/>
                  <a:pt x="3729318" y="430306"/>
                </a:cubicBezTo>
                <a:cubicBezTo>
                  <a:pt x="3732530" y="436730"/>
                  <a:pt x="3737707" y="441999"/>
                  <a:pt x="3741271" y="448235"/>
                </a:cubicBezTo>
                <a:cubicBezTo>
                  <a:pt x="3745691" y="455970"/>
                  <a:pt x="3749240" y="464172"/>
                  <a:pt x="3753224" y="472141"/>
                </a:cubicBezTo>
                <a:cubicBezTo>
                  <a:pt x="3747247" y="577725"/>
                  <a:pt x="3745320" y="683617"/>
                  <a:pt x="3735294" y="788894"/>
                </a:cubicBezTo>
                <a:cubicBezTo>
                  <a:pt x="3733322" y="809599"/>
                  <a:pt x="3721783" y="828335"/>
                  <a:pt x="3717365" y="848659"/>
                </a:cubicBezTo>
                <a:cubicBezTo>
                  <a:pt x="3651952" y="1149564"/>
                  <a:pt x="3758518" y="713925"/>
                  <a:pt x="3687483" y="998070"/>
                </a:cubicBezTo>
                <a:cubicBezTo>
                  <a:pt x="3689475" y="1067796"/>
                  <a:pt x="3689793" y="1137589"/>
                  <a:pt x="3693459" y="1207247"/>
                </a:cubicBezTo>
                <a:cubicBezTo>
                  <a:pt x="3693790" y="1213538"/>
                  <a:pt x="3696310" y="1219706"/>
                  <a:pt x="3699436" y="1225176"/>
                </a:cubicBezTo>
                <a:cubicBezTo>
                  <a:pt x="3704378" y="1233824"/>
                  <a:pt x="3710883" y="1241519"/>
                  <a:pt x="3717365" y="1249082"/>
                </a:cubicBezTo>
                <a:cubicBezTo>
                  <a:pt x="3722865" y="1255499"/>
                  <a:pt x="3728261" y="1262324"/>
                  <a:pt x="3735294" y="1267012"/>
                </a:cubicBezTo>
                <a:cubicBezTo>
                  <a:pt x="3740536" y="1270507"/>
                  <a:pt x="3747247" y="1270996"/>
                  <a:pt x="3753224" y="1272988"/>
                </a:cubicBezTo>
                <a:cubicBezTo>
                  <a:pt x="3795059" y="1267012"/>
                  <a:pt x="3838146" y="1266842"/>
                  <a:pt x="3878730" y="1255059"/>
                </a:cubicBezTo>
                <a:cubicBezTo>
                  <a:pt x="3901041" y="1248582"/>
                  <a:pt x="3917715" y="1229590"/>
                  <a:pt x="3938494" y="1219200"/>
                </a:cubicBezTo>
                <a:cubicBezTo>
                  <a:pt x="3957685" y="1209604"/>
                  <a:pt x="3979068" y="1204890"/>
                  <a:pt x="3998259" y="1195294"/>
                </a:cubicBezTo>
                <a:cubicBezTo>
                  <a:pt x="4050876" y="1168985"/>
                  <a:pt x="4102002" y="1139793"/>
                  <a:pt x="4153647" y="1111623"/>
                </a:cubicBezTo>
                <a:cubicBezTo>
                  <a:pt x="4189659" y="1091980"/>
                  <a:pt x="4223802" y="1068661"/>
                  <a:pt x="4261224" y="1051859"/>
                </a:cubicBezTo>
                <a:cubicBezTo>
                  <a:pt x="4358840" y="1008031"/>
                  <a:pt x="4454895" y="960549"/>
                  <a:pt x="4554071" y="920376"/>
                </a:cubicBezTo>
                <a:cubicBezTo>
                  <a:pt x="4612460" y="896725"/>
                  <a:pt x="4675269" y="884975"/>
                  <a:pt x="4733365" y="860612"/>
                </a:cubicBezTo>
                <a:cubicBezTo>
                  <a:pt x="4799093" y="833049"/>
                  <a:pt x="4858884" y="792552"/>
                  <a:pt x="4924612" y="764988"/>
                </a:cubicBezTo>
                <a:cubicBezTo>
                  <a:pt x="4982708" y="740625"/>
                  <a:pt x="5044895" y="727278"/>
                  <a:pt x="5103906" y="705223"/>
                </a:cubicBezTo>
                <a:cubicBezTo>
                  <a:pt x="5242173" y="653548"/>
                  <a:pt x="5378385" y="596511"/>
                  <a:pt x="5516283" y="543859"/>
                </a:cubicBezTo>
                <a:cubicBezTo>
                  <a:pt x="5597535" y="512836"/>
                  <a:pt x="5680853" y="487223"/>
                  <a:pt x="5761318" y="454212"/>
                </a:cubicBezTo>
                <a:cubicBezTo>
                  <a:pt x="6220459" y="265845"/>
                  <a:pt x="5760326" y="449618"/>
                  <a:pt x="6424706" y="209176"/>
                </a:cubicBezTo>
                <a:cubicBezTo>
                  <a:pt x="6630890" y="134557"/>
                  <a:pt x="6599167" y="130498"/>
                  <a:pt x="6801224" y="71718"/>
                </a:cubicBezTo>
                <a:cubicBezTo>
                  <a:pt x="6850404" y="57411"/>
                  <a:pt x="6900587" y="46739"/>
                  <a:pt x="6950636" y="35859"/>
                </a:cubicBezTo>
                <a:cubicBezTo>
                  <a:pt x="7020719" y="20623"/>
                  <a:pt x="7079222" y="11440"/>
                  <a:pt x="7147859" y="0"/>
                </a:cubicBezTo>
                <a:cubicBezTo>
                  <a:pt x="7195671" y="1992"/>
                  <a:pt x="7244137" y="-2154"/>
                  <a:pt x="7291294" y="5976"/>
                </a:cubicBezTo>
                <a:cubicBezTo>
                  <a:pt x="7322904" y="11426"/>
                  <a:pt x="7318720" y="28839"/>
                  <a:pt x="7327153" y="47812"/>
                </a:cubicBezTo>
                <a:cubicBezTo>
                  <a:pt x="7332581" y="60024"/>
                  <a:pt x="7339943" y="71334"/>
                  <a:pt x="7345083" y="83670"/>
                </a:cubicBezTo>
                <a:cubicBezTo>
                  <a:pt x="7354178" y="105497"/>
                  <a:pt x="7357537" y="121533"/>
                  <a:pt x="7363012" y="143435"/>
                </a:cubicBezTo>
                <a:cubicBezTo>
                  <a:pt x="7367687" y="213554"/>
                  <a:pt x="7370562" y="283918"/>
                  <a:pt x="7386918" y="352612"/>
                </a:cubicBezTo>
                <a:cubicBezTo>
                  <a:pt x="7405860" y="432168"/>
                  <a:pt x="7403074" y="397220"/>
                  <a:pt x="7434730" y="478118"/>
                </a:cubicBezTo>
                <a:cubicBezTo>
                  <a:pt x="7443913" y="501584"/>
                  <a:pt x="7447906" y="527035"/>
                  <a:pt x="7458636" y="549835"/>
                </a:cubicBezTo>
                <a:cubicBezTo>
                  <a:pt x="7479893" y="595007"/>
                  <a:pt x="7505999" y="637738"/>
                  <a:pt x="7530353" y="681318"/>
                </a:cubicBezTo>
                <a:cubicBezTo>
                  <a:pt x="7557739" y="730324"/>
                  <a:pt x="7579781" y="768773"/>
                  <a:pt x="7614024" y="812800"/>
                </a:cubicBezTo>
                <a:cubicBezTo>
                  <a:pt x="7672507" y="887993"/>
                  <a:pt x="7729962" y="924521"/>
                  <a:pt x="7817224" y="986118"/>
                </a:cubicBezTo>
                <a:cubicBezTo>
                  <a:pt x="7829619" y="994867"/>
                  <a:pt x="7844558" y="999585"/>
                  <a:pt x="7859059" y="1004047"/>
                </a:cubicBezTo>
                <a:cubicBezTo>
                  <a:pt x="7870641" y="1007611"/>
                  <a:pt x="7882965" y="1008031"/>
                  <a:pt x="7894918" y="1010023"/>
                </a:cubicBezTo>
                <a:cubicBezTo>
                  <a:pt x="7948706" y="1006039"/>
                  <a:pt x="8003318" y="1008256"/>
                  <a:pt x="8056283" y="998070"/>
                </a:cubicBezTo>
                <a:cubicBezTo>
                  <a:pt x="8107634" y="988195"/>
                  <a:pt x="8155076" y="963382"/>
                  <a:pt x="8205694" y="950259"/>
                </a:cubicBezTo>
                <a:cubicBezTo>
                  <a:pt x="8370333" y="907575"/>
                  <a:pt x="8534491" y="861634"/>
                  <a:pt x="8701742" y="830729"/>
                </a:cubicBezTo>
                <a:lnTo>
                  <a:pt x="9251577" y="729129"/>
                </a:lnTo>
                <a:cubicBezTo>
                  <a:pt x="9451475" y="692348"/>
                  <a:pt x="9385011" y="702382"/>
                  <a:pt x="9490636" y="687294"/>
                </a:cubicBezTo>
                <a:lnTo>
                  <a:pt x="9478683" y="669365"/>
                </a:lnTo>
              </a:path>
            </a:pathLst>
          </a:custGeom>
          <a:noFill/>
          <a:ln w="114300">
            <a:solidFill>
              <a:schemeClr val="bg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7"/>
          <a:srcRect l="23176" r="11352" b="17805"/>
          <a:stretch/>
        </p:blipFill>
        <p:spPr>
          <a:xfrm>
            <a:off x="4357119" y="161599"/>
            <a:ext cx="3758803" cy="3527854"/>
          </a:xfrm>
          <a:prstGeom prst="rect">
            <a:avLst/>
          </a:prstGeom>
          <a:effectLst>
            <a:softEdge rad="317500"/>
          </a:effectLst>
        </p:spPr>
      </p:pic>
      <p:sp>
        <p:nvSpPr>
          <p:cNvPr id="15" name="TextBox 14">
            <a:extLst>
              <a:ext uri="{FF2B5EF4-FFF2-40B4-BE49-F238E27FC236}">
                <a16:creationId xmlns:a16="http://schemas.microsoft.com/office/drawing/2014/main" id="{D1EC8F3F-5D0E-164E-B252-CD7324A9CE27}"/>
              </a:ext>
            </a:extLst>
          </p:cNvPr>
          <p:cNvSpPr txBox="1"/>
          <p:nvPr/>
        </p:nvSpPr>
        <p:spPr>
          <a:xfrm>
            <a:off x="35416" y="-16771"/>
            <a:ext cx="2458750" cy="584775"/>
          </a:xfrm>
          <a:prstGeom prst="rect">
            <a:avLst/>
          </a:prstGeom>
          <a:noFill/>
        </p:spPr>
        <p:txBody>
          <a:bodyPr wrap="none" rtlCol="0">
            <a:spAutoFit/>
          </a:bodyPr>
          <a:lstStyle/>
          <a:p>
            <a:r>
              <a:rPr lang="en-US" sz="3200" dirty="0">
                <a:solidFill>
                  <a:srgbClr val="FFC000"/>
                </a:solidFill>
                <a:effectLst>
                  <a:outerShdw blurRad="38100" dist="38100" dir="2700000" algn="tl">
                    <a:srgbClr val="000000">
                      <a:alpha val="43137"/>
                    </a:srgbClr>
                  </a:outerShdw>
                </a:effectLst>
                <a:latin typeface="Arial Black" panose="020B0A04020102020204" pitchFamily="34" charset="0"/>
              </a:rPr>
              <a:t>Field Data</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7121" t="1844" r="5044" b="10156"/>
          <a:stretch/>
        </p:blipFill>
        <p:spPr>
          <a:xfrm>
            <a:off x="35416" y="977737"/>
            <a:ext cx="3859837" cy="5156093"/>
          </a:xfrm>
          <a:prstGeom prst="rect">
            <a:avLst/>
          </a:prstGeom>
          <a:effectLst>
            <a:softEdge rad="317500"/>
          </a:effectLst>
        </p:spPr>
      </p:pic>
      <p:sp>
        <p:nvSpPr>
          <p:cNvPr id="10" name="TextBox 9"/>
          <p:cNvSpPr txBox="1"/>
          <p:nvPr/>
        </p:nvSpPr>
        <p:spPr>
          <a:xfrm>
            <a:off x="4039983" y="3280653"/>
            <a:ext cx="3702488" cy="1384995"/>
          </a:xfrm>
          <a:prstGeom prst="rect">
            <a:avLst/>
          </a:prstGeom>
          <a:noFill/>
        </p:spPr>
        <p:txBody>
          <a:bodyPr wrap="none" rtlCol="0">
            <a:spAutoFit/>
          </a:bodyPr>
          <a:lstStyle/>
          <a:p>
            <a:r>
              <a:rPr lang="en-US" sz="2800" b="1" dirty="0"/>
              <a:t>I am:  </a:t>
            </a:r>
            <a:r>
              <a:rPr lang="en-US" sz="2800" b="1" dirty="0">
                <a:solidFill>
                  <a:srgbClr val="C00000"/>
                </a:solidFill>
              </a:rPr>
              <a:t>ID# 77</a:t>
            </a:r>
          </a:p>
          <a:p>
            <a:r>
              <a:rPr lang="en-US" sz="2800" b="1" dirty="0"/>
              <a:t>I am:  </a:t>
            </a:r>
            <a:r>
              <a:rPr lang="en-US" sz="2800" b="1" dirty="0">
                <a:solidFill>
                  <a:srgbClr val="C00000"/>
                </a:solidFill>
              </a:rPr>
              <a:t>Location (lat, lon)</a:t>
            </a:r>
          </a:p>
          <a:p>
            <a:r>
              <a:rPr lang="en-US" sz="2800" b="1" dirty="0"/>
              <a:t>I am:  </a:t>
            </a:r>
            <a:r>
              <a:rPr lang="en-US" sz="2800" b="1" dirty="0">
                <a:solidFill>
                  <a:srgbClr val="C00000"/>
                </a:solidFill>
              </a:rPr>
              <a:t>ON</a:t>
            </a:r>
          </a:p>
        </p:txBody>
      </p:sp>
      <p:pic>
        <p:nvPicPr>
          <p:cNvPr id="13" name="Picture 12"/>
          <p:cNvPicPr>
            <a:picLocks noChangeAspect="1"/>
          </p:cNvPicPr>
          <p:nvPr/>
        </p:nvPicPr>
        <p:blipFill rotWithShape="1">
          <a:blip r:embed="rId9"/>
          <a:srcRect l="17134" r="10499"/>
          <a:stretch/>
        </p:blipFill>
        <p:spPr>
          <a:xfrm>
            <a:off x="2494633" y="885750"/>
            <a:ext cx="1040820" cy="1937324"/>
          </a:xfrm>
          <a:prstGeom prst="rect">
            <a:avLst/>
          </a:prstGeom>
          <a:effectLst>
            <a:softEdge rad="63500"/>
          </a:effectLst>
        </p:spPr>
      </p:pic>
    </p:spTree>
    <p:extLst>
      <p:ext uri="{BB962C8B-B14F-4D97-AF65-F5344CB8AC3E}">
        <p14:creationId xmlns:p14="http://schemas.microsoft.com/office/powerpoint/2010/main" val="3252205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54DC92-EC62-8F40-BC06-F3830BA8B1DC}"/>
              </a:ext>
            </a:extLst>
          </p:cNvPr>
          <p:cNvSpPr txBox="1">
            <a:spLocks/>
          </p:cNvSpPr>
          <p:nvPr/>
        </p:nvSpPr>
        <p:spPr>
          <a:xfrm>
            <a:off x="0" y="0"/>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u="sng" dirty="0" smtClean="0">
                <a:latin typeface="Arial Black" panose="020B0A04020102020204" pitchFamily="34" charset="0"/>
              </a:rPr>
              <a:t>Three Categories</a:t>
            </a:r>
            <a:endParaRPr lang="en-US" sz="3600" u="sng" dirty="0">
              <a:latin typeface="Arial Black" panose="020B0A04020102020204" pitchFamily="34" charset="0"/>
            </a:endParaRPr>
          </a:p>
        </p:txBody>
      </p:sp>
      <p:pic>
        <p:nvPicPr>
          <p:cNvPr id="6" name="Picture 5">
            <a:extLst>
              <a:ext uri="{FF2B5EF4-FFF2-40B4-BE49-F238E27FC236}">
                <a16:creationId xmlns:a16="http://schemas.microsoft.com/office/drawing/2014/main" id="{85F48D0B-B836-6044-9B40-CAA233DB5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7" name="Picture 6">
            <a:extLst>
              <a:ext uri="{FF2B5EF4-FFF2-40B4-BE49-F238E27FC236}">
                <a16:creationId xmlns:a16="http://schemas.microsoft.com/office/drawing/2014/main" id="{25B2D487-A234-FC45-889A-8C60EF22C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8" name="Picture 7">
            <a:extLst>
              <a:ext uri="{FF2B5EF4-FFF2-40B4-BE49-F238E27FC236}">
                <a16:creationId xmlns:a16="http://schemas.microsoft.com/office/drawing/2014/main" id="{60C00166-382D-DB44-BFE8-5CA20D656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pic>
        <p:nvPicPr>
          <p:cNvPr id="11" name="Picture 10">
            <a:extLst>
              <a:ext uri="{FF2B5EF4-FFF2-40B4-BE49-F238E27FC236}">
                <a16:creationId xmlns:a16="http://schemas.microsoft.com/office/drawing/2014/main" id="{F86854BD-CAF6-3C41-9944-1B7EF1D050C6}"/>
              </a:ext>
            </a:extLst>
          </p:cNvPr>
          <p:cNvPicPr>
            <a:picLocks noChangeAspect="1"/>
          </p:cNvPicPr>
          <p:nvPr/>
        </p:nvPicPr>
        <p:blipFill>
          <a:blip r:embed="rId6"/>
          <a:stretch>
            <a:fillRect/>
          </a:stretch>
        </p:blipFill>
        <p:spPr>
          <a:xfrm>
            <a:off x="232669" y="1962774"/>
            <a:ext cx="1173276" cy="1869150"/>
          </a:xfrm>
          <a:prstGeom prst="rect">
            <a:avLst/>
          </a:prstGeom>
        </p:spPr>
      </p:pic>
      <p:sp>
        <p:nvSpPr>
          <p:cNvPr id="12" name="Title 1">
            <a:extLst>
              <a:ext uri="{FF2B5EF4-FFF2-40B4-BE49-F238E27FC236}">
                <a16:creationId xmlns:a16="http://schemas.microsoft.com/office/drawing/2014/main" id="{DD54DC92-EC62-8F40-BC06-F3830BA8B1DC}"/>
              </a:ext>
            </a:extLst>
          </p:cNvPr>
          <p:cNvSpPr txBox="1">
            <a:spLocks/>
          </p:cNvSpPr>
          <p:nvPr/>
        </p:nvSpPr>
        <p:spPr>
          <a:xfrm>
            <a:off x="107795" y="923613"/>
            <a:ext cx="28956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latin typeface="Arial Black" panose="020B0A04020102020204" pitchFamily="34" charset="0"/>
              </a:rPr>
              <a:t>Existing Connected TTCD</a:t>
            </a:r>
            <a:endParaRPr lang="en-US" sz="2000" dirty="0">
              <a:latin typeface="Arial Black" panose="020B0A04020102020204" pitchFamily="34" charset="0"/>
            </a:endParaRPr>
          </a:p>
        </p:txBody>
      </p:sp>
      <p:sp>
        <p:nvSpPr>
          <p:cNvPr id="13" name="Title 1">
            <a:extLst>
              <a:ext uri="{FF2B5EF4-FFF2-40B4-BE49-F238E27FC236}">
                <a16:creationId xmlns:a16="http://schemas.microsoft.com/office/drawing/2014/main" id="{DD54DC92-EC62-8F40-BC06-F3830BA8B1DC}"/>
              </a:ext>
            </a:extLst>
          </p:cNvPr>
          <p:cNvSpPr txBox="1">
            <a:spLocks/>
          </p:cNvSpPr>
          <p:nvPr/>
        </p:nvSpPr>
        <p:spPr>
          <a:xfrm>
            <a:off x="3111190" y="923613"/>
            <a:ext cx="28956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latin typeface="Arial Black" panose="020B0A04020102020204" pitchFamily="34" charset="0"/>
              </a:rPr>
              <a:t>New </a:t>
            </a:r>
          </a:p>
          <a:p>
            <a:pPr algn="ctr"/>
            <a:r>
              <a:rPr lang="en-US" sz="2000" dirty="0" smtClean="0">
                <a:latin typeface="Arial Black" panose="020B0A04020102020204" pitchFamily="34" charset="0"/>
              </a:rPr>
              <a:t>Connected TTCD</a:t>
            </a:r>
            <a:endParaRPr lang="en-US" sz="2000" dirty="0">
              <a:latin typeface="Arial Black" panose="020B0A04020102020204" pitchFamily="34" charset="0"/>
            </a:endParaRPr>
          </a:p>
        </p:txBody>
      </p:sp>
      <p:sp>
        <p:nvSpPr>
          <p:cNvPr id="14" name="Title 1">
            <a:extLst>
              <a:ext uri="{FF2B5EF4-FFF2-40B4-BE49-F238E27FC236}">
                <a16:creationId xmlns:a16="http://schemas.microsoft.com/office/drawing/2014/main" id="{DD54DC92-EC62-8F40-BC06-F3830BA8B1DC}"/>
              </a:ext>
            </a:extLst>
          </p:cNvPr>
          <p:cNvSpPr txBox="1">
            <a:spLocks/>
          </p:cNvSpPr>
          <p:nvPr/>
        </p:nvSpPr>
        <p:spPr>
          <a:xfrm>
            <a:off x="6127595" y="923613"/>
            <a:ext cx="28956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latin typeface="Arial Black" panose="020B0A04020102020204" pitchFamily="34" charset="0"/>
              </a:rPr>
              <a:t>Automated Vehicle Location (AVL)</a:t>
            </a:r>
            <a:endParaRPr lang="en-US" sz="2000" dirty="0">
              <a:latin typeface="Arial Black" panose="020B0A04020102020204" pitchFamily="34" charset="0"/>
            </a:endParaRPr>
          </a:p>
        </p:txBody>
      </p:sp>
      <p:cxnSp>
        <p:nvCxnSpPr>
          <p:cNvPr id="3" name="Straight Connector 2"/>
          <p:cNvCxnSpPr/>
          <p:nvPr/>
        </p:nvCxnSpPr>
        <p:spPr>
          <a:xfrm>
            <a:off x="3003395" y="1544292"/>
            <a:ext cx="0" cy="435075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06790" y="1544292"/>
            <a:ext cx="0" cy="435075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3224022" y="1951812"/>
            <a:ext cx="1102651" cy="1636063"/>
          </a:xfrm>
          <a:prstGeom prst="rect">
            <a:avLst/>
          </a:prstGeom>
          <a:effectLst>
            <a:softEdge rad="127000"/>
          </a:effectLst>
        </p:spPr>
      </p:pic>
      <p:pic>
        <p:nvPicPr>
          <p:cNvPr id="17" name="Picture 16"/>
          <p:cNvPicPr>
            <a:picLocks noChangeAspect="1"/>
          </p:cNvPicPr>
          <p:nvPr/>
        </p:nvPicPr>
        <p:blipFill>
          <a:blip r:embed="rId8"/>
          <a:stretch>
            <a:fillRect/>
          </a:stretch>
        </p:blipFill>
        <p:spPr>
          <a:xfrm>
            <a:off x="4439505" y="2845182"/>
            <a:ext cx="1306193" cy="1737197"/>
          </a:xfrm>
          <a:prstGeom prst="rect">
            <a:avLst/>
          </a:prstGeom>
          <a:effectLst>
            <a:softEdge rad="127000"/>
          </a:effectLst>
        </p:spPr>
      </p:pic>
      <p:pic>
        <p:nvPicPr>
          <p:cNvPr id="18" name="Picture 17"/>
          <p:cNvPicPr>
            <a:picLocks noChangeAspect="1"/>
          </p:cNvPicPr>
          <p:nvPr/>
        </p:nvPicPr>
        <p:blipFill rotWithShape="1">
          <a:blip r:embed="rId9"/>
          <a:srcRect l="23176" r="11352" b="17805"/>
          <a:stretch/>
        </p:blipFill>
        <p:spPr>
          <a:xfrm>
            <a:off x="6153719" y="2423886"/>
            <a:ext cx="2748672" cy="2579787"/>
          </a:xfrm>
          <a:prstGeom prst="rect">
            <a:avLst/>
          </a:prstGeom>
          <a:effectLst>
            <a:softEdge rad="317500"/>
          </a:effectLst>
        </p:spPr>
      </p:pic>
      <p:pic>
        <p:nvPicPr>
          <p:cNvPr id="5" name="Picture 4"/>
          <p:cNvPicPr>
            <a:picLocks noChangeAspect="1"/>
          </p:cNvPicPr>
          <p:nvPr/>
        </p:nvPicPr>
        <p:blipFill>
          <a:blip r:embed="rId10"/>
          <a:stretch>
            <a:fillRect/>
          </a:stretch>
        </p:blipFill>
        <p:spPr>
          <a:xfrm>
            <a:off x="1513349" y="3070212"/>
            <a:ext cx="1279942" cy="1643281"/>
          </a:xfrm>
          <a:prstGeom prst="rect">
            <a:avLst/>
          </a:prstGeom>
          <a:effectLst>
            <a:softEdge rad="63500"/>
          </a:effectLst>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67521" y="4426316"/>
            <a:ext cx="2286581" cy="1286202"/>
          </a:xfrm>
          <a:prstGeom prst="rect">
            <a:avLst/>
          </a:prstGeom>
          <a:effectLst>
            <a:softEdge rad="127000"/>
          </a:effectLst>
        </p:spPr>
      </p:pic>
    </p:spTree>
    <p:extLst>
      <p:ext uri="{BB962C8B-B14F-4D97-AF65-F5344CB8AC3E}">
        <p14:creationId xmlns:p14="http://schemas.microsoft.com/office/powerpoint/2010/main" val="2847698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54DC92-EC62-8F40-BC06-F3830BA8B1DC}"/>
              </a:ext>
            </a:extLst>
          </p:cNvPr>
          <p:cNvSpPr txBox="1">
            <a:spLocks/>
          </p:cNvSpPr>
          <p:nvPr/>
        </p:nvSpPr>
        <p:spPr>
          <a:xfrm>
            <a:off x="0" y="0"/>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rial Black" panose="020B0A04020102020204" pitchFamily="34" charset="0"/>
              </a:rPr>
              <a:t>Smart Arrow Board Advantages</a:t>
            </a:r>
            <a:endParaRPr lang="en-US" sz="3600" dirty="0">
              <a:latin typeface="Arial Black" panose="020B0A04020102020204" pitchFamily="34" charset="0"/>
            </a:endParaRPr>
          </a:p>
        </p:txBody>
      </p:sp>
      <p:pic>
        <p:nvPicPr>
          <p:cNvPr id="6" name="Picture 5">
            <a:extLst>
              <a:ext uri="{FF2B5EF4-FFF2-40B4-BE49-F238E27FC236}">
                <a16:creationId xmlns:a16="http://schemas.microsoft.com/office/drawing/2014/main" id="{85F48D0B-B836-6044-9B40-CAA233DB56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7" name="Picture 6">
            <a:extLst>
              <a:ext uri="{FF2B5EF4-FFF2-40B4-BE49-F238E27FC236}">
                <a16:creationId xmlns:a16="http://schemas.microsoft.com/office/drawing/2014/main" id="{25B2D487-A234-FC45-889A-8C60EF22C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8" name="Picture 7">
            <a:extLst>
              <a:ext uri="{FF2B5EF4-FFF2-40B4-BE49-F238E27FC236}">
                <a16:creationId xmlns:a16="http://schemas.microsoft.com/office/drawing/2014/main" id="{60C00166-382D-DB44-BFE8-5CA20D656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
        <p:nvSpPr>
          <p:cNvPr id="9" name="TextBox 8"/>
          <p:cNvSpPr txBox="1"/>
          <p:nvPr/>
        </p:nvSpPr>
        <p:spPr>
          <a:xfrm>
            <a:off x="729574" y="1126452"/>
            <a:ext cx="7684851" cy="2246769"/>
          </a:xfrm>
          <a:prstGeom prst="rect">
            <a:avLst/>
          </a:prstGeom>
          <a:noFill/>
        </p:spPr>
        <p:txBody>
          <a:bodyPr wrap="square" rtlCol="0">
            <a:spAutoFit/>
          </a:bodyPr>
          <a:lstStyle/>
          <a:p>
            <a:r>
              <a:rPr lang="en-US" sz="2800" dirty="0" smtClean="0"/>
              <a:t>Provide automated real-time lane closure information with no additional field worker effort</a:t>
            </a:r>
          </a:p>
          <a:p>
            <a:endParaRPr lang="en-US" sz="2800" dirty="0"/>
          </a:p>
          <a:p>
            <a:r>
              <a:rPr lang="en-US" sz="2800" dirty="0" smtClean="0"/>
              <a:t>Existing inventory can be modified to meet requirements</a:t>
            </a:r>
            <a:endParaRPr lang="en-US" sz="28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1901" t="40451" r="20067" b="38288"/>
          <a:stretch/>
        </p:blipFill>
        <p:spPr>
          <a:xfrm>
            <a:off x="1102046" y="3500470"/>
            <a:ext cx="6599277" cy="2766930"/>
          </a:xfrm>
          <a:prstGeom prst="rect">
            <a:avLst/>
          </a:prstGeom>
          <a:effectLst>
            <a:softEdge rad="127000"/>
          </a:effectLst>
        </p:spPr>
      </p:pic>
    </p:spTree>
    <p:extLst>
      <p:ext uri="{BB962C8B-B14F-4D97-AF65-F5344CB8AC3E}">
        <p14:creationId xmlns:p14="http://schemas.microsoft.com/office/powerpoint/2010/main" val="542090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62"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15181"/>
            <a:ext cx="9152562" cy="551605"/>
          </a:xfrm>
          <a:prstGeom prst="rect">
            <a:avLst/>
          </a:prstGeom>
        </p:spPr>
      </p:pic>
      <p:sp>
        <p:nvSpPr>
          <p:cNvPr id="6" name="Rectangle 5"/>
          <p:cNvSpPr/>
          <p:nvPr/>
        </p:nvSpPr>
        <p:spPr>
          <a:xfrm>
            <a:off x="-4006514" y="8013070"/>
            <a:ext cx="32918400" cy="199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516" y="6397098"/>
            <a:ext cx="2132728" cy="387768"/>
          </a:xfrm>
          <a:prstGeom prst="rect">
            <a:avLst/>
          </a:prstGeom>
        </p:spPr>
      </p:pic>
      <p:sp>
        <p:nvSpPr>
          <p:cNvPr id="10" name="TextBox 9"/>
          <p:cNvSpPr txBox="1"/>
          <p:nvPr/>
        </p:nvSpPr>
        <p:spPr>
          <a:xfrm>
            <a:off x="-8563" y="1418653"/>
            <a:ext cx="5324482" cy="3477875"/>
          </a:xfrm>
          <a:prstGeom prst="rect">
            <a:avLst/>
          </a:prstGeom>
          <a:noFill/>
        </p:spPr>
        <p:txBody>
          <a:bodyPr wrap="square" rtlCol="0">
            <a:spAutoFit/>
          </a:bodyPr>
          <a:lstStyle/>
          <a:p>
            <a:r>
              <a:rPr lang="en-US" sz="4400" dirty="0">
                <a:solidFill>
                  <a:srgbClr val="FFC000"/>
                </a:solidFill>
                <a:effectLst>
                  <a:outerShdw blurRad="38100" dist="38100" dir="2700000" algn="tl">
                    <a:srgbClr val="000000">
                      <a:alpha val="43137"/>
                    </a:srgbClr>
                  </a:outerShdw>
                </a:effectLst>
                <a:latin typeface="Impact" panose="020B0806030902050204" pitchFamily="34" charset="0"/>
              </a:rPr>
              <a:t>Can you provide a feed with every lane closed  within your state/city/county every minute?</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100616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6A70EF5E-F36D-4076-B2B9-7E598987E066}"/>
              </a:ext>
            </a:extLst>
          </p:cNvPr>
          <p:cNvSpPr txBox="1">
            <a:spLocks/>
          </p:cNvSpPr>
          <p:nvPr/>
        </p:nvSpPr>
        <p:spPr>
          <a:xfrm>
            <a:off x="341973" y="510845"/>
            <a:ext cx="9727581" cy="4359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Black" panose="020B0A04020102020204" pitchFamily="34" charset="0"/>
                <a:ea typeface="+mj-ea"/>
                <a:cs typeface="+mj-cs"/>
              </a:rPr>
              <a:t>What makes an Arrow Board “Smart”?</a:t>
            </a:r>
          </a:p>
        </p:txBody>
      </p:sp>
      <p:pic>
        <p:nvPicPr>
          <p:cNvPr id="3" name="Picture 2">
            <a:extLst>
              <a:ext uri="{FF2B5EF4-FFF2-40B4-BE49-F238E27FC236}">
                <a16:creationId xmlns:a16="http://schemas.microsoft.com/office/drawing/2014/main" id="{FE5CDBB5-3F61-421F-8D61-8B0AB3934802}"/>
              </a:ext>
            </a:extLst>
          </p:cNvPr>
          <p:cNvPicPr>
            <a:picLocks noChangeAspect="1"/>
          </p:cNvPicPr>
          <p:nvPr/>
        </p:nvPicPr>
        <p:blipFill>
          <a:blip r:embed="rId2"/>
          <a:stretch>
            <a:fillRect/>
          </a:stretch>
        </p:blipFill>
        <p:spPr>
          <a:xfrm>
            <a:off x="1931094" y="1242950"/>
            <a:ext cx="5326421" cy="3626961"/>
          </a:xfrm>
          <a:prstGeom prst="rect">
            <a:avLst/>
          </a:prstGeom>
        </p:spPr>
      </p:pic>
      <p:pic>
        <p:nvPicPr>
          <p:cNvPr id="4" name="Picture 3">
            <a:extLst>
              <a:ext uri="{FF2B5EF4-FFF2-40B4-BE49-F238E27FC236}">
                <a16:creationId xmlns:a16="http://schemas.microsoft.com/office/drawing/2014/main" id="{85F48D0B-B836-6044-9B40-CAA233DB5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5" name="Picture 4">
            <a:extLst>
              <a:ext uri="{FF2B5EF4-FFF2-40B4-BE49-F238E27FC236}">
                <a16:creationId xmlns:a16="http://schemas.microsoft.com/office/drawing/2014/main" id="{25B2D487-A234-FC45-889A-8C60EF22C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6" name="Picture 5">
            <a:extLst>
              <a:ext uri="{FF2B5EF4-FFF2-40B4-BE49-F238E27FC236}">
                <a16:creationId xmlns:a16="http://schemas.microsoft.com/office/drawing/2014/main" id="{60C00166-382D-DB44-BFE8-5CA20D656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
        <p:nvSpPr>
          <p:cNvPr id="7" name="Rectangle 6"/>
          <p:cNvSpPr/>
          <p:nvPr/>
        </p:nvSpPr>
        <p:spPr>
          <a:xfrm>
            <a:off x="1492405" y="5264218"/>
            <a:ext cx="6203797" cy="830997"/>
          </a:xfrm>
          <a:prstGeom prst="rect">
            <a:avLst/>
          </a:prstGeom>
        </p:spPr>
        <p:txBody>
          <a:bodyPr wrap="square">
            <a:spAutoFit/>
          </a:bodyPr>
          <a:lstStyle/>
          <a:p>
            <a:pPr algn="ctr"/>
            <a:r>
              <a:rPr lang="en-US" sz="4800" dirty="0" smtClean="0">
                <a:solidFill>
                  <a:srgbClr val="FF0000"/>
                </a:solidFill>
                <a:latin typeface="Arial Black" panose="020B0A04020102020204" pitchFamily="34" charset="0"/>
              </a:rPr>
              <a:t>Communication!</a:t>
            </a:r>
            <a:endParaRPr lang="en-US" sz="48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57084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854BD-CAF6-3C41-9944-1B7EF1D050C6}"/>
              </a:ext>
            </a:extLst>
          </p:cNvPr>
          <p:cNvPicPr>
            <a:picLocks noChangeAspect="1"/>
          </p:cNvPicPr>
          <p:nvPr/>
        </p:nvPicPr>
        <p:blipFill>
          <a:blip r:embed="rId3"/>
          <a:stretch>
            <a:fillRect/>
          </a:stretch>
        </p:blipFill>
        <p:spPr>
          <a:xfrm>
            <a:off x="3384585" y="793986"/>
            <a:ext cx="1841500" cy="2933700"/>
          </a:xfrm>
          <a:prstGeom prst="rect">
            <a:avLst/>
          </a:prstGeom>
        </p:spPr>
      </p:pic>
      <p:sp>
        <p:nvSpPr>
          <p:cNvPr id="5" name="TextBox 4">
            <a:extLst>
              <a:ext uri="{FF2B5EF4-FFF2-40B4-BE49-F238E27FC236}">
                <a16:creationId xmlns:a16="http://schemas.microsoft.com/office/drawing/2014/main" id="{6A44D948-629D-104B-9AC2-9AE274779B78}"/>
              </a:ext>
            </a:extLst>
          </p:cNvPr>
          <p:cNvSpPr txBox="1"/>
          <p:nvPr/>
        </p:nvSpPr>
        <p:spPr>
          <a:xfrm>
            <a:off x="439014" y="988627"/>
            <a:ext cx="2892287" cy="923330"/>
          </a:xfrm>
          <a:prstGeom prst="rect">
            <a:avLst/>
          </a:prstGeom>
          <a:noFill/>
        </p:spPr>
        <p:txBody>
          <a:bodyPr wrap="square" rtlCol="0">
            <a:spAutoFit/>
          </a:bodyPr>
          <a:lstStyle/>
          <a:p>
            <a:pPr algn="ctr"/>
            <a:r>
              <a:rPr lang="en-US" b="1" u="sng" dirty="0" smtClean="0"/>
              <a:t>Option 2:</a:t>
            </a:r>
          </a:p>
          <a:p>
            <a:pPr algn="ctr"/>
            <a:r>
              <a:rPr lang="en-US" b="1" dirty="0" smtClean="0"/>
              <a:t>Data polled from arrow board directly</a:t>
            </a:r>
            <a:endParaRPr lang="en-US" b="1" dirty="0"/>
          </a:p>
        </p:txBody>
      </p:sp>
      <p:sp>
        <p:nvSpPr>
          <p:cNvPr id="6" name="TextBox 5">
            <a:extLst>
              <a:ext uri="{FF2B5EF4-FFF2-40B4-BE49-F238E27FC236}">
                <a16:creationId xmlns:a16="http://schemas.microsoft.com/office/drawing/2014/main" id="{763DCDA6-13D0-AF45-95B8-72194A06D226}"/>
              </a:ext>
            </a:extLst>
          </p:cNvPr>
          <p:cNvSpPr txBox="1"/>
          <p:nvPr/>
        </p:nvSpPr>
        <p:spPr>
          <a:xfrm>
            <a:off x="5591459" y="988627"/>
            <a:ext cx="3100347" cy="923330"/>
          </a:xfrm>
          <a:prstGeom prst="rect">
            <a:avLst/>
          </a:prstGeom>
          <a:noFill/>
        </p:spPr>
        <p:txBody>
          <a:bodyPr wrap="square" rtlCol="0">
            <a:spAutoFit/>
          </a:bodyPr>
          <a:lstStyle/>
          <a:p>
            <a:pPr algn="ctr"/>
            <a:r>
              <a:rPr lang="en-US" b="1" u="sng" dirty="0" smtClean="0"/>
              <a:t>Option 1:</a:t>
            </a:r>
          </a:p>
          <a:p>
            <a:pPr algn="ctr"/>
            <a:r>
              <a:rPr lang="en-US" b="1" dirty="0" smtClean="0"/>
              <a:t>Data received from intermediary server</a:t>
            </a:r>
            <a:endParaRPr lang="en-US" b="1" dirty="0"/>
          </a:p>
        </p:txBody>
      </p:sp>
      <p:pic>
        <p:nvPicPr>
          <p:cNvPr id="7" name="Picture 6">
            <a:extLst>
              <a:ext uri="{FF2B5EF4-FFF2-40B4-BE49-F238E27FC236}">
                <a16:creationId xmlns:a16="http://schemas.microsoft.com/office/drawing/2014/main" id="{1CC5C0B0-845D-4B4E-B395-9E95E47FE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795" y="6336972"/>
            <a:ext cx="2315079" cy="420924"/>
          </a:xfrm>
          <a:prstGeom prst="rect">
            <a:avLst/>
          </a:prstGeom>
        </p:spPr>
      </p:pic>
      <p:cxnSp>
        <p:nvCxnSpPr>
          <p:cNvPr id="9" name="Straight Connector 8">
            <a:extLst>
              <a:ext uri="{FF2B5EF4-FFF2-40B4-BE49-F238E27FC236}">
                <a16:creationId xmlns:a16="http://schemas.microsoft.com/office/drawing/2014/main" id="{3E5B4656-1305-084B-B24E-86AEEF46044A}"/>
              </a:ext>
            </a:extLst>
          </p:cNvPr>
          <p:cNvCxnSpPr>
            <a:stCxn id="4" idx="1"/>
          </p:cNvCxnSpPr>
          <p:nvPr/>
        </p:nvCxnSpPr>
        <p:spPr>
          <a:xfrm flipH="1">
            <a:off x="1552196" y="2260836"/>
            <a:ext cx="183238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C420C08-391E-EE4C-8F31-6BCA0D24DE24}"/>
              </a:ext>
            </a:extLst>
          </p:cNvPr>
          <p:cNvCxnSpPr>
            <a:cxnSpLocks/>
          </p:cNvCxnSpPr>
          <p:nvPr/>
        </p:nvCxnSpPr>
        <p:spPr>
          <a:xfrm flipV="1">
            <a:off x="1552196" y="2260836"/>
            <a:ext cx="0" cy="428659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698784B-EB58-954F-8DD5-BDE0C88C7B87}"/>
              </a:ext>
            </a:extLst>
          </p:cNvPr>
          <p:cNvCxnSpPr>
            <a:cxnSpLocks/>
          </p:cNvCxnSpPr>
          <p:nvPr/>
        </p:nvCxnSpPr>
        <p:spPr>
          <a:xfrm flipH="1">
            <a:off x="1552196" y="6544121"/>
            <a:ext cx="1542636" cy="3313"/>
          </a:xfrm>
          <a:prstGeom prst="line">
            <a:avLst/>
          </a:prstGeom>
          <a:ln w="28575">
            <a:solidFill>
              <a:schemeClr val="tx1"/>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FF2FB18-81CC-8149-B47F-F773B124F779}"/>
              </a:ext>
            </a:extLst>
          </p:cNvPr>
          <p:cNvSpPr txBox="1"/>
          <p:nvPr/>
        </p:nvSpPr>
        <p:spPr>
          <a:xfrm rot="16200000">
            <a:off x="399543" y="4006517"/>
            <a:ext cx="2305305" cy="584775"/>
          </a:xfrm>
          <a:prstGeom prst="rect">
            <a:avLst/>
          </a:prstGeom>
          <a:noFill/>
        </p:spPr>
        <p:txBody>
          <a:bodyPr wrap="square" rtlCol="0">
            <a:spAutoFit/>
          </a:bodyPr>
          <a:lstStyle/>
          <a:p>
            <a:r>
              <a:rPr lang="en-US" sz="1600" dirty="0"/>
              <a:t>Data Pull </a:t>
            </a:r>
          </a:p>
          <a:p>
            <a:r>
              <a:rPr lang="en-US" sz="1600" dirty="0"/>
              <a:t>From Devices</a:t>
            </a:r>
          </a:p>
        </p:txBody>
      </p:sp>
      <p:sp>
        <p:nvSpPr>
          <p:cNvPr id="18" name="TextBox 17">
            <a:extLst>
              <a:ext uri="{FF2B5EF4-FFF2-40B4-BE49-F238E27FC236}">
                <a16:creationId xmlns:a16="http://schemas.microsoft.com/office/drawing/2014/main" id="{F30E5858-CAFD-174A-B8C9-6BBF68DF373E}"/>
              </a:ext>
            </a:extLst>
          </p:cNvPr>
          <p:cNvSpPr txBox="1"/>
          <p:nvPr/>
        </p:nvSpPr>
        <p:spPr>
          <a:xfrm>
            <a:off x="5698395" y="2542149"/>
            <a:ext cx="2073826" cy="1015663"/>
          </a:xfrm>
          <a:prstGeom prst="rect">
            <a:avLst/>
          </a:prstGeom>
          <a:noFill/>
          <a:ln>
            <a:solidFill>
              <a:srgbClr val="FF0000"/>
            </a:solidFill>
          </a:ln>
        </p:spPr>
        <p:txBody>
          <a:bodyPr wrap="square" rtlCol="0">
            <a:spAutoFit/>
          </a:bodyPr>
          <a:lstStyle/>
          <a:p>
            <a:r>
              <a:rPr lang="en-US" sz="1200" dirty="0"/>
              <a:t>Pushed based on:</a:t>
            </a:r>
          </a:p>
          <a:p>
            <a:pPr marL="285750" indent="-285750">
              <a:buFont typeface="Arial" panose="020B0604020202020204" pitchFamily="34" charset="0"/>
              <a:buChar char="•"/>
            </a:pPr>
            <a:r>
              <a:rPr lang="en-US" sz="1200" dirty="0"/>
              <a:t>Status Change</a:t>
            </a:r>
          </a:p>
          <a:p>
            <a:pPr marL="285750" indent="-285750">
              <a:buFont typeface="Arial" panose="020B0604020202020204" pitchFamily="34" charset="0"/>
              <a:buChar char="•"/>
            </a:pPr>
            <a:r>
              <a:rPr lang="en-US" sz="1200" dirty="0"/>
              <a:t>Location </a:t>
            </a:r>
            <a:r>
              <a:rPr lang="en-US" sz="1200" dirty="0" smtClean="0"/>
              <a:t>Change</a:t>
            </a:r>
            <a:endParaRPr lang="en-US" sz="1200" dirty="0"/>
          </a:p>
          <a:p>
            <a:pPr marL="285750" indent="-285750">
              <a:buFont typeface="Arial" panose="020B0604020202020204" pitchFamily="34" charset="0"/>
              <a:buChar char="•"/>
            </a:pPr>
            <a:r>
              <a:rPr lang="en-US" sz="1200" dirty="0" smtClean="0"/>
              <a:t>Check-in</a:t>
            </a:r>
          </a:p>
          <a:p>
            <a:pPr marL="285750" indent="-285750">
              <a:buFont typeface="Arial" panose="020B0604020202020204" pitchFamily="34" charset="0"/>
              <a:buChar char="•"/>
            </a:pPr>
            <a:r>
              <a:rPr lang="en-US" sz="1200" dirty="0" smtClean="0"/>
              <a:t>Other </a:t>
            </a:r>
            <a:endParaRPr lang="en-US" sz="1200" dirty="0"/>
          </a:p>
        </p:txBody>
      </p:sp>
      <p:cxnSp>
        <p:nvCxnSpPr>
          <p:cNvPr id="28" name="Straight Connector 27">
            <a:extLst>
              <a:ext uri="{FF2B5EF4-FFF2-40B4-BE49-F238E27FC236}">
                <a16:creationId xmlns:a16="http://schemas.microsoft.com/office/drawing/2014/main" id="{A5791CD3-9774-994E-A826-2984C8C2427E}"/>
              </a:ext>
            </a:extLst>
          </p:cNvPr>
          <p:cNvCxnSpPr>
            <a:cxnSpLocks/>
          </p:cNvCxnSpPr>
          <p:nvPr/>
        </p:nvCxnSpPr>
        <p:spPr>
          <a:xfrm>
            <a:off x="5226085" y="2260836"/>
            <a:ext cx="269543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6AC9871-A550-814F-9577-5827FBD7219E}"/>
              </a:ext>
            </a:extLst>
          </p:cNvPr>
          <p:cNvCxnSpPr>
            <a:cxnSpLocks/>
            <a:stCxn id="34" idx="0"/>
          </p:cNvCxnSpPr>
          <p:nvPr/>
        </p:nvCxnSpPr>
        <p:spPr>
          <a:xfrm flipV="1">
            <a:off x="7921523" y="2260836"/>
            <a:ext cx="0" cy="1529194"/>
          </a:xfrm>
          <a:prstGeom prst="line">
            <a:avLst/>
          </a:prstGeom>
          <a:ln w="28575">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4C6FDAE-5D4E-F64F-B32D-475AEE1F2167}"/>
              </a:ext>
            </a:extLst>
          </p:cNvPr>
          <p:cNvSpPr txBox="1"/>
          <p:nvPr/>
        </p:nvSpPr>
        <p:spPr>
          <a:xfrm>
            <a:off x="7151239" y="3790030"/>
            <a:ext cx="1540567" cy="646331"/>
          </a:xfrm>
          <a:prstGeom prst="rect">
            <a:avLst/>
          </a:prstGeom>
          <a:noFill/>
          <a:ln>
            <a:solidFill>
              <a:schemeClr val="tx1"/>
            </a:solidFill>
          </a:ln>
        </p:spPr>
        <p:txBody>
          <a:bodyPr wrap="square" rtlCol="0">
            <a:spAutoFit/>
          </a:bodyPr>
          <a:lstStyle/>
          <a:p>
            <a:pPr algn="ctr"/>
            <a:r>
              <a:rPr lang="en-US" dirty="0"/>
              <a:t>Manufacturer Servers</a:t>
            </a:r>
          </a:p>
        </p:txBody>
      </p:sp>
      <p:cxnSp>
        <p:nvCxnSpPr>
          <p:cNvPr id="38" name="Straight Connector 37">
            <a:extLst>
              <a:ext uri="{FF2B5EF4-FFF2-40B4-BE49-F238E27FC236}">
                <a16:creationId xmlns:a16="http://schemas.microsoft.com/office/drawing/2014/main" id="{3D923A32-66D4-334C-B2CF-03504E8F8969}"/>
              </a:ext>
            </a:extLst>
          </p:cNvPr>
          <p:cNvCxnSpPr>
            <a:cxnSpLocks/>
            <a:endCxn id="7" idx="3"/>
          </p:cNvCxnSpPr>
          <p:nvPr/>
        </p:nvCxnSpPr>
        <p:spPr>
          <a:xfrm flipH="1">
            <a:off x="5462874" y="6544121"/>
            <a:ext cx="2458648" cy="3313"/>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CD29F68-9A31-8947-A02E-41BFC64F75B5}"/>
              </a:ext>
            </a:extLst>
          </p:cNvPr>
          <p:cNvCxnSpPr>
            <a:cxnSpLocks/>
            <a:endCxn id="34" idx="2"/>
          </p:cNvCxnSpPr>
          <p:nvPr/>
        </p:nvCxnSpPr>
        <p:spPr>
          <a:xfrm flipV="1">
            <a:off x="7921523" y="4436361"/>
            <a:ext cx="0" cy="210776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FF3C7D99-F6E0-8A42-B1C6-412071AD1A9E}"/>
              </a:ext>
            </a:extLst>
          </p:cNvPr>
          <p:cNvSpPr txBox="1"/>
          <p:nvPr/>
        </p:nvSpPr>
        <p:spPr>
          <a:xfrm rot="5400000">
            <a:off x="6704466" y="5369324"/>
            <a:ext cx="2450703" cy="584775"/>
          </a:xfrm>
          <a:prstGeom prst="rect">
            <a:avLst/>
          </a:prstGeom>
          <a:noFill/>
        </p:spPr>
        <p:txBody>
          <a:bodyPr wrap="square" rtlCol="0">
            <a:spAutoFit/>
          </a:bodyPr>
          <a:lstStyle/>
          <a:p>
            <a:r>
              <a:rPr lang="en-US" sz="1600" dirty="0"/>
              <a:t>Data Pull/Query </a:t>
            </a:r>
          </a:p>
          <a:p>
            <a:r>
              <a:rPr lang="en-US" sz="1600" dirty="0"/>
              <a:t>From Manufacturer API</a:t>
            </a:r>
          </a:p>
        </p:txBody>
      </p:sp>
      <p:sp>
        <p:nvSpPr>
          <p:cNvPr id="46" name="TextBox 45">
            <a:extLst>
              <a:ext uri="{FF2B5EF4-FFF2-40B4-BE49-F238E27FC236}">
                <a16:creationId xmlns:a16="http://schemas.microsoft.com/office/drawing/2014/main" id="{61CAB108-65AA-C440-93C3-D7DF592DBB2D}"/>
              </a:ext>
            </a:extLst>
          </p:cNvPr>
          <p:cNvSpPr txBox="1"/>
          <p:nvPr/>
        </p:nvSpPr>
        <p:spPr>
          <a:xfrm rot="5400000">
            <a:off x="6942025" y="3365613"/>
            <a:ext cx="2305305" cy="338554"/>
          </a:xfrm>
          <a:prstGeom prst="rect">
            <a:avLst/>
          </a:prstGeom>
          <a:noFill/>
        </p:spPr>
        <p:txBody>
          <a:bodyPr wrap="square" rtlCol="0">
            <a:spAutoFit/>
          </a:bodyPr>
          <a:lstStyle/>
          <a:p>
            <a:r>
              <a:rPr lang="en-US" sz="1600" dirty="0">
                <a:solidFill>
                  <a:srgbClr val="FF0000"/>
                </a:solidFill>
              </a:rPr>
              <a:t>Data Push</a:t>
            </a:r>
          </a:p>
        </p:txBody>
      </p:sp>
      <p:sp>
        <p:nvSpPr>
          <p:cNvPr id="19" name="Title 1">
            <a:extLst>
              <a:ext uri="{FF2B5EF4-FFF2-40B4-BE49-F238E27FC236}">
                <a16:creationId xmlns:a16="http://schemas.microsoft.com/office/drawing/2014/main" id="{DD54DC92-EC62-8F40-BC06-F3830BA8B1DC}"/>
              </a:ext>
            </a:extLst>
          </p:cNvPr>
          <p:cNvSpPr txBox="1">
            <a:spLocks/>
          </p:cNvSpPr>
          <p:nvPr/>
        </p:nvSpPr>
        <p:spPr>
          <a:xfrm>
            <a:off x="184826" y="-68465"/>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rial Black" panose="020B0A04020102020204" pitchFamily="34" charset="0"/>
              </a:rPr>
              <a:t>Smart Arrow Board Requirements</a:t>
            </a:r>
            <a:endParaRPr lang="en-US" sz="3600" dirty="0">
              <a:latin typeface="Arial Black" panose="020B0A04020102020204" pitchFamily="34" charset="0"/>
            </a:endParaRPr>
          </a:p>
        </p:txBody>
      </p:sp>
      <p:sp>
        <p:nvSpPr>
          <p:cNvPr id="2" name="Rectangle 1"/>
          <p:cNvSpPr/>
          <p:nvPr/>
        </p:nvSpPr>
        <p:spPr>
          <a:xfrm>
            <a:off x="2456311" y="5451557"/>
            <a:ext cx="4569392" cy="646331"/>
          </a:xfrm>
          <a:prstGeom prst="rect">
            <a:avLst/>
          </a:prstGeom>
        </p:spPr>
        <p:txBody>
          <a:bodyPr wrap="none">
            <a:spAutoFit/>
          </a:bodyPr>
          <a:lstStyle/>
          <a:p>
            <a:r>
              <a:rPr lang="en-US" b="1" u="sng" dirty="0"/>
              <a:t>Available in the Deployment Plan:</a:t>
            </a:r>
            <a:endParaRPr lang="en-US" b="1" u="sng" dirty="0">
              <a:hlinkClick r:id="rId5"/>
            </a:endParaRPr>
          </a:p>
          <a:p>
            <a:r>
              <a:rPr lang="en-US" dirty="0" smtClean="0">
                <a:hlinkClick r:id="rId5"/>
              </a:rPr>
              <a:t>https</a:t>
            </a:r>
            <a:r>
              <a:rPr lang="en-US" dirty="0">
                <a:hlinkClick r:id="rId5"/>
              </a:rPr>
              <a:t>://iowadot.gov/workzonereferencelibrary</a:t>
            </a:r>
            <a:endParaRPr lang="en-US" dirty="0"/>
          </a:p>
        </p:txBody>
      </p:sp>
    </p:spTree>
    <p:extLst>
      <p:ext uri="{BB962C8B-B14F-4D97-AF65-F5344CB8AC3E}">
        <p14:creationId xmlns:p14="http://schemas.microsoft.com/office/powerpoint/2010/main" val="2325624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668"/>
            <a:ext cx="3833192" cy="4130398"/>
          </a:xfrm>
          <a:prstGeom prst="rect">
            <a:avLst/>
          </a:prstGeom>
        </p:spPr>
      </p:pic>
      <p:sp>
        <p:nvSpPr>
          <p:cNvPr id="3" name="Title 1">
            <a:extLst>
              <a:ext uri="{FF2B5EF4-FFF2-40B4-BE49-F238E27FC236}">
                <a16:creationId xmlns:a16="http://schemas.microsoft.com/office/drawing/2014/main" id="{DD54DC92-EC62-8F40-BC06-F3830BA8B1DC}"/>
              </a:ext>
            </a:extLst>
          </p:cNvPr>
          <p:cNvSpPr txBox="1">
            <a:spLocks/>
          </p:cNvSpPr>
          <p:nvPr/>
        </p:nvSpPr>
        <p:spPr>
          <a:xfrm>
            <a:off x="3833192" y="-164572"/>
            <a:ext cx="5215468"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rial Black" panose="020B0A04020102020204" pitchFamily="34" charset="0"/>
              </a:rPr>
              <a:t>Requirements:</a:t>
            </a:r>
            <a:endParaRPr lang="en-US" sz="3600" dirty="0">
              <a:latin typeface="Arial Black" panose="020B0A04020102020204" pitchFamily="34" charset="0"/>
            </a:endParaRPr>
          </a:p>
        </p:txBody>
      </p:sp>
      <p:sp>
        <p:nvSpPr>
          <p:cNvPr id="4" name="TextBox 3"/>
          <p:cNvSpPr txBox="1"/>
          <p:nvPr/>
        </p:nvSpPr>
        <p:spPr>
          <a:xfrm>
            <a:off x="4020074" y="736336"/>
            <a:ext cx="5028586" cy="5693866"/>
          </a:xfrm>
          <a:prstGeom prst="rect">
            <a:avLst/>
          </a:prstGeom>
          <a:noFill/>
        </p:spPr>
        <p:txBody>
          <a:bodyPr wrap="square" rtlCol="0">
            <a:spAutoFit/>
          </a:bodyPr>
          <a:lstStyle/>
          <a:p>
            <a:pPr marL="342900" indent="-342900">
              <a:buAutoNum type="arabicParenR"/>
            </a:pPr>
            <a:r>
              <a:rPr lang="en-US" sz="2800" dirty="0" smtClean="0"/>
              <a:t>Device updates data feed on </a:t>
            </a:r>
            <a:r>
              <a:rPr lang="en-US" sz="2800" dirty="0" smtClean="0">
                <a:solidFill>
                  <a:srgbClr val="FF0000"/>
                </a:solidFill>
              </a:rPr>
              <a:t>pattern</a:t>
            </a:r>
            <a:r>
              <a:rPr lang="en-US" sz="2800" dirty="0" smtClean="0"/>
              <a:t> </a:t>
            </a:r>
            <a:r>
              <a:rPr lang="en-US" sz="2800" dirty="0"/>
              <a:t>c</a:t>
            </a:r>
            <a:r>
              <a:rPr lang="en-US" sz="2800" dirty="0" smtClean="0"/>
              <a:t>hanges within </a:t>
            </a:r>
            <a:r>
              <a:rPr lang="en-US" sz="2800" dirty="0" smtClean="0">
                <a:solidFill>
                  <a:srgbClr val="FF0000"/>
                </a:solidFill>
              </a:rPr>
              <a:t>2 minutes</a:t>
            </a:r>
          </a:p>
          <a:p>
            <a:pPr marL="342900" indent="-342900">
              <a:buAutoNum type="arabicParenR"/>
            </a:pPr>
            <a:endParaRPr lang="en-US" sz="2800" dirty="0"/>
          </a:p>
          <a:p>
            <a:pPr marL="342900" indent="-342900">
              <a:buFontTx/>
              <a:buAutoNum type="arabicParenR"/>
            </a:pPr>
            <a:r>
              <a:rPr lang="en-US" sz="2800" dirty="0" smtClean="0"/>
              <a:t>Device </a:t>
            </a:r>
            <a:r>
              <a:rPr lang="en-US" sz="2800" dirty="0"/>
              <a:t>updates data feed </a:t>
            </a:r>
            <a:r>
              <a:rPr lang="en-US" sz="2800" dirty="0" smtClean="0"/>
              <a:t>if </a:t>
            </a:r>
            <a:r>
              <a:rPr lang="en-US" sz="2800" dirty="0" smtClean="0">
                <a:solidFill>
                  <a:srgbClr val="FF0000"/>
                </a:solidFill>
              </a:rPr>
              <a:t>moved 500+ feet </a:t>
            </a:r>
            <a:r>
              <a:rPr lang="en-US" sz="2800" dirty="0"/>
              <a:t>within </a:t>
            </a:r>
            <a:r>
              <a:rPr lang="en-US" sz="2800" dirty="0">
                <a:solidFill>
                  <a:srgbClr val="FF0000"/>
                </a:solidFill>
              </a:rPr>
              <a:t>2 minutes</a:t>
            </a:r>
          </a:p>
          <a:p>
            <a:pPr marL="342900" indent="-342900">
              <a:buAutoNum type="arabicParenR"/>
            </a:pPr>
            <a:endParaRPr lang="en-US" sz="2800" dirty="0" smtClean="0"/>
          </a:p>
          <a:p>
            <a:pPr marL="342900" indent="-342900">
              <a:buAutoNum type="arabicParenR"/>
            </a:pPr>
            <a:r>
              <a:rPr lang="en-US" sz="2800" dirty="0" smtClean="0"/>
              <a:t>Device provides health check every </a:t>
            </a:r>
            <a:r>
              <a:rPr lang="en-US" sz="2800" dirty="0" smtClean="0">
                <a:solidFill>
                  <a:srgbClr val="FF0000"/>
                </a:solidFill>
              </a:rPr>
              <a:t>30 minutes</a:t>
            </a:r>
          </a:p>
          <a:p>
            <a:pPr marL="342900" indent="-342900">
              <a:buAutoNum type="arabicParenR"/>
            </a:pPr>
            <a:endParaRPr lang="en-US" sz="2800" dirty="0">
              <a:solidFill>
                <a:srgbClr val="FF0000"/>
              </a:solidFill>
            </a:endParaRPr>
          </a:p>
          <a:p>
            <a:pPr marL="342900" indent="-342900">
              <a:buAutoNum type="arabicParenR"/>
            </a:pPr>
            <a:r>
              <a:rPr lang="en-US" sz="2800" dirty="0"/>
              <a:t>SABP includes </a:t>
            </a:r>
            <a:r>
              <a:rPr lang="en-US" sz="2800" u="sng" dirty="0">
                <a:solidFill>
                  <a:srgbClr val="FF0000"/>
                </a:solidFill>
              </a:rPr>
              <a:t>all</a:t>
            </a:r>
            <a:r>
              <a:rPr lang="en-US" sz="2800" dirty="0"/>
              <a:t> </a:t>
            </a:r>
            <a:r>
              <a:rPr lang="en-US" sz="2800" dirty="0" smtClean="0"/>
              <a:t>arrow boards </a:t>
            </a:r>
            <a:r>
              <a:rPr lang="en-US" sz="2800" dirty="0"/>
              <a:t>within Iowa</a:t>
            </a:r>
          </a:p>
        </p:txBody>
      </p:sp>
      <p:pic>
        <p:nvPicPr>
          <p:cNvPr id="5" name="Picture 4">
            <a:extLst>
              <a:ext uri="{FF2B5EF4-FFF2-40B4-BE49-F238E27FC236}">
                <a16:creationId xmlns:a16="http://schemas.microsoft.com/office/drawing/2014/main" id="{85F48D0B-B836-6044-9B40-CAA233DB5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sp>
        <p:nvSpPr>
          <p:cNvPr id="6" name="Rectangle 5"/>
          <p:cNvSpPr/>
          <p:nvPr/>
        </p:nvSpPr>
        <p:spPr>
          <a:xfrm>
            <a:off x="0" y="5653371"/>
            <a:ext cx="3101362" cy="461665"/>
          </a:xfrm>
          <a:prstGeom prst="rect">
            <a:avLst/>
          </a:prstGeom>
        </p:spPr>
        <p:txBody>
          <a:bodyPr wrap="none">
            <a:spAutoFit/>
          </a:bodyPr>
          <a:lstStyle/>
          <a:p>
            <a:r>
              <a:rPr lang="en-US" sz="1200" b="1" u="sng" dirty="0"/>
              <a:t>Available in the Deployment Plan:</a:t>
            </a:r>
            <a:endParaRPr lang="en-US" sz="1200" b="1" u="sng" dirty="0">
              <a:hlinkClick r:id="rId5"/>
            </a:endParaRPr>
          </a:p>
          <a:p>
            <a:r>
              <a:rPr lang="en-US" sz="1200" dirty="0" smtClean="0">
                <a:hlinkClick r:id="rId5"/>
              </a:rPr>
              <a:t>https</a:t>
            </a:r>
            <a:r>
              <a:rPr lang="en-US" sz="1200" dirty="0">
                <a:hlinkClick r:id="rId5"/>
              </a:rPr>
              <a:t>://iowadot.gov/workzonereferencelibrary</a:t>
            </a:r>
            <a:endParaRPr lang="en-US" sz="1200" dirty="0"/>
          </a:p>
        </p:txBody>
      </p:sp>
    </p:spTree>
    <p:extLst>
      <p:ext uri="{BB962C8B-B14F-4D97-AF65-F5344CB8AC3E}">
        <p14:creationId xmlns:p14="http://schemas.microsoft.com/office/powerpoint/2010/main" val="1279191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015-8259-E14A-A447-BBABFDE29CB6}"/>
              </a:ext>
            </a:extLst>
          </p:cNvPr>
          <p:cNvSpPr txBox="1">
            <a:spLocks/>
          </p:cNvSpPr>
          <p:nvPr/>
        </p:nvSpPr>
        <p:spPr>
          <a:xfrm>
            <a:off x="115146" y="162560"/>
            <a:ext cx="9144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Work Zone Vision for Iowa DOT</a:t>
            </a:r>
            <a:endParaRPr lang="en-US" sz="4000" dirty="0">
              <a:latin typeface="Arial Black" panose="020B0A04020102020204" pitchFamily="34" charset="0"/>
            </a:endParaRPr>
          </a:p>
        </p:txBody>
      </p:sp>
      <p:sp>
        <p:nvSpPr>
          <p:cNvPr id="4" name="TextBox 3"/>
          <p:cNvSpPr txBox="1"/>
          <p:nvPr/>
        </p:nvSpPr>
        <p:spPr>
          <a:xfrm>
            <a:off x="2221650" y="2897966"/>
            <a:ext cx="1767841" cy="577081"/>
          </a:xfrm>
          <a:prstGeom prst="rect">
            <a:avLst/>
          </a:prstGeom>
          <a:solidFill>
            <a:schemeClr val="bg1"/>
          </a:solidFill>
          <a:ln>
            <a:solidFill>
              <a:schemeClr val="tx1"/>
            </a:solidFill>
          </a:ln>
        </p:spPr>
        <p:txBody>
          <a:bodyPr wrap="square" rtlCol="0">
            <a:spAutoFit/>
          </a:bodyPr>
          <a:lstStyle/>
          <a:p>
            <a:pPr algn="ctr"/>
            <a:r>
              <a:rPr lang="en-US" sz="1050" dirty="0" smtClean="0"/>
              <a:t>Standard Communication for Devices (smart arrow boards, connected devices, </a:t>
            </a:r>
            <a:r>
              <a:rPr lang="en-US" sz="1050" dirty="0" err="1" smtClean="0"/>
              <a:t>etc</a:t>
            </a:r>
            <a:r>
              <a:rPr lang="en-US" sz="1050" dirty="0" smtClean="0"/>
              <a:t>)</a:t>
            </a:r>
            <a:endParaRPr lang="en-US" dirty="0"/>
          </a:p>
        </p:txBody>
      </p:sp>
      <p:sp>
        <p:nvSpPr>
          <p:cNvPr id="6" name="TextBox 5"/>
          <p:cNvSpPr txBox="1"/>
          <p:nvPr/>
        </p:nvSpPr>
        <p:spPr>
          <a:xfrm>
            <a:off x="4765038" y="2897967"/>
            <a:ext cx="1767841" cy="577081"/>
          </a:xfrm>
          <a:prstGeom prst="rect">
            <a:avLst/>
          </a:prstGeom>
          <a:noFill/>
          <a:ln>
            <a:solidFill>
              <a:schemeClr val="tx1"/>
            </a:solidFill>
          </a:ln>
        </p:spPr>
        <p:txBody>
          <a:bodyPr wrap="square" rtlCol="0">
            <a:spAutoFit/>
          </a:bodyPr>
          <a:lstStyle/>
          <a:p>
            <a:pPr algn="ctr"/>
            <a:r>
              <a:rPr lang="en-US" sz="1050" dirty="0" smtClean="0"/>
              <a:t>Integration of connected devices with planned work zone</a:t>
            </a:r>
            <a:endParaRPr lang="en-US" dirty="0"/>
          </a:p>
        </p:txBody>
      </p:sp>
      <p:sp>
        <p:nvSpPr>
          <p:cNvPr id="21" name="TextBox 20"/>
          <p:cNvSpPr txBox="1"/>
          <p:nvPr/>
        </p:nvSpPr>
        <p:spPr>
          <a:xfrm>
            <a:off x="4985175" y="2528635"/>
            <a:ext cx="1551094" cy="369332"/>
          </a:xfrm>
          <a:prstGeom prst="rect">
            <a:avLst/>
          </a:prstGeom>
          <a:noFill/>
        </p:spPr>
        <p:txBody>
          <a:bodyPr wrap="square" rtlCol="0">
            <a:spAutoFit/>
          </a:bodyPr>
          <a:lstStyle/>
          <a:p>
            <a:r>
              <a:rPr lang="en-US" dirty="0" smtClean="0">
                <a:solidFill>
                  <a:schemeClr val="accent4"/>
                </a:solidFill>
              </a:rPr>
              <a:t>In Progress</a:t>
            </a:r>
            <a:endParaRPr lang="en-US" dirty="0">
              <a:solidFill>
                <a:schemeClr val="accent4"/>
              </a:solidFill>
            </a:endParaRPr>
          </a:p>
        </p:txBody>
      </p:sp>
      <p:grpSp>
        <p:nvGrpSpPr>
          <p:cNvPr id="18" name="Group 17"/>
          <p:cNvGrpSpPr/>
          <p:nvPr/>
        </p:nvGrpSpPr>
        <p:grpSpPr>
          <a:xfrm>
            <a:off x="0" y="6306911"/>
            <a:ext cx="9144000" cy="551089"/>
            <a:chOff x="0" y="6306911"/>
            <a:chExt cx="9144000" cy="55108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cxnSp>
        <p:nvCxnSpPr>
          <p:cNvPr id="27" name="Straight Arrow Connector 26"/>
          <p:cNvCxnSpPr>
            <a:stCxn id="4" idx="3"/>
          </p:cNvCxnSpPr>
          <p:nvPr/>
        </p:nvCxnSpPr>
        <p:spPr>
          <a:xfrm>
            <a:off x="3989491" y="3186507"/>
            <a:ext cx="772157" cy="7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7141" y="2309271"/>
            <a:ext cx="1842350" cy="646331"/>
          </a:xfrm>
          <a:prstGeom prst="rect">
            <a:avLst/>
          </a:prstGeom>
          <a:noFill/>
        </p:spPr>
        <p:txBody>
          <a:bodyPr wrap="square" rtlCol="0">
            <a:spAutoFit/>
          </a:bodyPr>
          <a:lstStyle/>
          <a:p>
            <a:pPr algn="ctr"/>
            <a:r>
              <a:rPr lang="en-US" dirty="0" smtClean="0">
                <a:solidFill>
                  <a:schemeClr val="accent6"/>
                </a:solidFill>
              </a:rPr>
              <a:t>Draft – Iowa DOT SABP 1.0</a:t>
            </a:r>
            <a:endParaRPr lang="en-US" dirty="0">
              <a:solidFill>
                <a:schemeClr val="accent6"/>
              </a:solidFill>
            </a:endParaRPr>
          </a:p>
        </p:txBody>
      </p:sp>
      <p:sp>
        <p:nvSpPr>
          <p:cNvPr id="3" name="Rectangle 2"/>
          <p:cNvSpPr/>
          <p:nvPr/>
        </p:nvSpPr>
        <p:spPr>
          <a:xfrm>
            <a:off x="4293515" y="1606253"/>
            <a:ext cx="2693582" cy="2651051"/>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13999" y="4449697"/>
            <a:ext cx="3493446" cy="1569660"/>
          </a:xfrm>
          <a:prstGeom prst="rect">
            <a:avLst/>
          </a:prstGeom>
        </p:spPr>
        <p:txBody>
          <a:bodyPr wrap="square">
            <a:spAutoFit/>
          </a:bodyPr>
          <a:lstStyle/>
          <a:p>
            <a:pPr lvl="0"/>
            <a:r>
              <a:rPr lang="en-US" sz="2400" dirty="0" smtClean="0">
                <a:solidFill>
                  <a:prstClr val="black"/>
                </a:solidFill>
              </a:rPr>
              <a:t>How the devices integrate within the DOT is the next challenge and the most difficult</a:t>
            </a:r>
            <a:endParaRPr lang="en-US" sz="2400" dirty="0">
              <a:solidFill>
                <a:prstClr val="black"/>
              </a:solidFill>
            </a:endParaRPr>
          </a:p>
        </p:txBody>
      </p:sp>
    </p:spTree>
    <p:extLst>
      <p:ext uri="{BB962C8B-B14F-4D97-AF65-F5344CB8AC3E}">
        <p14:creationId xmlns:p14="http://schemas.microsoft.com/office/powerpoint/2010/main" val="3308986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b="17396"/>
          <a:stretch/>
        </p:blipFill>
        <p:spPr>
          <a:xfrm>
            <a:off x="4572000" y="1"/>
            <a:ext cx="4572000" cy="6819900"/>
          </a:xfrm>
          <a:prstGeom prst="rect">
            <a:avLst/>
          </a:prstGeom>
          <a:effectLst>
            <a:softEdge rad="317500"/>
          </a:effectLst>
        </p:spPr>
      </p:pic>
      <p:pic>
        <p:nvPicPr>
          <p:cNvPr id="8" name="Picture 7"/>
          <p:cNvPicPr>
            <a:picLocks noChangeAspect="1"/>
          </p:cNvPicPr>
          <p:nvPr/>
        </p:nvPicPr>
        <p:blipFill>
          <a:blip r:embed="rId4"/>
          <a:stretch>
            <a:fillRect/>
          </a:stretch>
        </p:blipFill>
        <p:spPr>
          <a:xfrm>
            <a:off x="-344315" y="2567701"/>
            <a:ext cx="6100762" cy="3989314"/>
          </a:xfrm>
          <a:prstGeom prst="rect">
            <a:avLst/>
          </a:prstGeom>
          <a:effectLst>
            <a:softEdge rad="6350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
        <p:nvSpPr>
          <p:cNvPr id="11" name="Title 1">
            <a:extLst>
              <a:ext uri="{FF2B5EF4-FFF2-40B4-BE49-F238E27FC236}">
                <a16:creationId xmlns:a16="http://schemas.microsoft.com/office/drawing/2014/main" id="{DAB377BE-A06B-9849-BEAD-40AC1CA5E604}"/>
              </a:ext>
            </a:extLst>
          </p:cNvPr>
          <p:cNvSpPr txBox="1">
            <a:spLocks/>
          </p:cNvSpPr>
          <p:nvPr/>
        </p:nvSpPr>
        <p:spPr>
          <a:xfrm>
            <a:off x="7319925" y="4253812"/>
            <a:ext cx="1834961" cy="105706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r>
              <a:rPr lang="en-US" sz="2000" dirty="0">
                <a:solidFill>
                  <a:srgbClr val="FFC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Not another form!</a:t>
            </a:r>
          </a:p>
        </p:txBody>
      </p:sp>
      <p:sp>
        <p:nvSpPr>
          <p:cNvPr id="12" name="Title 1">
            <a:extLst>
              <a:ext uri="{FF2B5EF4-FFF2-40B4-BE49-F238E27FC236}">
                <a16:creationId xmlns:a16="http://schemas.microsoft.com/office/drawing/2014/main" id="{01AC33E1-BD93-864A-A26C-0646F173E6B5}"/>
              </a:ext>
            </a:extLst>
          </p:cNvPr>
          <p:cNvSpPr txBox="1">
            <a:spLocks/>
          </p:cNvSpPr>
          <p:nvPr/>
        </p:nvSpPr>
        <p:spPr>
          <a:xfrm>
            <a:off x="778658" y="1"/>
            <a:ext cx="3281713" cy="27924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r>
              <a:rPr lang="en-US" sz="4000" dirty="0">
                <a:solidFill>
                  <a:schemeClr val="tx1"/>
                </a:solidFill>
                <a:latin typeface="Arial Black" panose="020B0A04020102020204" pitchFamily="34" charset="0"/>
                <a:cs typeface="+mj-cs"/>
              </a:rPr>
              <a:t>Limited resources </a:t>
            </a:r>
            <a:br>
              <a:rPr lang="en-US" sz="4000" dirty="0">
                <a:solidFill>
                  <a:schemeClr val="tx1"/>
                </a:solidFill>
                <a:latin typeface="Arial Black" panose="020B0A04020102020204" pitchFamily="34" charset="0"/>
                <a:cs typeface="+mj-cs"/>
              </a:rPr>
            </a:br>
            <a:r>
              <a:rPr lang="en-US" sz="4000" dirty="0">
                <a:solidFill>
                  <a:schemeClr val="tx1"/>
                </a:solidFill>
                <a:latin typeface="Arial Black" panose="020B0A04020102020204" pitchFamily="34" charset="0"/>
                <a:cs typeface="+mj-cs"/>
              </a:rPr>
              <a:t>and time</a:t>
            </a:r>
          </a:p>
        </p:txBody>
      </p:sp>
    </p:spTree>
    <p:extLst>
      <p:ext uri="{BB962C8B-B14F-4D97-AF65-F5344CB8AC3E}">
        <p14:creationId xmlns:p14="http://schemas.microsoft.com/office/powerpoint/2010/main" val="532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17858" r="36229" b="54335"/>
          <a:stretch/>
        </p:blipFill>
        <p:spPr>
          <a:xfrm>
            <a:off x="3029891" y="4422886"/>
            <a:ext cx="2704548" cy="1878411"/>
          </a:xfrm>
          <a:prstGeom prst="rect">
            <a:avLst/>
          </a:prstGeom>
          <a:effectLst>
            <a:softEdge rad="127000"/>
          </a:effectLst>
        </p:spPr>
      </p:pic>
      <p:sp>
        <p:nvSpPr>
          <p:cNvPr id="2" name="Flowchart: Magnetic Disk 1"/>
          <p:cNvSpPr/>
          <p:nvPr/>
        </p:nvSpPr>
        <p:spPr>
          <a:xfrm>
            <a:off x="414390" y="1089159"/>
            <a:ext cx="1925690" cy="1580900"/>
          </a:xfrm>
          <a:prstGeom prst="flowChartMagneticDisk">
            <a:avLst/>
          </a:prstGeom>
          <a:solidFill>
            <a:schemeClr val="bg1">
              <a:lumMod val="75000"/>
            </a:schemeClr>
          </a:solidFill>
          <a:ln w="25400">
            <a:solidFill>
              <a:schemeClr val="tx1">
                <a:lumMod val="50000"/>
                <a:lumOff val="50000"/>
              </a:schemeClr>
            </a:solidFill>
          </a:ln>
          <a:scene3d>
            <a:camera prst="orthographicFront">
              <a:rot lat="2400000" lon="0" rev="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p:cNvSpPr txBox="1"/>
          <p:nvPr/>
        </p:nvSpPr>
        <p:spPr>
          <a:xfrm>
            <a:off x="414390" y="1781963"/>
            <a:ext cx="1925690" cy="400110"/>
          </a:xfrm>
          <a:prstGeom prst="rect">
            <a:avLst/>
          </a:prstGeom>
          <a:noFill/>
        </p:spPr>
        <p:txBody>
          <a:bodyPr wrap="square" rtlCol="0">
            <a:spAutoFit/>
          </a:bodyPr>
          <a:lstStyle/>
          <a:p>
            <a:pPr algn="ctr"/>
            <a:r>
              <a:rPr lang="en-US" sz="2000" b="1" dirty="0"/>
              <a:t>Work Zone Data</a:t>
            </a:r>
          </a:p>
        </p:txBody>
      </p:sp>
      <p:sp>
        <p:nvSpPr>
          <p:cNvPr id="12" name="Title 1">
            <a:extLst>
              <a:ext uri="{FF2B5EF4-FFF2-40B4-BE49-F238E27FC236}">
                <a16:creationId xmlns:a16="http://schemas.microsoft.com/office/drawing/2014/main" id="{9DE17571-1EB4-4743-8D7B-57049342A66B}"/>
              </a:ext>
            </a:extLst>
          </p:cNvPr>
          <p:cNvSpPr txBox="1">
            <a:spLocks/>
          </p:cNvSpPr>
          <p:nvPr/>
        </p:nvSpPr>
        <p:spPr>
          <a:xfrm>
            <a:off x="-1" y="-577"/>
            <a:ext cx="9144001" cy="6525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Arial Black" panose="020B0A04020102020204" pitchFamily="34" charset="0"/>
              </a:rPr>
              <a:t>Integration</a:t>
            </a:r>
          </a:p>
        </p:txBody>
      </p:sp>
      <p:sp>
        <p:nvSpPr>
          <p:cNvPr id="7" name="Rectangle 6"/>
          <p:cNvSpPr/>
          <p:nvPr/>
        </p:nvSpPr>
        <p:spPr>
          <a:xfrm>
            <a:off x="329485" y="2928380"/>
            <a:ext cx="2095500" cy="923330"/>
          </a:xfrm>
          <a:prstGeom prst="rect">
            <a:avLst/>
          </a:prstGeom>
        </p:spPr>
        <p:txBody>
          <a:bodyPr wrap="square">
            <a:spAutoFit/>
          </a:bodyPr>
          <a:lstStyle/>
          <a:p>
            <a:pPr algn="ctr"/>
            <a:r>
              <a:rPr lang="en-US" dirty="0"/>
              <a:t>Planned events  entered into database</a:t>
            </a:r>
          </a:p>
        </p:txBody>
      </p:sp>
      <p:sp>
        <p:nvSpPr>
          <p:cNvPr id="17" name="TextBox 16">
            <a:extLst>
              <a:ext uri="{FF2B5EF4-FFF2-40B4-BE49-F238E27FC236}">
                <a16:creationId xmlns:a16="http://schemas.microsoft.com/office/drawing/2014/main" id="{F775B2E4-999B-8F4A-95C5-184EB7F47D86}"/>
              </a:ext>
            </a:extLst>
          </p:cNvPr>
          <p:cNvSpPr txBox="1"/>
          <p:nvPr/>
        </p:nvSpPr>
        <p:spPr>
          <a:xfrm>
            <a:off x="414390" y="784950"/>
            <a:ext cx="1925690" cy="461665"/>
          </a:xfrm>
          <a:prstGeom prst="rect">
            <a:avLst/>
          </a:prstGeom>
          <a:noFill/>
        </p:spPr>
        <p:txBody>
          <a:bodyPr wrap="square" rtlCol="0">
            <a:spAutoFit/>
          </a:bodyPr>
          <a:lstStyle/>
          <a:p>
            <a:pPr algn="ctr"/>
            <a:r>
              <a:rPr lang="en-US" sz="2400" dirty="0">
                <a:latin typeface="Arial Black" panose="020B0A04020102020204" pitchFamily="34" charset="0"/>
              </a:rPr>
              <a:t>Planned</a:t>
            </a:r>
          </a:p>
        </p:txBody>
      </p:sp>
      <p:sp>
        <p:nvSpPr>
          <p:cNvPr id="23" name="Right Arrow 22"/>
          <p:cNvSpPr/>
          <p:nvPr/>
        </p:nvSpPr>
        <p:spPr>
          <a:xfrm>
            <a:off x="6285684" y="990511"/>
            <a:ext cx="2710977" cy="1933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10536" y="1552186"/>
            <a:ext cx="1618098" cy="830997"/>
          </a:xfrm>
          <a:prstGeom prst="rect">
            <a:avLst/>
          </a:prstGeom>
          <a:solidFill>
            <a:srgbClr val="FFC000"/>
          </a:solidFill>
          <a:ln>
            <a:noFill/>
          </a:ln>
        </p:spPr>
        <p:txBody>
          <a:bodyPr wrap="square" rtlCol="0">
            <a:spAutoFit/>
          </a:bodyPr>
          <a:lstStyle/>
          <a:p>
            <a:pPr algn="ctr"/>
            <a:r>
              <a:rPr lang="en-US" sz="2400" b="1" dirty="0"/>
              <a:t>Work Zone Data Feed</a:t>
            </a:r>
          </a:p>
        </p:txBody>
      </p:sp>
      <p:sp>
        <p:nvSpPr>
          <p:cNvPr id="25" name="Rectangle 24"/>
          <p:cNvSpPr/>
          <p:nvPr/>
        </p:nvSpPr>
        <p:spPr>
          <a:xfrm>
            <a:off x="8150707" y="1680363"/>
            <a:ext cx="764971" cy="523220"/>
          </a:xfrm>
          <a:prstGeom prst="rect">
            <a:avLst/>
          </a:prstGeom>
        </p:spPr>
        <p:txBody>
          <a:bodyPr wrap="square">
            <a:spAutoFit/>
          </a:bodyPr>
          <a:lstStyle/>
          <a:p>
            <a:r>
              <a:rPr lang="en-US" sz="2800" b="1" dirty="0"/>
              <a:t>511</a:t>
            </a:r>
          </a:p>
        </p:txBody>
      </p:sp>
      <p:sp>
        <p:nvSpPr>
          <p:cNvPr id="26" name="TextBox 25"/>
          <p:cNvSpPr txBox="1"/>
          <p:nvPr/>
        </p:nvSpPr>
        <p:spPr>
          <a:xfrm>
            <a:off x="5296002" y="1413687"/>
            <a:ext cx="1191807" cy="1107996"/>
          </a:xfrm>
          <a:prstGeom prst="rect">
            <a:avLst/>
          </a:prstGeom>
          <a:noFill/>
        </p:spPr>
        <p:txBody>
          <a:bodyPr wrap="square" rtlCol="0">
            <a:spAutoFit/>
          </a:bodyPr>
          <a:lstStyle/>
          <a:p>
            <a:pPr algn="ctr"/>
            <a:r>
              <a:rPr lang="en-US" sz="6600" dirty="0">
                <a:solidFill>
                  <a:srgbClr val="C00000"/>
                </a:solidFill>
                <a:latin typeface="Arial Black" panose="020B0A04020102020204" pitchFamily="34" charset="0"/>
              </a:rPr>
              <a:t>=</a:t>
            </a:r>
            <a:endParaRPr lang="en-US" dirty="0">
              <a:solidFill>
                <a:srgbClr val="C00000"/>
              </a:solidFill>
              <a:latin typeface="Arial Black" panose="020B0A04020102020204" pitchFamily="34" charset="0"/>
            </a:endParaRPr>
          </a:p>
        </p:txBody>
      </p:sp>
      <p:sp>
        <p:nvSpPr>
          <p:cNvPr id="27" name="Flowchart: Magnetic Disk 26"/>
          <p:cNvSpPr/>
          <p:nvPr/>
        </p:nvSpPr>
        <p:spPr>
          <a:xfrm>
            <a:off x="3370312" y="1084103"/>
            <a:ext cx="1925690" cy="1580900"/>
          </a:xfrm>
          <a:prstGeom prst="flowChartMagneticDisk">
            <a:avLst/>
          </a:prstGeom>
          <a:solidFill>
            <a:schemeClr val="bg1">
              <a:lumMod val="75000"/>
            </a:schemeClr>
          </a:solidFill>
          <a:ln w="25400">
            <a:solidFill>
              <a:schemeClr val="tx1">
                <a:lumMod val="50000"/>
                <a:lumOff val="50000"/>
              </a:schemeClr>
            </a:solidFill>
          </a:ln>
          <a:scene3d>
            <a:camera prst="orthographicFront">
              <a:rot lat="2400000" lon="0" rev="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TextBox 27"/>
          <p:cNvSpPr txBox="1"/>
          <p:nvPr/>
        </p:nvSpPr>
        <p:spPr>
          <a:xfrm>
            <a:off x="3370312" y="1776907"/>
            <a:ext cx="1925690" cy="400110"/>
          </a:xfrm>
          <a:prstGeom prst="rect">
            <a:avLst/>
          </a:prstGeom>
          <a:noFill/>
        </p:spPr>
        <p:txBody>
          <a:bodyPr wrap="square" rtlCol="0">
            <a:spAutoFit/>
          </a:bodyPr>
          <a:lstStyle/>
          <a:p>
            <a:pPr algn="ctr"/>
            <a:r>
              <a:rPr lang="en-US" sz="2000" b="1" dirty="0"/>
              <a:t>Field Data</a:t>
            </a:r>
          </a:p>
        </p:txBody>
      </p:sp>
      <p:sp>
        <p:nvSpPr>
          <p:cNvPr id="29" name="Rectangle 28"/>
          <p:cNvSpPr/>
          <p:nvPr/>
        </p:nvSpPr>
        <p:spPr>
          <a:xfrm>
            <a:off x="2921000" y="2928380"/>
            <a:ext cx="2940981" cy="1477328"/>
          </a:xfrm>
          <a:prstGeom prst="rect">
            <a:avLst/>
          </a:prstGeom>
        </p:spPr>
        <p:txBody>
          <a:bodyPr wrap="square">
            <a:spAutoFit/>
          </a:bodyPr>
          <a:lstStyle/>
          <a:p>
            <a:r>
              <a:rPr lang="en-US" dirty="0"/>
              <a:t>Confirmation from the field through two (or more) “</a:t>
            </a:r>
            <a:r>
              <a:rPr lang="en-US" b="1" dirty="0"/>
              <a:t>field devices”</a:t>
            </a:r>
            <a:r>
              <a:rPr lang="en-US" dirty="0"/>
              <a:t> ID’s associated to the lane closure or other means of input (like an app)</a:t>
            </a:r>
          </a:p>
        </p:txBody>
      </p:sp>
      <p:sp>
        <p:nvSpPr>
          <p:cNvPr id="30" name="TextBox 29">
            <a:extLst>
              <a:ext uri="{FF2B5EF4-FFF2-40B4-BE49-F238E27FC236}">
                <a16:creationId xmlns:a16="http://schemas.microsoft.com/office/drawing/2014/main" id="{F775B2E4-999B-8F4A-95C5-184EB7F47D86}"/>
              </a:ext>
            </a:extLst>
          </p:cNvPr>
          <p:cNvSpPr txBox="1"/>
          <p:nvPr/>
        </p:nvSpPr>
        <p:spPr>
          <a:xfrm>
            <a:off x="3370312" y="779894"/>
            <a:ext cx="1925690" cy="461665"/>
          </a:xfrm>
          <a:prstGeom prst="rect">
            <a:avLst/>
          </a:prstGeom>
          <a:noFill/>
        </p:spPr>
        <p:txBody>
          <a:bodyPr wrap="square" rtlCol="0">
            <a:spAutoFit/>
          </a:bodyPr>
          <a:lstStyle/>
          <a:p>
            <a:pPr algn="ctr"/>
            <a:r>
              <a:rPr lang="en-US" sz="2400" dirty="0">
                <a:latin typeface="Arial Black" panose="020B0A04020102020204" pitchFamily="34" charset="0"/>
              </a:rPr>
              <a:t>Actual</a:t>
            </a:r>
          </a:p>
        </p:txBody>
      </p:sp>
      <p:sp>
        <p:nvSpPr>
          <p:cNvPr id="31" name="TextBox 30"/>
          <p:cNvSpPr txBox="1"/>
          <p:nvPr/>
        </p:nvSpPr>
        <p:spPr>
          <a:xfrm>
            <a:off x="2340080" y="1434776"/>
            <a:ext cx="890532" cy="1107996"/>
          </a:xfrm>
          <a:prstGeom prst="rect">
            <a:avLst/>
          </a:prstGeom>
          <a:noFill/>
        </p:spPr>
        <p:txBody>
          <a:bodyPr wrap="square" rtlCol="0">
            <a:spAutoFit/>
          </a:bodyPr>
          <a:lstStyle/>
          <a:p>
            <a:pPr algn="ctr"/>
            <a:r>
              <a:rPr lang="en-US" sz="6600" dirty="0">
                <a:solidFill>
                  <a:srgbClr val="C00000"/>
                </a:solidFill>
                <a:latin typeface="Arial Black" panose="020B0A04020102020204" pitchFamily="34" charset="0"/>
              </a:rPr>
              <a:t>+</a:t>
            </a:r>
            <a:endParaRPr lang="en-US" dirty="0">
              <a:solidFill>
                <a:srgbClr val="C00000"/>
              </a:solidFill>
              <a:latin typeface="Arial Black" panose="020B0A04020102020204" pitchFamily="34" charset="0"/>
            </a:endParaRPr>
          </a:p>
        </p:txBody>
      </p:sp>
      <p:sp>
        <p:nvSpPr>
          <p:cNvPr id="32" name="Rectangle 31"/>
          <p:cNvSpPr/>
          <p:nvPr/>
        </p:nvSpPr>
        <p:spPr>
          <a:xfrm>
            <a:off x="6339345" y="2928380"/>
            <a:ext cx="2576333" cy="1754326"/>
          </a:xfrm>
          <a:prstGeom prst="rect">
            <a:avLst/>
          </a:prstGeom>
        </p:spPr>
        <p:txBody>
          <a:bodyPr wrap="square">
            <a:spAutoFit/>
          </a:bodyPr>
          <a:lstStyle/>
          <a:p>
            <a:r>
              <a:rPr lang="en-US" b="1" dirty="0"/>
              <a:t>Real time feed </a:t>
            </a:r>
            <a:r>
              <a:rPr lang="en-US" dirty="0"/>
              <a:t>generated when “devices” are active during a corresponding planned events (based on spatial and temporal extents)</a:t>
            </a:r>
          </a:p>
        </p:txBody>
      </p:sp>
      <p:pic>
        <p:nvPicPr>
          <p:cNvPr id="33" name="Picture 32">
            <a:extLst>
              <a:ext uri="{FF2B5EF4-FFF2-40B4-BE49-F238E27FC236}">
                <a16:creationId xmlns:a16="http://schemas.microsoft.com/office/drawing/2014/main" id="{85086665-31FD-8441-91CF-532E135F4358}"/>
              </a:ext>
            </a:extLst>
          </p:cNvPr>
          <p:cNvPicPr>
            <a:picLocks noChangeAspect="1"/>
          </p:cNvPicPr>
          <p:nvPr/>
        </p:nvPicPr>
        <p:blipFill rotWithShape="1">
          <a:blip r:embed="rId4"/>
          <a:srcRect l="1389" t="1710" r="67917" b="66317"/>
          <a:stretch/>
        </p:blipFill>
        <p:spPr>
          <a:xfrm>
            <a:off x="329485" y="4851976"/>
            <a:ext cx="1950171" cy="1138336"/>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3111217" y="774700"/>
            <a:ext cx="2406487" cy="1984410"/>
          </a:xfrm>
          <a:prstGeom prst="rect">
            <a:avLst/>
          </a:prstGeom>
          <a:noFill/>
          <a:ln w="889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0800000">
            <a:off x="3363425" y="4971820"/>
            <a:ext cx="297505" cy="290344"/>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10800000">
            <a:off x="5441699" y="5186449"/>
            <a:ext cx="297505" cy="290344"/>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29891" y="4461179"/>
            <a:ext cx="2704548" cy="1757313"/>
          </a:xfrm>
          <a:prstGeom prst="rect">
            <a:avLst/>
          </a:prstGeom>
          <a:noFill/>
          <a:ln w="889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22433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602576" y="6312498"/>
            <a:ext cx="1461494" cy="461665"/>
          </a:xfrm>
          <a:prstGeom prst="rect">
            <a:avLst/>
          </a:prstGeom>
          <a:noFill/>
        </p:spPr>
        <p:txBody>
          <a:bodyPr wrap="square" rtlCol="0">
            <a:spAutoFit/>
          </a:bodyPr>
          <a:lstStyle/>
          <a:p>
            <a:r>
              <a:rPr lang="en-US" sz="1200" dirty="0" smtClean="0"/>
              <a:t>From Measure: 0.79</a:t>
            </a:r>
          </a:p>
          <a:p>
            <a:pPr algn="ctr"/>
            <a:r>
              <a:rPr lang="en-US" sz="1200" dirty="0" smtClean="0"/>
              <a:t>(Actual)</a:t>
            </a:r>
            <a:endParaRPr lang="en-US" sz="1200" dirty="0"/>
          </a:p>
        </p:txBody>
      </p:sp>
      <p:sp>
        <p:nvSpPr>
          <p:cNvPr id="34" name="TextBox 33"/>
          <p:cNvSpPr txBox="1"/>
          <p:nvPr/>
        </p:nvSpPr>
        <p:spPr>
          <a:xfrm>
            <a:off x="5069115" y="6310584"/>
            <a:ext cx="1305559" cy="461665"/>
          </a:xfrm>
          <a:prstGeom prst="rect">
            <a:avLst/>
          </a:prstGeom>
          <a:noFill/>
        </p:spPr>
        <p:txBody>
          <a:bodyPr wrap="square" rtlCol="0">
            <a:spAutoFit/>
          </a:bodyPr>
          <a:lstStyle/>
          <a:p>
            <a:r>
              <a:rPr lang="en-US" sz="1200" dirty="0" smtClean="0"/>
              <a:t>To Measure: 1.01</a:t>
            </a:r>
          </a:p>
          <a:p>
            <a:pPr algn="ctr"/>
            <a:r>
              <a:rPr lang="en-US" sz="1200" dirty="0" smtClean="0"/>
              <a:t>(Actual)</a:t>
            </a:r>
            <a:endParaRPr lang="en-US" sz="1200" dirty="0"/>
          </a:p>
        </p:txBody>
      </p:sp>
      <p:pic>
        <p:nvPicPr>
          <p:cNvPr id="2" name="Picture 1"/>
          <p:cNvPicPr>
            <a:picLocks noChangeAspect="1"/>
          </p:cNvPicPr>
          <p:nvPr/>
        </p:nvPicPr>
        <p:blipFill>
          <a:blip r:embed="rId3"/>
          <a:stretch>
            <a:fillRect/>
          </a:stretch>
        </p:blipFill>
        <p:spPr>
          <a:xfrm>
            <a:off x="0" y="1513041"/>
            <a:ext cx="9146495" cy="57165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4732" t="37177" r="13843" b="29992"/>
          <a:stretch/>
        </p:blipFill>
        <p:spPr>
          <a:xfrm>
            <a:off x="5522188" y="4389211"/>
            <a:ext cx="340504" cy="695707"/>
          </a:xfrm>
          <a:prstGeom prst="rect">
            <a:avLst/>
          </a:prstGeom>
          <a:effectLst/>
        </p:spPr>
      </p:pic>
      <p:pic>
        <p:nvPicPr>
          <p:cNvPr id="5" name="Picture 4">
            <a:extLst>
              <a:ext uri="{FF2B5EF4-FFF2-40B4-BE49-F238E27FC236}">
                <a16:creationId xmlns:a16="http://schemas.microsoft.com/office/drawing/2014/main" id="{F86854BD-CAF6-3C41-9944-1B7EF1D050C6}"/>
              </a:ext>
            </a:extLst>
          </p:cNvPr>
          <p:cNvPicPr>
            <a:picLocks noChangeAspect="1"/>
          </p:cNvPicPr>
          <p:nvPr/>
        </p:nvPicPr>
        <p:blipFill>
          <a:blip r:embed="rId5"/>
          <a:stretch>
            <a:fillRect/>
          </a:stretch>
        </p:blipFill>
        <p:spPr>
          <a:xfrm>
            <a:off x="2330864" y="4375907"/>
            <a:ext cx="489388" cy="779645"/>
          </a:xfrm>
          <a:prstGeom prst="rect">
            <a:avLst/>
          </a:prstGeom>
        </p:spPr>
      </p:pic>
      <p:cxnSp>
        <p:nvCxnSpPr>
          <p:cNvPr id="7" name="Straight Connector 6"/>
          <p:cNvCxnSpPr/>
          <p:nvPr/>
        </p:nvCxnSpPr>
        <p:spPr>
          <a:xfrm flipV="1">
            <a:off x="0" y="2600960"/>
            <a:ext cx="9144000" cy="13547"/>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72454" y="2383674"/>
            <a:ext cx="2113279" cy="461665"/>
          </a:xfrm>
          <a:prstGeom prst="rect">
            <a:avLst/>
          </a:prstGeom>
          <a:noFill/>
        </p:spPr>
        <p:txBody>
          <a:bodyPr wrap="square" rtlCol="0">
            <a:spAutoFit/>
          </a:bodyPr>
          <a:lstStyle/>
          <a:p>
            <a:pPr algn="ctr"/>
            <a:r>
              <a:rPr lang="en-US" sz="1200" dirty="0" smtClean="0"/>
              <a:t>LRS Route</a:t>
            </a:r>
          </a:p>
          <a:p>
            <a:pPr algn="ctr"/>
            <a:r>
              <a:rPr lang="en-US" sz="1200" dirty="0" err="1" smtClean="0"/>
              <a:t>RouteID</a:t>
            </a:r>
            <a:r>
              <a:rPr lang="en-US" sz="1200" dirty="0" smtClean="0"/>
              <a:t>: </a:t>
            </a:r>
            <a:r>
              <a:rPr lang="en-US" sz="1200" dirty="0"/>
              <a:t>M015546105E </a:t>
            </a:r>
          </a:p>
        </p:txBody>
      </p:sp>
      <p:sp>
        <p:nvSpPr>
          <p:cNvPr id="10" name="TextBox 9"/>
          <p:cNvSpPr txBox="1"/>
          <p:nvPr/>
        </p:nvSpPr>
        <p:spPr>
          <a:xfrm>
            <a:off x="5406979" y="3291543"/>
            <a:ext cx="2113279" cy="276999"/>
          </a:xfrm>
          <a:prstGeom prst="rect">
            <a:avLst/>
          </a:prstGeom>
          <a:noFill/>
        </p:spPr>
        <p:txBody>
          <a:bodyPr wrap="square" rtlCol="0">
            <a:spAutoFit/>
          </a:bodyPr>
          <a:lstStyle/>
          <a:p>
            <a:r>
              <a:rPr lang="en-US" sz="1200" dirty="0" smtClean="0"/>
              <a:t>To Measure: 1.10</a:t>
            </a:r>
            <a:endParaRPr lang="en-US" sz="1200" dirty="0"/>
          </a:p>
        </p:txBody>
      </p:sp>
      <p:sp>
        <p:nvSpPr>
          <p:cNvPr id="11" name="TextBox 10"/>
          <p:cNvSpPr txBox="1"/>
          <p:nvPr/>
        </p:nvSpPr>
        <p:spPr>
          <a:xfrm>
            <a:off x="-50047" y="2604189"/>
            <a:ext cx="1439787" cy="276999"/>
          </a:xfrm>
          <a:prstGeom prst="rect">
            <a:avLst/>
          </a:prstGeom>
          <a:noFill/>
        </p:spPr>
        <p:txBody>
          <a:bodyPr wrap="square" rtlCol="0">
            <a:spAutoFit/>
          </a:bodyPr>
          <a:lstStyle/>
          <a:p>
            <a:r>
              <a:rPr lang="en-US" sz="1200" dirty="0" smtClean="0"/>
              <a:t>From Measure: 0.61</a:t>
            </a:r>
            <a:endParaRPr lang="en-US" sz="1200" dirty="0"/>
          </a:p>
        </p:txBody>
      </p:sp>
      <p:sp>
        <p:nvSpPr>
          <p:cNvPr id="12" name="Freeform 11"/>
          <p:cNvSpPr/>
          <p:nvPr/>
        </p:nvSpPr>
        <p:spPr>
          <a:xfrm>
            <a:off x="1534886" y="1822269"/>
            <a:ext cx="4493623" cy="32657"/>
          </a:xfrm>
          <a:custGeom>
            <a:avLst/>
            <a:gdLst>
              <a:gd name="connsiteX0" fmla="*/ 0 w 4493623"/>
              <a:gd name="connsiteY0" fmla="*/ 0 h 32657"/>
              <a:gd name="connsiteX1" fmla="*/ 692331 w 4493623"/>
              <a:gd name="connsiteY1" fmla="*/ 19594 h 32657"/>
              <a:gd name="connsiteX2" fmla="*/ 1162594 w 4493623"/>
              <a:gd name="connsiteY2" fmla="*/ 26125 h 32657"/>
              <a:gd name="connsiteX3" fmla="*/ 2181497 w 4493623"/>
              <a:gd name="connsiteY3" fmla="*/ 32657 h 32657"/>
              <a:gd name="connsiteX4" fmla="*/ 2801983 w 4493623"/>
              <a:gd name="connsiteY4" fmla="*/ 32657 h 32657"/>
              <a:gd name="connsiteX5" fmla="*/ 3461657 w 4493623"/>
              <a:gd name="connsiteY5" fmla="*/ 26125 h 32657"/>
              <a:gd name="connsiteX6" fmla="*/ 4493623 w 4493623"/>
              <a:gd name="connsiteY6" fmla="*/ 19594 h 3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3623" h="32657">
                <a:moveTo>
                  <a:pt x="0" y="0"/>
                </a:moveTo>
                <a:lnTo>
                  <a:pt x="692331" y="19594"/>
                </a:lnTo>
                <a:lnTo>
                  <a:pt x="1162594" y="26125"/>
                </a:lnTo>
                <a:lnTo>
                  <a:pt x="2181497" y="32657"/>
                </a:lnTo>
                <a:lnTo>
                  <a:pt x="2801983" y="32657"/>
                </a:lnTo>
                <a:lnTo>
                  <a:pt x="3461657" y="26125"/>
                </a:lnTo>
                <a:lnTo>
                  <a:pt x="4493623" y="19594"/>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2" idx="0"/>
          </p:cNvCxnSpPr>
          <p:nvPr/>
        </p:nvCxnSpPr>
        <p:spPr>
          <a:xfrm>
            <a:off x="1534886" y="1822269"/>
            <a:ext cx="0" cy="146304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60844" y="3285309"/>
            <a:ext cx="446766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28509" y="1822269"/>
            <a:ext cx="0" cy="146304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18919" y="5028585"/>
            <a:ext cx="2113279" cy="646331"/>
          </a:xfrm>
          <a:prstGeom prst="rect">
            <a:avLst/>
          </a:prstGeom>
          <a:noFill/>
        </p:spPr>
        <p:txBody>
          <a:bodyPr wrap="square" rtlCol="0">
            <a:spAutoFit/>
          </a:bodyPr>
          <a:lstStyle/>
          <a:p>
            <a:pPr algn="ctr"/>
            <a:r>
              <a:rPr lang="en-US" sz="1200" dirty="0" smtClean="0"/>
              <a:t>Arrow Board</a:t>
            </a:r>
          </a:p>
          <a:p>
            <a:pPr algn="ctr"/>
            <a:r>
              <a:rPr lang="en-US" sz="1200" dirty="0" err="1" smtClean="0"/>
              <a:t>RouteID</a:t>
            </a:r>
            <a:r>
              <a:rPr lang="en-US" sz="1200" dirty="0" smtClean="0"/>
              <a:t>: M015546105E</a:t>
            </a:r>
          </a:p>
          <a:p>
            <a:pPr algn="ctr"/>
            <a:r>
              <a:rPr lang="en-US" sz="1200" dirty="0" smtClean="0"/>
              <a:t>Measure: 0.79 </a:t>
            </a:r>
            <a:endParaRPr lang="en-US" sz="1200" dirty="0"/>
          </a:p>
        </p:txBody>
      </p:sp>
      <p:sp>
        <p:nvSpPr>
          <p:cNvPr id="21" name="TextBox 20"/>
          <p:cNvSpPr txBox="1"/>
          <p:nvPr/>
        </p:nvSpPr>
        <p:spPr>
          <a:xfrm>
            <a:off x="830097" y="3293457"/>
            <a:ext cx="1461494" cy="276999"/>
          </a:xfrm>
          <a:prstGeom prst="rect">
            <a:avLst/>
          </a:prstGeom>
          <a:noFill/>
        </p:spPr>
        <p:txBody>
          <a:bodyPr wrap="square" rtlCol="0">
            <a:spAutoFit/>
          </a:bodyPr>
          <a:lstStyle/>
          <a:p>
            <a:r>
              <a:rPr lang="en-US" sz="1200" dirty="0" smtClean="0"/>
              <a:t>From Measure: 0.70</a:t>
            </a:r>
            <a:endParaRPr lang="en-US" sz="1200" dirty="0"/>
          </a:p>
        </p:txBody>
      </p:sp>
      <p:sp>
        <p:nvSpPr>
          <p:cNvPr id="22" name="Oval 21"/>
          <p:cNvSpPr/>
          <p:nvPr/>
        </p:nvSpPr>
        <p:spPr>
          <a:xfrm>
            <a:off x="2547256" y="1907177"/>
            <a:ext cx="65314" cy="783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58386" y="1889759"/>
            <a:ext cx="65314" cy="783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2575559" y="1985554"/>
            <a:ext cx="4354" cy="221415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517865" y="4225685"/>
            <a:ext cx="115386" cy="1242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692440" y="1968136"/>
            <a:ext cx="4354" cy="221415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634746" y="4208267"/>
            <a:ext cx="115386" cy="1242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634402" y="5028585"/>
            <a:ext cx="2113279" cy="646331"/>
          </a:xfrm>
          <a:prstGeom prst="rect">
            <a:avLst/>
          </a:prstGeom>
          <a:noFill/>
        </p:spPr>
        <p:txBody>
          <a:bodyPr wrap="square" rtlCol="0">
            <a:spAutoFit/>
          </a:bodyPr>
          <a:lstStyle/>
          <a:p>
            <a:pPr algn="ctr"/>
            <a:r>
              <a:rPr lang="en-US" sz="1200" dirty="0" smtClean="0"/>
              <a:t>Connected Cone</a:t>
            </a:r>
          </a:p>
          <a:p>
            <a:pPr algn="ctr"/>
            <a:r>
              <a:rPr lang="en-US" sz="1200" dirty="0" err="1" smtClean="0"/>
              <a:t>RouteID</a:t>
            </a:r>
            <a:r>
              <a:rPr lang="en-US" sz="1200" dirty="0" smtClean="0"/>
              <a:t>: M015546105E</a:t>
            </a:r>
          </a:p>
          <a:p>
            <a:pPr algn="ctr"/>
            <a:r>
              <a:rPr lang="en-US" sz="1200" dirty="0" smtClean="0"/>
              <a:t>Measure: 1.01</a:t>
            </a:r>
            <a:endParaRPr lang="en-US" sz="1200" dirty="0"/>
          </a:p>
        </p:txBody>
      </p:sp>
      <p:cxnSp>
        <p:nvCxnSpPr>
          <p:cNvPr id="30" name="Straight Connector 29"/>
          <p:cNvCxnSpPr/>
          <p:nvPr/>
        </p:nvCxnSpPr>
        <p:spPr>
          <a:xfrm>
            <a:off x="2575558" y="6327594"/>
            <a:ext cx="3115483" cy="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25058" y="3064255"/>
            <a:ext cx="2113279" cy="461665"/>
          </a:xfrm>
          <a:prstGeom prst="rect">
            <a:avLst/>
          </a:prstGeom>
          <a:noFill/>
        </p:spPr>
        <p:txBody>
          <a:bodyPr wrap="square" rtlCol="0">
            <a:spAutoFit/>
          </a:bodyPr>
          <a:lstStyle/>
          <a:p>
            <a:pPr algn="ctr"/>
            <a:r>
              <a:rPr lang="en-US" sz="1200" dirty="0" smtClean="0"/>
              <a:t>Planned Work Zoned</a:t>
            </a:r>
          </a:p>
          <a:p>
            <a:pPr algn="ctr"/>
            <a:r>
              <a:rPr lang="en-US" sz="1200" dirty="0" err="1" smtClean="0"/>
              <a:t>RouteID</a:t>
            </a:r>
            <a:r>
              <a:rPr lang="en-US" sz="1200" dirty="0" smtClean="0"/>
              <a:t>: M015546105E</a:t>
            </a:r>
          </a:p>
        </p:txBody>
      </p:sp>
      <p:sp>
        <p:nvSpPr>
          <p:cNvPr id="33" name="TextBox 32"/>
          <p:cNvSpPr txBox="1"/>
          <p:nvPr/>
        </p:nvSpPr>
        <p:spPr>
          <a:xfrm>
            <a:off x="3034210" y="6106635"/>
            <a:ext cx="2113279" cy="461665"/>
          </a:xfrm>
          <a:prstGeom prst="rect">
            <a:avLst/>
          </a:prstGeom>
          <a:noFill/>
        </p:spPr>
        <p:txBody>
          <a:bodyPr wrap="square" rtlCol="0">
            <a:spAutoFit/>
          </a:bodyPr>
          <a:lstStyle/>
          <a:p>
            <a:pPr algn="ctr"/>
            <a:r>
              <a:rPr lang="en-US" sz="1200" dirty="0" smtClean="0"/>
              <a:t>Actual Work Zone</a:t>
            </a:r>
          </a:p>
          <a:p>
            <a:pPr algn="ctr"/>
            <a:r>
              <a:rPr lang="en-US" sz="1200" dirty="0" err="1" smtClean="0"/>
              <a:t>RouteID</a:t>
            </a:r>
            <a:r>
              <a:rPr lang="en-US" sz="1200" dirty="0" smtClean="0"/>
              <a:t>: M015546105E</a:t>
            </a:r>
          </a:p>
        </p:txBody>
      </p:sp>
      <p:cxnSp>
        <p:nvCxnSpPr>
          <p:cNvPr id="36" name="Straight Arrow Connector 35"/>
          <p:cNvCxnSpPr>
            <a:stCxn id="29" idx="2"/>
          </p:cNvCxnSpPr>
          <p:nvPr/>
        </p:nvCxnSpPr>
        <p:spPr>
          <a:xfrm flipH="1">
            <a:off x="5685904" y="5674916"/>
            <a:ext cx="5138" cy="62716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575558" y="5695591"/>
            <a:ext cx="5138" cy="62716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884824" y="2614506"/>
            <a:ext cx="2113279" cy="276999"/>
          </a:xfrm>
          <a:prstGeom prst="rect">
            <a:avLst/>
          </a:prstGeom>
          <a:noFill/>
        </p:spPr>
        <p:txBody>
          <a:bodyPr wrap="square" rtlCol="0">
            <a:spAutoFit/>
          </a:bodyPr>
          <a:lstStyle/>
          <a:p>
            <a:r>
              <a:rPr lang="en-US" sz="1200" dirty="0" smtClean="0"/>
              <a:t>To Measure: 1.28</a:t>
            </a:r>
            <a:endParaRPr lang="en-US" sz="1200" dirty="0"/>
          </a:p>
        </p:txBody>
      </p:sp>
      <p:sp>
        <p:nvSpPr>
          <p:cNvPr id="31" name="Plus 30"/>
          <p:cNvSpPr/>
          <p:nvPr/>
        </p:nvSpPr>
        <p:spPr>
          <a:xfrm>
            <a:off x="3357154" y="633548"/>
            <a:ext cx="209006" cy="20900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qual 36"/>
          <p:cNvSpPr/>
          <p:nvPr/>
        </p:nvSpPr>
        <p:spPr>
          <a:xfrm>
            <a:off x="5571308" y="633548"/>
            <a:ext cx="248194" cy="20900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4" name="Table 3"/>
          <p:cNvGraphicFramePr>
            <a:graphicFrameLocks noGrp="1"/>
          </p:cNvGraphicFramePr>
          <p:nvPr>
            <p:extLst/>
          </p:nvPr>
        </p:nvGraphicFramePr>
        <p:xfrm>
          <a:off x="628648" y="508975"/>
          <a:ext cx="7886703" cy="589320"/>
        </p:xfrm>
        <a:graphic>
          <a:graphicData uri="http://schemas.openxmlformats.org/drawingml/2006/table">
            <a:tbl>
              <a:tblPr/>
              <a:tblGrid>
                <a:gridCol w="656617">
                  <a:extLst>
                    <a:ext uri="{9D8B030D-6E8A-4147-A177-3AD203B41FA5}">
                      <a16:colId xmlns:a16="http://schemas.microsoft.com/office/drawing/2014/main" val="2342717760"/>
                    </a:ext>
                  </a:extLst>
                </a:gridCol>
                <a:gridCol w="649322">
                  <a:extLst>
                    <a:ext uri="{9D8B030D-6E8A-4147-A177-3AD203B41FA5}">
                      <a16:colId xmlns:a16="http://schemas.microsoft.com/office/drawing/2014/main" val="753288203"/>
                    </a:ext>
                  </a:extLst>
                </a:gridCol>
                <a:gridCol w="707687">
                  <a:extLst>
                    <a:ext uri="{9D8B030D-6E8A-4147-A177-3AD203B41FA5}">
                      <a16:colId xmlns:a16="http://schemas.microsoft.com/office/drawing/2014/main" val="783173602"/>
                    </a:ext>
                  </a:extLst>
                </a:gridCol>
                <a:gridCol w="576364">
                  <a:extLst>
                    <a:ext uri="{9D8B030D-6E8A-4147-A177-3AD203B41FA5}">
                      <a16:colId xmlns:a16="http://schemas.microsoft.com/office/drawing/2014/main" val="2290345842"/>
                    </a:ext>
                  </a:extLst>
                </a:gridCol>
                <a:gridCol w="466928">
                  <a:extLst>
                    <a:ext uri="{9D8B030D-6E8A-4147-A177-3AD203B41FA5}">
                      <a16:colId xmlns:a16="http://schemas.microsoft.com/office/drawing/2014/main" val="1945336648"/>
                    </a:ext>
                  </a:extLst>
                </a:gridCol>
                <a:gridCol w="656617">
                  <a:extLst>
                    <a:ext uri="{9D8B030D-6E8A-4147-A177-3AD203B41FA5}">
                      <a16:colId xmlns:a16="http://schemas.microsoft.com/office/drawing/2014/main" val="3715508988"/>
                    </a:ext>
                  </a:extLst>
                </a:gridCol>
                <a:gridCol w="649322">
                  <a:extLst>
                    <a:ext uri="{9D8B030D-6E8A-4147-A177-3AD203B41FA5}">
                      <a16:colId xmlns:a16="http://schemas.microsoft.com/office/drawing/2014/main" val="1391243195"/>
                    </a:ext>
                  </a:extLst>
                </a:gridCol>
                <a:gridCol w="466928">
                  <a:extLst>
                    <a:ext uri="{9D8B030D-6E8A-4147-A177-3AD203B41FA5}">
                      <a16:colId xmlns:a16="http://schemas.microsoft.com/office/drawing/2014/main" val="3301338150"/>
                    </a:ext>
                  </a:extLst>
                </a:gridCol>
                <a:gridCol w="466928">
                  <a:extLst>
                    <a:ext uri="{9D8B030D-6E8A-4147-A177-3AD203B41FA5}">
                      <a16:colId xmlns:a16="http://schemas.microsoft.com/office/drawing/2014/main" val="1745640713"/>
                    </a:ext>
                  </a:extLst>
                </a:gridCol>
                <a:gridCol w="656617">
                  <a:extLst>
                    <a:ext uri="{9D8B030D-6E8A-4147-A177-3AD203B41FA5}">
                      <a16:colId xmlns:a16="http://schemas.microsoft.com/office/drawing/2014/main" val="4213828645"/>
                    </a:ext>
                  </a:extLst>
                </a:gridCol>
                <a:gridCol w="649322">
                  <a:extLst>
                    <a:ext uri="{9D8B030D-6E8A-4147-A177-3AD203B41FA5}">
                      <a16:colId xmlns:a16="http://schemas.microsoft.com/office/drawing/2014/main" val="1738521208"/>
                    </a:ext>
                  </a:extLst>
                </a:gridCol>
                <a:gridCol w="707687">
                  <a:extLst>
                    <a:ext uri="{9D8B030D-6E8A-4147-A177-3AD203B41FA5}">
                      <a16:colId xmlns:a16="http://schemas.microsoft.com/office/drawing/2014/main" val="436564365"/>
                    </a:ext>
                  </a:extLst>
                </a:gridCol>
                <a:gridCol w="576364">
                  <a:extLst>
                    <a:ext uri="{9D8B030D-6E8A-4147-A177-3AD203B41FA5}">
                      <a16:colId xmlns:a16="http://schemas.microsoft.com/office/drawing/2014/main" val="541236099"/>
                    </a:ext>
                  </a:extLst>
                </a:gridCol>
              </a:tblGrid>
              <a:tr h="152787">
                <a:tc gridSpan="4">
                  <a:txBody>
                    <a:bodyPr/>
                    <a:lstStyle/>
                    <a:p>
                      <a:pPr algn="ctr" fontAlgn="b"/>
                      <a:r>
                        <a:rPr lang="en-US" sz="800" b="0" i="0" u="none" strike="noStrike">
                          <a:solidFill>
                            <a:srgbClr val="000000"/>
                          </a:solidFill>
                          <a:effectLst/>
                          <a:latin typeface="Calibri" panose="020F0502020204030204" pitchFamily="34" charset="0"/>
                        </a:rPr>
                        <a:t>Planned Data</a:t>
                      </a:r>
                    </a:p>
                  </a:txBody>
                  <a:tcPr marL="7276" marR="7276" marT="72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800" b="0" i="0" u="none" strike="noStrike">
                          <a:solidFill>
                            <a:srgbClr val="000000"/>
                          </a:solidFill>
                          <a:effectLst/>
                          <a:latin typeface="Calibri" panose="020F0502020204030204" pitchFamily="34" charset="0"/>
                        </a:rPr>
                        <a:t>Connected Devices</a:t>
                      </a:r>
                    </a:p>
                  </a:txBody>
                  <a:tcPr marL="7276" marR="7276" marT="72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800" b="0" i="0" u="none" strike="noStrike">
                          <a:solidFill>
                            <a:srgbClr val="000000"/>
                          </a:solidFill>
                          <a:effectLst/>
                          <a:latin typeface="Calibri" panose="020F0502020204030204" pitchFamily="34" charset="0"/>
                        </a:rPr>
                        <a:t>Published Work Zone</a:t>
                      </a:r>
                    </a:p>
                  </a:txBody>
                  <a:tcPr marL="7276" marR="7276" marT="72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5666651"/>
                  </a:ext>
                </a:extLst>
              </a:tr>
              <a:tr h="145511">
                <a:tc>
                  <a:txBody>
                    <a:bodyPr/>
                    <a:lstStyle/>
                    <a:p>
                      <a:pPr algn="ctr" fontAlgn="b"/>
                      <a:r>
                        <a:rPr lang="en-US" sz="800" b="0" i="0" u="none" strike="noStrike">
                          <a:solidFill>
                            <a:srgbClr val="000000"/>
                          </a:solidFill>
                          <a:effectLst/>
                          <a:latin typeface="Calibri" panose="020F0502020204030204" pitchFamily="34" charset="0"/>
                        </a:rPr>
                        <a:t>Work Zone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Route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From Measure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To Measure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Device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Route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Measure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Work Zone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Route ID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From Measure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To Measure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819400"/>
                  </a:ext>
                </a:extLst>
              </a:tr>
              <a:tr h="145511">
                <a:tc>
                  <a:txBody>
                    <a:bodyPr/>
                    <a:lstStyle/>
                    <a:p>
                      <a:pPr algn="ctr" fontAlgn="b"/>
                      <a:r>
                        <a:rPr lang="en-US" sz="800" b="0" i="0" u="none" strike="noStrike">
                          <a:solidFill>
                            <a:srgbClr val="000000"/>
                          </a:solidFill>
                          <a:effectLst/>
                          <a:latin typeface="Calibri" panose="020F0502020204030204" pitchFamily="34" charset="0"/>
                        </a:rPr>
                        <a:t>1</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M015546105E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0.70</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1.10</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Arrow Board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M015546105E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0.79</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M015546105E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0.79</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1.01</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338227"/>
                  </a:ext>
                </a:extLst>
              </a:tr>
              <a:tr h="145511">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Arrow Board</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M015546105E</a:t>
                      </a: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smtClean="0">
                          <a:solidFill>
                            <a:srgbClr val="000000"/>
                          </a:solidFill>
                          <a:effectLst/>
                          <a:latin typeface="Calibri" panose="020F0502020204030204" pitchFamily="34" charset="0"/>
                        </a:rPr>
                        <a:t>1.01</a:t>
                      </a:r>
                      <a:endParaRPr lang="en-US" sz="800" b="0" i="0" u="none" strike="noStrike" dirty="0">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7276" marR="7276" marT="7276"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23600865"/>
                  </a:ext>
                </a:extLst>
              </a:tr>
            </a:tbl>
          </a:graphicData>
        </a:graphic>
      </p:graphicFrame>
      <p:sp>
        <p:nvSpPr>
          <p:cNvPr id="6" name="Curved Up Arrow 5"/>
          <p:cNvSpPr/>
          <p:nvPr/>
        </p:nvSpPr>
        <p:spPr>
          <a:xfrm rot="21443875">
            <a:off x="5255249" y="1040962"/>
            <a:ext cx="2984863" cy="351682"/>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itle 1">
            <a:extLst>
              <a:ext uri="{FF2B5EF4-FFF2-40B4-BE49-F238E27FC236}">
                <a16:creationId xmlns:a16="http://schemas.microsoft.com/office/drawing/2014/main" id="{61573ADB-7F8D-1944-B4A3-CFD6B4D6747E}"/>
              </a:ext>
            </a:extLst>
          </p:cNvPr>
          <p:cNvSpPr txBox="1">
            <a:spLocks/>
          </p:cNvSpPr>
          <p:nvPr/>
        </p:nvSpPr>
        <p:spPr>
          <a:xfrm>
            <a:off x="48690" y="-175079"/>
            <a:ext cx="9144001" cy="6525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smtClean="0">
                <a:latin typeface="Arial Black" panose="020B0A04020102020204" pitchFamily="34" charset="0"/>
              </a:rPr>
              <a:t>Work Zone Integration Example</a:t>
            </a:r>
            <a:endParaRPr lang="en-US" sz="4000" dirty="0">
              <a:latin typeface="Arial Black" panose="020B0A04020102020204" pitchFamily="34" charset="0"/>
            </a:endParaRPr>
          </a:p>
        </p:txBody>
      </p:sp>
      <p:sp>
        <p:nvSpPr>
          <p:cNvPr id="41" name="TextBox 40">
            <a:extLst>
              <a:ext uri="{FF2B5EF4-FFF2-40B4-BE49-F238E27FC236}">
                <a16:creationId xmlns:a16="http://schemas.microsoft.com/office/drawing/2014/main" id="{CB36F0DC-DBBA-4347-9A8C-39A61F9F8CF6}"/>
              </a:ext>
            </a:extLst>
          </p:cNvPr>
          <p:cNvSpPr txBox="1"/>
          <p:nvPr/>
        </p:nvSpPr>
        <p:spPr>
          <a:xfrm>
            <a:off x="-963197" y="6106635"/>
            <a:ext cx="3510453" cy="461665"/>
          </a:xfrm>
          <a:prstGeom prst="rect">
            <a:avLst/>
          </a:prstGeom>
          <a:noFill/>
        </p:spPr>
        <p:txBody>
          <a:bodyPr wrap="square" rtlCol="0">
            <a:spAutoFit/>
          </a:bodyPr>
          <a:lstStyle/>
          <a:p>
            <a:pPr algn="ctr"/>
            <a:r>
              <a:rPr lang="en-US" sz="2400" u="sng" dirty="0" smtClean="0">
                <a:latin typeface="Arial Black" panose="020B0A04020102020204" pitchFamily="34" charset="0"/>
              </a:rPr>
              <a:t>Output:</a:t>
            </a:r>
            <a:endParaRPr lang="en-US" sz="2400" u="sng" dirty="0">
              <a:latin typeface="Arial Black" panose="020B0A04020102020204" pitchFamily="34" charset="0"/>
            </a:endParaRPr>
          </a:p>
        </p:txBody>
      </p:sp>
    </p:spTree>
    <p:extLst>
      <p:ext uri="{BB962C8B-B14F-4D97-AF65-F5344CB8AC3E}">
        <p14:creationId xmlns:p14="http://schemas.microsoft.com/office/powerpoint/2010/main" val="342929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573ADB-7F8D-1944-B4A3-CFD6B4D6747E}"/>
              </a:ext>
            </a:extLst>
          </p:cNvPr>
          <p:cNvSpPr txBox="1">
            <a:spLocks/>
          </p:cNvSpPr>
          <p:nvPr/>
        </p:nvSpPr>
        <p:spPr>
          <a:xfrm>
            <a:off x="115746" y="123625"/>
            <a:ext cx="9144001" cy="6525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Arial Black" panose="020B0A04020102020204" pitchFamily="34" charset="0"/>
              </a:rPr>
              <a:t>Integration Testing</a:t>
            </a:r>
          </a:p>
        </p:txBody>
      </p:sp>
      <p:pic>
        <p:nvPicPr>
          <p:cNvPr id="9" name="ConnectedPinDemo_edited">
            <a:hlinkClick r:id="" action="ppaction://media"/>
            <a:extLst>
              <a:ext uri="{FF2B5EF4-FFF2-40B4-BE49-F238E27FC236}">
                <a16:creationId xmlns:a16="http://schemas.microsoft.com/office/drawing/2014/main" id="{636EE5A6-C0DC-8F45-9B46-CC112D505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0778" y="834047"/>
            <a:ext cx="7893935" cy="5920451"/>
          </a:xfrm>
          <a:prstGeom prst="rect">
            <a:avLst/>
          </a:prstGeom>
        </p:spPr>
      </p:pic>
    </p:spTree>
    <p:extLst>
      <p:ext uri="{BB962C8B-B14F-4D97-AF65-F5344CB8AC3E}">
        <p14:creationId xmlns:p14="http://schemas.microsoft.com/office/powerpoint/2010/main" val="12673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984918" cy="6858000"/>
          </a:xfrm>
          <a:prstGeom prst="rect">
            <a:avLst/>
          </a:prstGeom>
        </p:spPr>
      </p:pic>
      <p:cxnSp>
        <p:nvCxnSpPr>
          <p:cNvPr id="3" name="Straight Connector 2"/>
          <p:cNvCxnSpPr/>
          <p:nvPr/>
        </p:nvCxnSpPr>
        <p:spPr>
          <a:xfrm flipH="1" flipV="1">
            <a:off x="1378133" y="4349931"/>
            <a:ext cx="13062" cy="234478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365069" y="981892"/>
            <a:ext cx="13064" cy="9187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91195" y="981892"/>
            <a:ext cx="1717765"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1600" y="1900646"/>
            <a:ext cx="1737360"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095896" y="981892"/>
            <a:ext cx="13064" cy="9187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65069" y="6696891"/>
            <a:ext cx="1737360"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365069" y="4349931"/>
            <a:ext cx="1737360"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095898" y="4349931"/>
            <a:ext cx="13062" cy="234478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81812" y="1118104"/>
            <a:ext cx="2113279" cy="646331"/>
          </a:xfrm>
          <a:prstGeom prst="rect">
            <a:avLst/>
          </a:prstGeom>
          <a:noFill/>
        </p:spPr>
        <p:txBody>
          <a:bodyPr wrap="square" rtlCol="0">
            <a:spAutoFit/>
          </a:bodyPr>
          <a:lstStyle/>
          <a:p>
            <a:pPr algn="ctr"/>
            <a:r>
              <a:rPr lang="en-US" sz="1200" dirty="0" smtClean="0"/>
              <a:t>Planned Work Zone #2</a:t>
            </a:r>
          </a:p>
          <a:p>
            <a:pPr algn="ctr"/>
            <a:r>
              <a:rPr lang="en-US" sz="1200" dirty="0" smtClean="0"/>
              <a:t>Route </a:t>
            </a:r>
            <a:r>
              <a:rPr lang="en-US" sz="1200" dirty="0"/>
              <a:t>ID: S001910035N</a:t>
            </a:r>
          </a:p>
          <a:p>
            <a:pPr algn="ctr"/>
            <a:r>
              <a:rPr lang="en-US" sz="1200" dirty="0" smtClean="0"/>
              <a:t>Measure 110.0 to 113.5</a:t>
            </a:r>
          </a:p>
        </p:txBody>
      </p:sp>
      <p:sp>
        <p:nvSpPr>
          <p:cNvPr id="22" name="TextBox 21"/>
          <p:cNvSpPr txBox="1"/>
          <p:nvPr/>
        </p:nvSpPr>
        <p:spPr>
          <a:xfrm>
            <a:off x="2890223" y="4552826"/>
            <a:ext cx="2113279" cy="646331"/>
          </a:xfrm>
          <a:prstGeom prst="rect">
            <a:avLst/>
          </a:prstGeom>
          <a:noFill/>
        </p:spPr>
        <p:txBody>
          <a:bodyPr wrap="square" rtlCol="0">
            <a:spAutoFit/>
          </a:bodyPr>
          <a:lstStyle/>
          <a:p>
            <a:pPr algn="ctr"/>
            <a:r>
              <a:rPr lang="en-US" sz="1200" dirty="0" smtClean="0"/>
              <a:t>Planned Work Zone #1</a:t>
            </a:r>
          </a:p>
          <a:p>
            <a:pPr algn="ctr"/>
            <a:r>
              <a:rPr lang="en-US" sz="1200" dirty="0" smtClean="0"/>
              <a:t>Route </a:t>
            </a:r>
            <a:r>
              <a:rPr lang="en-US" sz="1200" dirty="0"/>
              <a:t>ID: S001910035N</a:t>
            </a:r>
          </a:p>
          <a:p>
            <a:pPr algn="ctr"/>
            <a:r>
              <a:rPr lang="en-US" sz="1200" dirty="0" smtClean="0"/>
              <a:t>Measure 95.0 to 102.75</a:t>
            </a:r>
          </a:p>
        </p:txBody>
      </p:sp>
      <p:sp>
        <p:nvSpPr>
          <p:cNvPr id="23" name="Oval 22"/>
          <p:cNvSpPr/>
          <p:nvPr/>
        </p:nvSpPr>
        <p:spPr>
          <a:xfrm>
            <a:off x="1495697" y="1764435"/>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495697" y="1049646"/>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495697" y="5937896"/>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95697" y="5223107"/>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697" y="2819401"/>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495697" y="2614063"/>
            <a:ext cx="96520" cy="688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F86854BD-CAF6-3C41-9944-1B7EF1D050C6}"/>
              </a:ext>
            </a:extLst>
          </p:cNvPr>
          <p:cNvPicPr>
            <a:picLocks noChangeAspect="1"/>
          </p:cNvPicPr>
          <p:nvPr/>
        </p:nvPicPr>
        <p:blipFill>
          <a:blip r:embed="rId4"/>
          <a:stretch>
            <a:fillRect/>
          </a:stretch>
        </p:blipFill>
        <p:spPr>
          <a:xfrm>
            <a:off x="1644768" y="5777416"/>
            <a:ext cx="244694" cy="389822"/>
          </a:xfrm>
          <a:prstGeom prst="rect">
            <a:avLst/>
          </a:prstGeom>
        </p:spPr>
      </p:pic>
      <p:pic>
        <p:nvPicPr>
          <p:cNvPr id="31" name="Picture 30">
            <a:extLst>
              <a:ext uri="{FF2B5EF4-FFF2-40B4-BE49-F238E27FC236}">
                <a16:creationId xmlns:a16="http://schemas.microsoft.com/office/drawing/2014/main" id="{F86854BD-CAF6-3C41-9944-1B7EF1D050C6}"/>
              </a:ext>
            </a:extLst>
          </p:cNvPr>
          <p:cNvPicPr>
            <a:picLocks noChangeAspect="1"/>
          </p:cNvPicPr>
          <p:nvPr/>
        </p:nvPicPr>
        <p:blipFill>
          <a:blip r:embed="rId4"/>
          <a:stretch>
            <a:fillRect/>
          </a:stretch>
        </p:blipFill>
        <p:spPr>
          <a:xfrm>
            <a:off x="1633584" y="2786630"/>
            <a:ext cx="244694" cy="389822"/>
          </a:xfrm>
          <a:prstGeom prst="rect">
            <a:avLst/>
          </a:prstGeom>
        </p:spPr>
      </p:pic>
      <p:pic>
        <p:nvPicPr>
          <p:cNvPr id="32" name="Picture 31">
            <a:extLst>
              <a:ext uri="{FF2B5EF4-FFF2-40B4-BE49-F238E27FC236}">
                <a16:creationId xmlns:a16="http://schemas.microsoft.com/office/drawing/2014/main" id="{F86854BD-CAF6-3C41-9944-1B7EF1D050C6}"/>
              </a:ext>
            </a:extLst>
          </p:cNvPr>
          <p:cNvPicPr>
            <a:picLocks noChangeAspect="1"/>
          </p:cNvPicPr>
          <p:nvPr/>
        </p:nvPicPr>
        <p:blipFill>
          <a:blip r:embed="rId4"/>
          <a:stretch>
            <a:fillRect/>
          </a:stretch>
        </p:blipFill>
        <p:spPr>
          <a:xfrm>
            <a:off x="1628318" y="1613151"/>
            <a:ext cx="244694" cy="389822"/>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64732" t="37177" r="13843" b="29992"/>
          <a:stretch/>
        </p:blipFill>
        <p:spPr>
          <a:xfrm>
            <a:off x="1674912" y="5095780"/>
            <a:ext cx="164729" cy="336569"/>
          </a:xfrm>
          <a:prstGeom prst="rect">
            <a:avLst/>
          </a:prstGeom>
          <a:effectLst/>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21794" t="7584" r="39986" b="21216"/>
          <a:stretch/>
        </p:blipFill>
        <p:spPr>
          <a:xfrm>
            <a:off x="1674912" y="877758"/>
            <a:ext cx="165661" cy="411480"/>
          </a:xfrm>
          <a:prstGeom prst="rect">
            <a:avLst/>
          </a:prstGeom>
          <a:effectLst/>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64732" t="37177" r="13843" b="29992"/>
          <a:stretch/>
        </p:blipFill>
        <p:spPr>
          <a:xfrm>
            <a:off x="1668300" y="2386815"/>
            <a:ext cx="164729" cy="336569"/>
          </a:xfrm>
          <a:prstGeom prst="rect">
            <a:avLst/>
          </a:prstGeom>
          <a:effectLst/>
        </p:spPr>
      </p:pic>
      <p:cxnSp>
        <p:nvCxnSpPr>
          <p:cNvPr id="36" name="Straight Arrow Connector 35"/>
          <p:cNvCxnSpPr/>
          <p:nvPr/>
        </p:nvCxnSpPr>
        <p:spPr>
          <a:xfrm flipV="1">
            <a:off x="1873012" y="1083498"/>
            <a:ext cx="3535011" cy="630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909113" y="1803544"/>
            <a:ext cx="3498910" cy="4518"/>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408023" y="1073625"/>
            <a:ext cx="0" cy="73217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222237" y="1116548"/>
            <a:ext cx="2328094" cy="646331"/>
          </a:xfrm>
          <a:prstGeom prst="rect">
            <a:avLst/>
          </a:prstGeom>
          <a:noFill/>
        </p:spPr>
        <p:txBody>
          <a:bodyPr wrap="square" rtlCol="0">
            <a:spAutoFit/>
          </a:bodyPr>
          <a:lstStyle/>
          <a:p>
            <a:pPr algn="ctr"/>
            <a:r>
              <a:rPr lang="en-US" sz="1200" dirty="0" smtClean="0"/>
              <a:t>Actual Work Zone #2</a:t>
            </a:r>
          </a:p>
          <a:p>
            <a:pPr algn="ctr"/>
            <a:r>
              <a:rPr lang="en-US" sz="1200" dirty="0" smtClean="0"/>
              <a:t>Route </a:t>
            </a:r>
            <a:r>
              <a:rPr lang="en-US" sz="1200" dirty="0"/>
              <a:t>ID: S001910035N</a:t>
            </a:r>
          </a:p>
          <a:p>
            <a:pPr algn="ctr"/>
            <a:r>
              <a:rPr lang="en-US" sz="1200" dirty="0" smtClean="0"/>
              <a:t>Measure 110.11 to 113.47</a:t>
            </a:r>
          </a:p>
        </p:txBody>
      </p:sp>
      <p:cxnSp>
        <p:nvCxnSpPr>
          <p:cNvPr id="43" name="Straight Arrow Connector 42"/>
          <p:cNvCxnSpPr/>
          <p:nvPr/>
        </p:nvCxnSpPr>
        <p:spPr>
          <a:xfrm flipV="1">
            <a:off x="1873012" y="5264979"/>
            <a:ext cx="3535011" cy="630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909113" y="5985025"/>
            <a:ext cx="3498910" cy="4518"/>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08023" y="5255106"/>
            <a:ext cx="0" cy="73217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222237" y="5298029"/>
            <a:ext cx="2328094" cy="646331"/>
          </a:xfrm>
          <a:prstGeom prst="rect">
            <a:avLst/>
          </a:prstGeom>
          <a:noFill/>
        </p:spPr>
        <p:txBody>
          <a:bodyPr wrap="square" rtlCol="0">
            <a:spAutoFit/>
          </a:bodyPr>
          <a:lstStyle/>
          <a:p>
            <a:pPr algn="ctr"/>
            <a:r>
              <a:rPr lang="en-US" sz="1200" dirty="0" smtClean="0"/>
              <a:t>Actual Work Zone #1</a:t>
            </a:r>
          </a:p>
          <a:p>
            <a:pPr algn="ctr"/>
            <a:r>
              <a:rPr lang="en-US" sz="1200" dirty="0" smtClean="0"/>
              <a:t>Route </a:t>
            </a:r>
            <a:r>
              <a:rPr lang="en-US" sz="1200" dirty="0"/>
              <a:t>ID: S001910035N</a:t>
            </a:r>
          </a:p>
          <a:p>
            <a:pPr algn="ctr"/>
            <a:r>
              <a:rPr lang="en-US" sz="1200" dirty="0" smtClean="0"/>
              <a:t>Measure 98.76 to 99.82</a:t>
            </a:r>
          </a:p>
        </p:txBody>
      </p:sp>
      <p:cxnSp>
        <p:nvCxnSpPr>
          <p:cNvPr id="47" name="Straight Arrow Connector 46"/>
          <p:cNvCxnSpPr/>
          <p:nvPr/>
        </p:nvCxnSpPr>
        <p:spPr>
          <a:xfrm flipV="1">
            <a:off x="1853361" y="2635298"/>
            <a:ext cx="3535011" cy="630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889462" y="2858954"/>
            <a:ext cx="3498910" cy="4518"/>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222237" y="2510751"/>
            <a:ext cx="2328094" cy="646331"/>
          </a:xfrm>
          <a:prstGeom prst="rect">
            <a:avLst/>
          </a:prstGeom>
          <a:noFill/>
        </p:spPr>
        <p:txBody>
          <a:bodyPr wrap="square" rtlCol="0">
            <a:spAutoFit/>
          </a:bodyPr>
          <a:lstStyle/>
          <a:p>
            <a:pPr algn="ctr"/>
            <a:r>
              <a:rPr lang="en-US" sz="1200" dirty="0" smtClean="0"/>
              <a:t>Unknown Work Zone Devices</a:t>
            </a:r>
          </a:p>
          <a:p>
            <a:pPr algn="ctr"/>
            <a:r>
              <a:rPr lang="en-US" sz="1200" dirty="0" smtClean="0"/>
              <a:t>Route </a:t>
            </a:r>
            <a:r>
              <a:rPr lang="en-US" sz="1200" dirty="0"/>
              <a:t>ID: </a:t>
            </a:r>
            <a:r>
              <a:rPr lang="en-US" sz="1200" dirty="0" smtClean="0"/>
              <a:t>S001910035N</a:t>
            </a:r>
          </a:p>
          <a:p>
            <a:pPr algn="ctr"/>
            <a:r>
              <a:rPr lang="en-US" sz="1200" dirty="0" smtClean="0"/>
              <a:t>Measures of 107.67 and 108.26</a:t>
            </a:r>
            <a:endParaRPr lang="en-US" sz="1200" dirty="0"/>
          </a:p>
        </p:txBody>
      </p:sp>
    </p:spTree>
    <p:extLst>
      <p:ext uri="{BB962C8B-B14F-4D97-AF65-F5344CB8AC3E}">
        <p14:creationId xmlns:p14="http://schemas.microsoft.com/office/powerpoint/2010/main" val="2539859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015-8259-E14A-A447-BBABFDE29CB6}"/>
              </a:ext>
            </a:extLst>
          </p:cNvPr>
          <p:cNvSpPr txBox="1">
            <a:spLocks/>
          </p:cNvSpPr>
          <p:nvPr/>
        </p:nvSpPr>
        <p:spPr>
          <a:xfrm>
            <a:off x="115146" y="162560"/>
            <a:ext cx="9144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Next steps in Iowa</a:t>
            </a:r>
            <a:endParaRPr lang="en-US" sz="4000" dirty="0">
              <a:latin typeface="Arial Black" panose="020B0A04020102020204" pitchFamily="34" charset="0"/>
            </a:endParaRPr>
          </a:p>
        </p:txBody>
      </p:sp>
      <p:grpSp>
        <p:nvGrpSpPr>
          <p:cNvPr id="18" name="Group 17"/>
          <p:cNvGrpSpPr/>
          <p:nvPr/>
        </p:nvGrpSpPr>
        <p:grpSpPr>
          <a:xfrm>
            <a:off x="0" y="6306911"/>
            <a:ext cx="9144000" cy="551089"/>
            <a:chOff x="0" y="6306911"/>
            <a:chExt cx="9144000" cy="55108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sp>
        <p:nvSpPr>
          <p:cNvPr id="27" name="TextBox 26"/>
          <p:cNvSpPr txBox="1"/>
          <p:nvPr/>
        </p:nvSpPr>
        <p:spPr>
          <a:xfrm>
            <a:off x="320460" y="1509629"/>
            <a:ext cx="3973055" cy="3970318"/>
          </a:xfrm>
          <a:prstGeom prst="rect">
            <a:avLst/>
          </a:prstGeom>
          <a:noFill/>
        </p:spPr>
        <p:txBody>
          <a:bodyPr wrap="square" rtlCol="0">
            <a:spAutoFit/>
          </a:bodyPr>
          <a:lstStyle/>
          <a:p>
            <a:r>
              <a:rPr lang="en-US" sz="2800" dirty="0" smtClean="0"/>
              <a:t>Implement </a:t>
            </a:r>
            <a:r>
              <a:rPr lang="en-US" sz="2800" dirty="0" smtClean="0"/>
              <a:t>latest </a:t>
            </a:r>
            <a:r>
              <a:rPr lang="en-US" sz="2800" dirty="0" err="1" smtClean="0"/>
              <a:t>WZDx</a:t>
            </a:r>
            <a:endParaRPr lang="en-US" sz="2800" dirty="0" smtClean="0"/>
          </a:p>
          <a:p>
            <a:endParaRPr lang="en-US" sz="2800" dirty="0" smtClean="0"/>
          </a:p>
          <a:p>
            <a:r>
              <a:rPr lang="en-US" sz="2800" dirty="0" smtClean="0"/>
              <a:t>Expand to smart flaggers and other connected devices</a:t>
            </a:r>
          </a:p>
          <a:p>
            <a:endParaRPr lang="en-US" sz="2800" dirty="0" smtClean="0"/>
          </a:p>
          <a:p>
            <a:r>
              <a:rPr lang="en-US" sz="2800" dirty="0" smtClean="0"/>
              <a:t>Implement method of integrating devices within DOT</a:t>
            </a:r>
          </a:p>
        </p:txBody>
      </p:sp>
      <p:pic>
        <p:nvPicPr>
          <p:cNvPr id="28" name="Picture 27"/>
          <p:cNvPicPr>
            <a:picLocks noChangeAspect="1"/>
          </p:cNvPicPr>
          <p:nvPr/>
        </p:nvPicPr>
        <p:blipFill>
          <a:blip r:embed="rId5"/>
          <a:stretch>
            <a:fillRect/>
          </a:stretch>
        </p:blipFill>
        <p:spPr>
          <a:xfrm>
            <a:off x="4687146" y="949766"/>
            <a:ext cx="1853296" cy="2379394"/>
          </a:xfrm>
          <a:prstGeom prst="rect">
            <a:avLst/>
          </a:prstGeom>
          <a:effectLst>
            <a:softEdge rad="63500"/>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173" y="3430566"/>
            <a:ext cx="3992496" cy="2583656"/>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7121" t="1844" r="5044" b="10156"/>
          <a:stretch/>
        </p:blipFill>
        <p:spPr>
          <a:xfrm>
            <a:off x="6794127" y="949766"/>
            <a:ext cx="1781208" cy="2379394"/>
          </a:xfrm>
          <a:prstGeom prst="rect">
            <a:avLst/>
          </a:prstGeom>
          <a:effectLst>
            <a:softEdge rad="63500"/>
          </a:effectLst>
        </p:spPr>
      </p:pic>
    </p:spTree>
    <p:extLst>
      <p:ext uri="{BB962C8B-B14F-4D97-AF65-F5344CB8AC3E}">
        <p14:creationId xmlns:p14="http://schemas.microsoft.com/office/powerpoint/2010/main" val="292980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17571-1EB4-4743-8D7B-57049342A66B}"/>
              </a:ext>
            </a:extLst>
          </p:cNvPr>
          <p:cNvSpPr>
            <a:spLocks noGrp="1"/>
          </p:cNvSpPr>
          <p:nvPr>
            <p:ph type="title"/>
          </p:nvPr>
        </p:nvSpPr>
        <p:spPr>
          <a:xfrm>
            <a:off x="0" y="1"/>
            <a:ext cx="9144000" cy="673100"/>
          </a:xfrm>
        </p:spPr>
        <p:txBody>
          <a:bodyPr>
            <a:normAutofit/>
          </a:bodyPr>
          <a:lstStyle/>
          <a:p>
            <a:r>
              <a:rPr lang="en-US" sz="3600" dirty="0">
                <a:latin typeface="Arial Black" panose="020B0A04020102020204" pitchFamily="34" charset="0"/>
              </a:rPr>
              <a:t>511 data for work zone</a:t>
            </a:r>
          </a:p>
        </p:txBody>
      </p:sp>
      <p:pic>
        <p:nvPicPr>
          <p:cNvPr id="5" name="Picture 4"/>
          <p:cNvPicPr>
            <a:picLocks noChangeAspect="1"/>
          </p:cNvPicPr>
          <p:nvPr/>
        </p:nvPicPr>
        <p:blipFill rotWithShape="1">
          <a:blip r:embed="rId2"/>
          <a:srcRect b="13623"/>
          <a:stretch/>
        </p:blipFill>
        <p:spPr>
          <a:xfrm>
            <a:off x="322932" y="668213"/>
            <a:ext cx="8498136" cy="582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831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D015-8259-E14A-A447-BBABFDE29CB6}"/>
              </a:ext>
            </a:extLst>
          </p:cNvPr>
          <p:cNvSpPr txBox="1">
            <a:spLocks/>
          </p:cNvSpPr>
          <p:nvPr/>
        </p:nvSpPr>
        <p:spPr>
          <a:xfrm>
            <a:off x="115146" y="162560"/>
            <a:ext cx="9144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Arial Black" panose="020B0A04020102020204" pitchFamily="34" charset="0"/>
              </a:rPr>
              <a:t>Work Zone Vision for Iowa DOT</a:t>
            </a:r>
            <a:endParaRPr lang="en-US" sz="4000" dirty="0">
              <a:latin typeface="Arial Black" panose="020B0A04020102020204" pitchFamily="34" charset="0"/>
            </a:endParaRPr>
          </a:p>
        </p:txBody>
      </p:sp>
      <p:sp>
        <p:nvSpPr>
          <p:cNvPr id="4" name="TextBox 3"/>
          <p:cNvSpPr txBox="1"/>
          <p:nvPr/>
        </p:nvSpPr>
        <p:spPr>
          <a:xfrm>
            <a:off x="2221650" y="2897966"/>
            <a:ext cx="1767841" cy="577081"/>
          </a:xfrm>
          <a:prstGeom prst="rect">
            <a:avLst/>
          </a:prstGeom>
          <a:solidFill>
            <a:schemeClr val="bg1"/>
          </a:solidFill>
          <a:ln>
            <a:solidFill>
              <a:schemeClr val="tx1"/>
            </a:solidFill>
          </a:ln>
        </p:spPr>
        <p:txBody>
          <a:bodyPr wrap="square" rtlCol="0">
            <a:spAutoFit/>
          </a:bodyPr>
          <a:lstStyle/>
          <a:p>
            <a:pPr algn="ctr"/>
            <a:r>
              <a:rPr lang="en-US" sz="1050" dirty="0" smtClean="0"/>
              <a:t>Standard Communication for Devices (smart arrow boards, connected devices, </a:t>
            </a:r>
            <a:r>
              <a:rPr lang="en-US" sz="1050" dirty="0" err="1" smtClean="0"/>
              <a:t>etc</a:t>
            </a:r>
            <a:r>
              <a:rPr lang="en-US" sz="1050" dirty="0" smtClean="0"/>
              <a:t>)</a:t>
            </a:r>
            <a:endParaRPr lang="en-US" dirty="0"/>
          </a:p>
        </p:txBody>
      </p:sp>
      <p:sp>
        <p:nvSpPr>
          <p:cNvPr id="6" name="TextBox 5"/>
          <p:cNvSpPr txBox="1"/>
          <p:nvPr/>
        </p:nvSpPr>
        <p:spPr>
          <a:xfrm>
            <a:off x="4765038" y="2897967"/>
            <a:ext cx="1767841" cy="577081"/>
          </a:xfrm>
          <a:prstGeom prst="rect">
            <a:avLst/>
          </a:prstGeom>
          <a:noFill/>
          <a:ln>
            <a:solidFill>
              <a:schemeClr val="tx1"/>
            </a:solidFill>
          </a:ln>
        </p:spPr>
        <p:txBody>
          <a:bodyPr wrap="square" rtlCol="0">
            <a:spAutoFit/>
          </a:bodyPr>
          <a:lstStyle/>
          <a:p>
            <a:pPr algn="ctr"/>
            <a:r>
              <a:rPr lang="en-US" sz="1050" dirty="0" smtClean="0"/>
              <a:t>Integration of connected devices with planned work zone</a:t>
            </a:r>
            <a:endParaRPr lang="en-US" dirty="0"/>
          </a:p>
        </p:txBody>
      </p:sp>
      <p:sp>
        <p:nvSpPr>
          <p:cNvPr id="21" name="TextBox 20"/>
          <p:cNvSpPr txBox="1"/>
          <p:nvPr/>
        </p:nvSpPr>
        <p:spPr>
          <a:xfrm>
            <a:off x="4985175" y="2528635"/>
            <a:ext cx="1551094" cy="369332"/>
          </a:xfrm>
          <a:prstGeom prst="rect">
            <a:avLst/>
          </a:prstGeom>
          <a:noFill/>
        </p:spPr>
        <p:txBody>
          <a:bodyPr wrap="square" rtlCol="0">
            <a:spAutoFit/>
          </a:bodyPr>
          <a:lstStyle/>
          <a:p>
            <a:r>
              <a:rPr lang="en-US" dirty="0" smtClean="0">
                <a:solidFill>
                  <a:schemeClr val="accent4"/>
                </a:solidFill>
              </a:rPr>
              <a:t>In Progress</a:t>
            </a:r>
            <a:endParaRPr lang="en-US" dirty="0">
              <a:solidFill>
                <a:schemeClr val="accent4"/>
              </a:solidFill>
            </a:endParaRPr>
          </a:p>
        </p:txBody>
      </p:sp>
      <p:grpSp>
        <p:nvGrpSpPr>
          <p:cNvPr id="18" name="Group 17"/>
          <p:cNvGrpSpPr/>
          <p:nvPr/>
        </p:nvGrpSpPr>
        <p:grpSpPr>
          <a:xfrm>
            <a:off x="0" y="6306911"/>
            <a:ext cx="9144000" cy="551089"/>
            <a:chOff x="0" y="6306911"/>
            <a:chExt cx="9144000" cy="55108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cxnSp>
        <p:nvCxnSpPr>
          <p:cNvPr id="27" name="Straight Arrow Connector 26"/>
          <p:cNvCxnSpPr>
            <a:stCxn id="4" idx="3"/>
          </p:cNvCxnSpPr>
          <p:nvPr/>
        </p:nvCxnSpPr>
        <p:spPr>
          <a:xfrm>
            <a:off x="3989491" y="3186507"/>
            <a:ext cx="772157" cy="7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7141" y="2309271"/>
            <a:ext cx="1842350" cy="646331"/>
          </a:xfrm>
          <a:prstGeom prst="rect">
            <a:avLst/>
          </a:prstGeom>
          <a:noFill/>
        </p:spPr>
        <p:txBody>
          <a:bodyPr wrap="square" rtlCol="0">
            <a:spAutoFit/>
          </a:bodyPr>
          <a:lstStyle/>
          <a:p>
            <a:pPr algn="ctr"/>
            <a:r>
              <a:rPr lang="en-US" dirty="0" smtClean="0">
                <a:solidFill>
                  <a:schemeClr val="accent6"/>
                </a:solidFill>
              </a:rPr>
              <a:t>Draft – Iowa DOT SABP 1.0</a:t>
            </a:r>
            <a:endParaRPr lang="en-US" dirty="0">
              <a:solidFill>
                <a:schemeClr val="accent6"/>
              </a:solidFill>
            </a:endParaRPr>
          </a:p>
        </p:txBody>
      </p:sp>
      <p:cxnSp>
        <p:nvCxnSpPr>
          <p:cNvPr id="14" name="Straight Arrow Connector 13"/>
          <p:cNvCxnSpPr>
            <a:stCxn id="15" idx="3"/>
          </p:cNvCxnSpPr>
          <p:nvPr/>
        </p:nvCxnSpPr>
        <p:spPr>
          <a:xfrm flipV="1">
            <a:off x="4206238" y="3500924"/>
            <a:ext cx="883213" cy="11924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397" y="4243219"/>
            <a:ext cx="1767841" cy="900246"/>
          </a:xfrm>
          <a:prstGeom prst="rect">
            <a:avLst/>
          </a:prstGeom>
          <a:solidFill>
            <a:schemeClr val="bg1"/>
          </a:solidFill>
          <a:ln>
            <a:solidFill>
              <a:schemeClr val="tx1"/>
            </a:solidFill>
          </a:ln>
        </p:spPr>
        <p:txBody>
          <a:bodyPr wrap="square" rtlCol="0">
            <a:spAutoFit/>
          </a:bodyPr>
          <a:lstStyle/>
          <a:p>
            <a:pPr algn="ctr"/>
            <a:r>
              <a:rPr lang="en-US" sz="1050" dirty="0" smtClean="0"/>
              <a:t>Planned Work Zones</a:t>
            </a:r>
          </a:p>
          <a:p>
            <a:pPr algn="ctr"/>
            <a:r>
              <a:rPr lang="en-US" sz="1050" dirty="0" smtClean="0"/>
              <a:t>Roadway sections must be checked out spatially and temporally (only 1 closure per location)</a:t>
            </a:r>
            <a:endParaRPr lang="en-US" dirty="0"/>
          </a:p>
        </p:txBody>
      </p:sp>
      <p:sp>
        <p:nvSpPr>
          <p:cNvPr id="16" name="TextBox 15"/>
          <p:cNvSpPr txBox="1"/>
          <p:nvPr/>
        </p:nvSpPr>
        <p:spPr>
          <a:xfrm>
            <a:off x="115146" y="4485593"/>
            <a:ext cx="1767841" cy="415498"/>
          </a:xfrm>
          <a:prstGeom prst="rect">
            <a:avLst/>
          </a:prstGeom>
          <a:noFill/>
          <a:ln>
            <a:solidFill>
              <a:schemeClr val="tx1"/>
            </a:solidFill>
          </a:ln>
        </p:spPr>
        <p:txBody>
          <a:bodyPr wrap="square" rtlCol="0">
            <a:spAutoFit/>
          </a:bodyPr>
          <a:lstStyle/>
          <a:p>
            <a:pPr algn="ctr"/>
            <a:r>
              <a:rPr lang="en-US" sz="1050" dirty="0" smtClean="0"/>
              <a:t>Work Zone Plans and Design Information and Scheduling</a:t>
            </a:r>
          </a:p>
        </p:txBody>
      </p:sp>
      <p:cxnSp>
        <p:nvCxnSpPr>
          <p:cNvPr id="17" name="Straight Arrow Connector 16"/>
          <p:cNvCxnSpPr>
            <a:stCxn id="16" idx="3"/>
            <a:endCxn id="15" idx="1"/>
          </p:cNvCxnSpPr>
          <p:nvPr/>
        </p:nvCxnSpPr>
        <p:spPr>
          <a:xfrm>
            <a:off x="1882987" y="4693342"/>
            <a:ext cx="5554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45075" y="3877241"/>
            <a:ext cx="1551094" cy="369332"/>
          </a:xfrm>
          <a:prstGeom prst="rect">
            <a:avLst/>
          </a:prstGeom>
          <a:noFill/>
        </p:spPr>
        <p:txBody>
          <a:bodyPr wrap="square" rtlCol="0">
            <a:spAutoFit/>
          </a:bodyPr>
          <a:lstStyle/>
          <a:p>
            <a:pPr algn="ctr"/>
            <a:r>
              <a:rPr lang="en-US" dirty="0" smtClean="0">
                <a:solidFill>
                  <a:srgbClr val="FF0000"/>
                </a:solidFill>
              </a:rPr>
              <a:t>Future Work</a:t>
            </a:r>
            <a:endParaRPr lang="en-US" dirty="0">
              <a:solidFill>
                <a:srgbClr val="FF0000"/>
              </a:solidFill>
            </a:endParaRPr>
          </a:p>
        </p:txBody>
      </p:sp>
      <p:sp>
        <p:nvSpPr>
          <p:cNvPr id="22" name="TextBox 21"/>
          <p:cNvSpPr txBox="1"/>
          <p:nvPr/>
        </p:nvSpPr>
        <p:spPr>
          <a:xfrm>
            <a:off x="223519" y="4109648"/>
            <a:ext cx="1551094" cy="369332"/>
          </a:xfrm>
          <a:prstGeom prst="rect">
            <a:avLst/>
          </a:prstGeom>
          <a:noFill/>
        </p:spPr>
        <p:txBody>
          <a:bodyPr wrap="square" rtlCol="0">
            <a:spAutoFit/>
          </a:bodyPr>
          <a:lstStyle/>
          <a:p>
            <a:pPr algn="ctr"/>
            <a:r>
              <a:rPr lang="en-US" dirty="0" smtClean="0">
                <a:solidFill>
                  <a:srgbClr val="FF0000"/>
                </a:solidFill>
              </a:rPr>
              <a:t>Future Work</a:t>
            </a:r>
            <a:endParaRPr lang="en-US" dirty="0">
              <a:solidFill>
                <a:srgbClr val="FF0000"/>
              </a:solidFill>
            </a:endParaRPr>
          </a:p>
        </p:txBody>
      </p:sp>
      <p:sp>
        <p:nvSpPr>
          <p:cNvPr id="23" name="Rectangle 22"/>
          <p:cNvSpPr/>
          <p:nvPr/>
        </p:nvSpPr>
        <p:spPr>
          <a:xfrm>
            <a:off x="0" y="3694044"/>
            <a:ext cx="4423144" cy="166476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61648" y="4358635"/>
            <a:ext cx="4293501" cy="1938992"/>
          </a:xfrm>
          <a:prstGeom prst="rect">
            <a:avLst/>
          </a:prstGeom>
        </p:spPr>
        <p:txBody>
          <a:bodyPr wrap="square">
            <a:spAutoFit/>
          </a:bodyPr>
          <a:lstStyle/>
          <a:p>
            <a:pPr lvl="0"/>
            <a:r>
              <a:rPr lang="en-US" sz="2400" dirty="0" smtClean="0">
                <a:solidFill>
                  <a:prstClr val="black"/>
                </a:solidFill>
              </a:rPr>
              <a:t>This system will require accurate “planned” work zone data which is a future effort by Iowa DOT to improve/streamline the input of planned work zones</a:t>
            </a:r>
            <a:endParaRPr lang="en-US" sz="2400" dirty="0">
              <a:solidFill>
                <a:prstClr val="black"/>
              </a:solidFill>
            </a:endParaRPr>
          </a:p>
        </p:txBody>
      </p:sp>
    </p:spTree>
    <p:extLst>
      <p:ext uri="{BB962C8B-B14F-4D97-AF65-F5344CB8AC3E}">
        <p14:creationId xmlns:p14="http://schemas.microsoft.com/office/powerpoint/2010/main" val="1438989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F47C1-B127-474E-B162-4395FFFBFF7F}"/>
              </a:ext>
            </a:extLst>
          </p:cNvPr>
          <p:cNvPicPr>
            <a:picLocks noChangeAspect="1"/>
          </p:cNvPicPr>
          <p:nvPr/>
        </p:nvPicPr>
        <p:blipFill rotWithShape="1">
          <a:blip r:embed="rId2"/>
          <a:srcRect b="13372"/>
          <a:stretch/>
        </p:blipFill>
        <p:spPr>
          <a:xfrm>
            <a:off x="0" y="0"/>
            <a:ext cx="9174582" cy="6858000"/>
          </a:xfrm>
          <a:prstGeom prst="rect">
            <a:avLst/>
          </a:prstGeom>
        </p:spPr>
      </p:pic>
      <p:sp>
        <p:nvSpPr>
          <p:cNvPr id="6" name="Rectangle 5">
            <a:extLst>
              <a:ext uri="{FF2B5EF4-FFF2-40B4-BE49-F238E27FC236}">
                <a16:creationId xmlns:a16="http://schemas.microsoft.com/office/drawing/2014/main" id="{338CFBFD-896D-9D47-95AB-246D8754DECB}"/>
              </a:ext>
            </a:extLst>
          </p:cNvPr>
          <p:cNvSpPr/>
          <p:nvPr/>
        </p:nvSpPr>
        <p:spPr>
          <a:xfrm>
            <a:off x="99570" y="0"/>
            <a:ext cx="8524913" cy="5180201"/>
          </a:xfrm>
          <a:prstGeom prst="rect">
            <a:avLst/>
          </a:prstGeom>
        </p:spPr>
        <p:txBody>
          <a:bodyPr wrap="square">
            <a:spAutoFit/>
          </a:bodyPr>
          <a:lstStyle/>
          <a:p>
            <a:pPr>
              <a:lnSpc>
                <a:spcPct val="107000"/>
              </a:lnSpc>
            </a:pPr>
            <a:r>
              <a:rPr lang="en-US" sz="3300" dirty="0" smtClean="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Work Zone Data in </a:t>
            </a:r>
            <a:r>
              <a:rPr lang="en-US" sz="3300" dirty="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I</a:t>
            </a:r>
            <a:r>
              <a:rPr lang="en-US" sz="3300" dirty="0" smtClean="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owa</a:t>
            </a:r>
          </a:p>
          <a:p>
            <a:pPr>
              <a:lnSpc>
                <a:spcPct val="107000"/>
              </a:lnSpc>
            </a:pPr>
            <a:endParaRPr lang="en-US" sz="15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24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Skylar </a:t>
            </a: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Knickerbocker</a:t>
            </a: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hlinkClick r:id="rId3"/>
              </a:rPr>
              <a:t>sknick@iastate.edu</a:t>
            </a:r>
            <a:endPar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515-294-2238</a:t>
            </a:r>
          </a:p>
          <a:p>
            <a:pPr>
              <a:lnSpc>
                <a:spcPct val="107000"/>
              </a:lnSpc>
            </a:pPr>
            <a:endParaRPr lang="en-US" sz="24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Willy Sorenson</a:t>
            </a: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hlinkClick r:id="rId4"/>
              </a:rPr>
              <a:t>Willy.Sorenson@iowadot.us</a:t>
            </a:r>
            <a:endPar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r>
              <a:rPr lang="en-US" sz="2400" dirty="0" smtClean="0">
                <a:solidFill>
                  <a:srgbClr val="FFC000"/>
                </a:solidFill>
                <a:latin typeface="Arial Black" panose="020B0A04020102020204" pitchFamily="34" charset="0"/>
                <a:ea typeface="Calibri" panose="020F0502020204030204" pitchFamily="34" charset="0"/>
                <a:cs typeface="Times New Roman" panose="02020603050405020304" pitchFamily="18" charset="0"/>
              </a:rPr>
              <a:t>515-239-1212</a:t>
            </a:r>
            <a:endParaRPr lang="en-US" sz="24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0" y="6306911"/>
            <a:ext cx="9144000" cy="551089"/>
            <a:chOff x="0" y="6306911"/>
            <a:chExt cx="9144000" cy="551089"/>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grpSp>
    </p:spTree>
    <p:extLst>
      <p:ext uri="{BB962C8B-B14F-4D97-AF65-F5344CB8AC3E}">
        <p14:creationId xmlns:p14="http://schemas.microsoft.com/office/powerpoint/2010/main" val="1186270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D0CB5B-1DB4-6849-A5E4-A4B7DC33FC64}"/>
              </a:ext>
            </a:extLst>
          </p:cNvPr>
          <p:cNvPicPr>
            <a:picLocks noChangeAspect="1"/>
          </p:cNvPicPr>
          <p:nvPr/>
        </p:nvPicPr>
        <p:blipFill rotWithShape="1">
          <a:blip r:embed="rId2"/>
          <a:srcRect l="1945" t="3127" r="69028" b="54799"/>
          <a:stretch/>
        </p:blipFill>
        <p:spPr>
          <a:xfrm>
            <a:off x="348555" y="943866"/>
            <a:ext cx="3283646" cy="2702332"/>
          </a:xfrm>
          <a:prstGeom prst="rect">
            <a:avLst/>
          </a:prstGeom>
        </p:spPr>
      </p:pic>
      <p:pic>
        <p:nvPicPr>
          <p:cNvPr id="5" name="Picture 4">
            <a:extLst>
              <a:ext uri="{FF2B5EF4-FFF2-40B4-BE49-F238E27FC236}">
                <a16:creationId xmlns:a16="http://schemas.microsoft.com/office/drawing/2014/main" id="{8389E480-C5F7-3F43-B2C3-0D7163186EFF}"/>
              </a:ext>
            </a:extLst>
          </p:cNvPr>
          <p:cNvPicPr>
            <a:picLocks noChangeAspect="1"/>
          </p:cNvPicPr>
          <p:nvPr/>
        </p:nvPicPr>
        <p:blipFill>
          <a:blip r:embed="rId3"/>
          <a:stretch>
            <a:fillRect/>
          </a:stretch>
        </p:blipFill>
        <p:spPr>
          <a:xfrm>
            <a:off x="1582158" y="3822761"/>
            <a:ext cx="5148718" cy="2977803"/>
          </a:xfrm>
          <a:prstGeom prst="rect">
            <a:avLst/>
          </a:prstGeom>
        </p:spPr>
      </p:pic>
      <p:sp>
        <p:nvSpPr>
          <p:cNvPr id="6" name="Title 1">
            <a:extLst>
              <a:ext uri="{FF2B5EF4-FFF2-40B4-BE49-F238E27FC236}">
                <a16:creationId xmlns:a16="http://schemas.microsoft.com/office/drawing/2014/main" id="{9DE17571-1EB4-4743-8D7B-57049342A66B}"/>
              </a:ext>
            </a:extLst>
          </p:cNvPr>
          <p:cNvSpPr txBox="1">
            <a:spLocks/>
          </p:cNvSpPr>
          <p:nvPr/>
        </p:nvSpPr>
        <p:spPr>
          <a:xfrm>
            <a:off x="0" y="0"/>
            <a:ext cx="9144000" cy="7824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Arial Black" panose="020B0A04020102020204" pitchFamily="34" charset="0"/>
              </a:rPr>
              <a:t>Inaccuracies</a:t>
            </a:r>
          </a:p>
        </p:txBody>
      </p:sp>
      <p:pic>
        <p:nvPicPr>
          <p:cNvPr id="7" name="Picture 6">
            <a:extLst>
              <a:ext uri="{FF2B5EF4-FFF2-40B4-BE49-F238E27FC236}">
                <a16:creationId xmlns:a16="http://schemas.microsoft.com/office/drawing/2014/main" id="{C0D0CB5B-1DB4-6849-A5E4-A4B7DC33FC64}"/>
              </a:ext>
            </a:extLst>
          </p:cNvPr>
          <p:cNvPicPr>
            <a:picLocks noChangeAspect="1"/>
          </p:cNvPicPr>
          <p:nvPr/>
        </p:nvPicPr>
        <p:blipFill rotWithShape="1">
          <a:blip r:embed="rId2"/>
          <a:srcRect l="31389" t="6552" r="4306" b="27647"/>
          <a:stretch/>
        </p:blipFill>
        <p:spPr>
          <a:xfrm>
            <a:off x="3810000" y="782415"/>
            <a:ext cx="5207000" cy="3025234"/>
          </a:xfrm>
          <a:prstGeom prst="rect">
            <a:avLst/>
          </a:prstGeom>
        </p:spPr>
      </p:pic>
      <p:cxnSp>
        <p:nvCxnSpPr>
          <p:cNvPr id="4" name="Straight Connector 3"/>
          <p:cNvCxnSpPr/>
          <p:nvPr/>
        </p:nvCxnSpPr>
        <p:spPr>
          <a:xfrm>
            <a:off x="1258529" y="1966451"/>
            <a:ext cx="13765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7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b="13372"/>
          <a:stretch/>
        </p:blipFill>
        <p:spPr>
          <a:xfrm>
            <a:off x="0" y="0"/>
            <a:ext cx="9174582" cy="6858000"/>
          </a:xfrm>
          <a:prstGeom prst="rect">
            <a:avLst/>
          </a:prstGeom>
          <a:effectLst>
            <a:softEdge rad="635000"/>
          </a:effectLst>
        </p:spPr>
      </p:pic>
      <p:sp>
        <p:nvSpPr>
          <p:cNvPr id="4" name="Rectangle 3"/>
          <p:cNvSpPr/>
          <p:nvPr/>
        </p:nvSpPr>
        <p:spPr>
          <a:xfrm>
            <a:off x="939800" y="2946399"/>
            <a:ext cx="7340600" cy="1649669"/>
          </a:xfrm>
          <a:prstGeom prst="rect">
            <a:avLst/>
          </a:prstGeom>
        </p:spPr>
        <p:txBody>
          <a:bodyPr wrap="square">
            <a:noAutofit/>
          </a:bodyPr>
          <a:lstStyle/>
          <a:p>
            <a:pPr>
              <a:lnSpc>
                <a:spcPct val="107000"/>
              </a:lnSpc>
            </a:pPr>
            <a:r>
              <a:rPr lang="en-US" sz="4000" dirty="0">
                <a:solidFill>
                  <a:srgbClr val="FFC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Need for improved work zone information</a:t>
            </a: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pPr>
            <a:endParaRPr lang="en-US" sz="1500" dirty="0">
              <a:solidFill>
                <a:srgbClr val="FFC000"/>
              </a:solidFill>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73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5221" y="1000783"/>
            <a:ext cx="8919875" cy="4343400"/>
            <a:chOff x="113930" y="1253333"/>
            <a:chExt cx="8919875" cy="4343400"/>
          </a:xfrm>
        </p:grpSpPr>
        <p:sp>
          <p:nvSpPr>
            <p:cNvPr id="5" name="Oval 4"/>
            <p:cNvSpPr>
              <a:spLocks noChangeAspect="1"/>
            </p:cNvSpPr>
            <p:nvPr/>
          </p:nvSpPr>
          <p:spPr>
            <a:xfrm>
              <a:off x="4724030" y="1253333"/>
              <a:ext cx="4309775" cy="4343400"/>
            </a:xfrm>
            <a:prstGeom prst="ellipse">
              <a:avLst/>
            </a:prstGeom>
            <a:blipFill dpi="0" rotWithShape="1">
              <a:blip r:embed="rId2">
                <a:alphaModFix amt="25000"/>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a:spLocks noChangeAspect="1"/>
            </p:cNvSpPr>
            <p:nvPr/>
          </p:nvSpPr>
          <p:spPr>
            <a:xfrm>
              <a:off x="113930" y="1253333"/>
              <a:ext cx="4309775" cy="4343400"/>
            </a:xfrm>
            <a:prstGeom prst="ellipse">
              <a:avLst/>
            </a:prstGeom>
            <a:blipFill dpi="0" rotWithShape="1">
              <a:blip r:embed="rId3">
                <a:alphaModFix amt="23000"/>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C33E1-BD93-864A-A26C-0646F173E6B5}"/>
                </a:ext>
              </a:extLst>
            </p:cNvPr>
            <p:cNvSpPr txBox="1">
              <a:spLocks/>
            </p:cNvSpPr>
            <p:nvPr/>
          </p:nvSpPr>
          <p:spPr>
            <a:xfrm>
              <a:off x="150691" y="2028826"/>
              <a:ext cx="4236254" cy="27924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pPr algn="ctr"/>
              <a:r>
                <a:rPr lang="en-US" sz="4000" dirty="0" smtClean="0">
                  <a:solidFill>
                    <a:schemeClr val="tx1"/>
                  </a:solidFill>
                  <a:latin typeface="Arial Black" panose="020B0A04020102020204" pitchFamily="34" charset="0"/>
                  <a:cs typeface="+mj-cs"/>
                </a:rPr>
                <a:t>Method to Communicate</a:t>
              </a:r>
              <a:endParaRPr lang="en-US" sz="4000" dirty="0">
                <a:solidFill>
                  <a:schemeClr val="tx1"/>
                </a:solidFill>
                <a:latin typeface="Arial Black" panose="020B0A04020102020204" pitchFamily="34" charset="0"/>
                <a:cs typeface="+mj-cs"/>
              </a:endParaRPr>
            </a:p>
          </p:txBody>
        </p:sp>
        <p:sp>
          <p:nvSpPr>
            <p:cNvPr id="3" name="Title 1">
              <a:extLst>
                <a:ext uri="{FF2B5EF4-FFF2-40B4-BE49-F238E27FC236}">
                  <a16:creationId xmlns:a16="http://schemas.microsoft.com/office/drawing/2014/main" id="{01AC33E1-BD93-864A-A26C-0646F173E6B5}"/>
                </a:ext>
              </a:extLst>
            </p:cNvPr>
            <p:cNvSpPr txBox="1">
              <a:spLocks/>
            </p:cNvSpPr>
            <p:nvPr/>
          </p:nvSpPr>
          <p:spPr>
            <a:xfrm>
              <a:off x="4760790" y="2046947"/>
              <a:ext cx="4236254" cy="27924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pPr algn="ctr"/>
              <a:r>
                <a:rPr lang="en-US" sz="4000" dirty="0" smtClean="0">
                  <a:solidFill>
                    <a:schemeClr val="tx1"/>
                  </a:solidFill>
                  <a:latin typeface="Arial Black" panose="020B0A04020102020204" pitchFamily="34" charset="0"/>
                  <a:cs typeface="+mj-cs"/>
                </a:rPr>
                <a:t>Improve Accuracy of</a:t>
              </a:r>
            </a:p>
            <a:p>
              <a:pPr algn="ctr"/>
              <a:r>
                <a:rPr lang="en-US" sz="4000" dirty="0" smtClean="0">
                  <a:solidFill>
                    <a:schemeClr val="tx1"/>
                  </a:solidFill>
                  <a:latin typeface="Arial Black" panose="020B0A04020102020204" pitchFamily="34" charset="0"/>
                  <a:cs typeface="+mj-cs"/>
                </a:rPr>
                <a:t>Work Zone</a:t>
              </a:r>
              <a:endParaRPr lang="en-US" sz="4000" dirty="0">
                <a:solidFill>
                  <a:schemeClr val="tx1"/>
                </a:solidFill>
                <a:latin typeface="Arial Black" panose="020B0A04020102020204" pitchFamily="34" charset="0"/>
                <a:cs typeface="+mj-cs"/>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2641856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17112" y="908634"/>
            <a:ext cx="4309775" cy="4343400"/>
            <a:chOff x="113930" y="1253333"/>
            <a:chExt cx="4309775" cy="4343400"/>
          </a:xfrm>
        </p:grpSpPr>
        <p:sp>
          <p:nvSpPr>
            <p:cNvPr id="4" name="Oval 3"/>
            <p:cNvSpPr>
              <a:spLocks noChangeAspect="1"/>
            </p:cNvSpPr>
            <p:nvPr/>
          </p:nvSpPr>
          <p:spPr>
            <a:xfrm>
              <a:off x="113930" y="1253333"/>
              <a:ext cx="4309775" cy="4343400"/>
            </a:xfrm>
            <a:prstGeom prst="ellipse">
              <a:avLst/>
            </a:prstGeom>
            <a:blipFill dpi="0" rotWithShape="1">
              <a:blip r:embed="rId2">
                <a:alphaModFix amt="23000"/>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C33E1-BD93-864A-A26C-0646F173E6B5}"/>
                </a:ext>
              </a:extLst>
            </p:cNvPr>
            <p:cNvSpPr txBox="1">
              <a:spLocks/>
            </p:cNvSpPr>
            <p:nvPr/>
          </p:nvSpPr>
          <p:spPr>
            <a:xfrm>
              <a:off x="150691" y="2028826"/>
              <a:ext cx="4236254" cy="27924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a:solidFill>
                    <a:srgbClr val="4C7186"/>
                  </a:solidFill>
                  <a:latin typeface="Arial" panose="020B0604020202020204" pitchFamily="34" charset="0"/>
                  <a:ea typeface="+mj-ea"/>
                  <a:cs typeface="Arial" panose="020B0604020202020204" pitchFamily="34" charset="0"/>
                </a:defRPr>
              </a:lvl1pPr>
            </a:lstStyle>
            <a:p>
              <a:pPr algn="ctr"/>
              <a:r>
                <a:rPr lang="en-US" sz="4000" dirty="0" smtClean="0">
                  <a:solidFill>
                    <a:schemeClr val="tx1"/>
                  </a:solidFill>
                  <a:latin typeface="Arial Black" panose="020B0A04020102020204" pitchFamily="34" charset="0"/>
                  <a:cs typeface="+mj-cs"/>
                </a:rPr>
                <a:t>Method to Communicate</a:t>
              </a:r>
              <a:endParaRPr lang="en-US" sz="4000" dirty="0">
                <a:solidFill>
                  <a:schemeClr val="tx1"/>
                </a:solidFill>
                <a:latin typeface="Arial Black" panose="020B0A04020102020204" pitchFamily="34" charset="0"/>
                <a:cs typeface="+mj-cs"/>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149732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E9E3E-BAFA-8E4A-AF06-D56D59CE51A9}"/>
              </a:ext>
            </a:extLst>
          </p:cNvPr>
          <p:cNvPicPr>
            <a:picLocks noChangeAspect="1"/>
          </p:cNvPicPr>
          <p:nvPr/>
        </p:nvPicPr>
        <p:blipFill>
          <a:blip r:embed="rId2"/>
          <a:stretch>
            <a:fillRect/>
          </a:stretch>
        </p:blipFill>
        <p:spPr>
          <a:xfrm>
            <a:off x="2362750" y="2889640"/>
            <a:ext cx="4418496" cy="2217946"/>
          </a:xfrm>
          <a:prstGeom prst="rect">
            <a:avLst/>
          </a:prstGeom>
        </p:spPr>
      </p:pic>
      <p:sp>
        <p:nvSpPr>
          <p:cNvPr id="3" name="Rectangle 2">
            <a:extLst>
              <a:ext uri="{FF2B5EF4-FFF2-40B4-BE49-F238E27FC236}">
                <a16:creationId xmlns:a16="http://schemas.microsoft.com/office/drawing/2014/main" id="{F5135675-19E2-A949-895C-F0354FAF572A}"/>
              </a:ext>
            </a:extLst>
          </p:cNvPr>
          <p:cNvSpPr/>
          <p:nvPr/>
        </p:nvSpPr>
        <p:spPr>
          <a:xfrm>
            <a:off x="541682" y="5164438"/>
            <a:ext cx="8060635" cy="830997"/>
          </a:xfrm>
          <a:prstGeom prst="rect">
            <a:avLst/>
          </a:prstGeom>
        </p:spPr>
        <p:txBody>
          <a:bodyPr wrap="square">
            <a:spAutoFit/>
          </a:bodyPr>
          <a:lstStyle/>
          <a:p>
            <a:r>
              <a:rPr lang="en-US" sz="2400" dirty="0"/>
              <a:t>Enables infrastructure owners and operators (IOOs) to make harmonized work zone data available for third party use</a:t>
            </a:r>
          </a:p>
        </p:txBody>
      </p:sp>
      <p:sp>
        <p:nvSpPr>
          <p:cNvPr id="4" name="Title 1">
            <a:extLst>
              <a:ext uri="{FF2B5EF4-FFF2-40B4-BE49-F238E27FC236}">
                <a16:creationId xmlns:a16="http://schemas.microsoft.com/office/drawing/2014/main" id="{DD54DC92-EC62-8F40-BC06-F3830BA8B1DC}"/>
              </a:ext>
            </a:extLst>
          </p:cNvPr>
          <p:cNvSpPr txBox="1">
            <a:spLocks/>
          </p:cNvSpPr>
          <p:nvPr/>
        </p:nvSpPr>
        <p:spPr>
          <a:xfrm>
            <a:off x="0" y="0"/>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Black" panose="020B0A04020102020204" pitchFamily="34" charset="0"/>
              </a:rPr>
              <a:t>Work Zone Data Exchange (</a:t>
            </a:r>
            <a:r>
              <a:rPr lang="en-US" sz="3600" dirty="0" err="1">
                <a:latin typeface="Arial Black" panose="020B0A04020102020204" pitchFamily="34" charset="0"/>
              </a:rPr>
              <a:t>WZDx</a:t>
            </a:r>
            <a:r>
              <a:rPr lang="en-US" sz="3600" dirty="0">
                <a:latin typeface="Arial Black" panose="020B0A04020102020204" pitchFamily="34" charset="0"/>
              </a:rPr>
              <a:t>)</a:t>
            </a:r>
          </a:p>
        </p:txBody>
      </p:sp>
      <p:sp>
        <p:nvSpPr>
          <p:cNvPr id="5" name="Rectangle 4">
            <a:extLst>
              <a:ext uri="{FF2B5EF4-FFF2-40B4-BE49-F238E27FC236}">
                <a16:creationId xmlns:a16="http://schemas.microsoft.com/office/drawing/2014/main" id="{F90380B9-D636-7746-AA54-545300E0A6DC}"/>
              </a:ext>
            </a:extLst>
          </p:cNvPr>
          <p:cNvSpPr/>
          <p:nvPr/>
        </p:nvSpPr>
        <p:spPr>
          <a:xfrm>
            <a:off x="1327426" y="6026817"/>
            <a:ext cx="6793948" cy="553998"/>
          </a:xfrm>
          <a:prstGeom prst="rect">
            <a:avLst/>
          </a:prstGeom>
        </p:spPr>
        <p:txBody>
          <a:bodyPr wrap="square">
            <a:spAutoFit/>
          </a:bodyPr>
          <a:lstStyle/>
          <a:p>
            <a:pPr algn="ctr"/>
            <a:r>
              <a:rPr lang="en-US" sz="1200" dirty="0">
                <a:hlinkClick r:id="rId3"/>
              </a:rPr>
              <a:t>https://www.its.dot.gov/resources/pdf/WZDx_Webinar_Presentation_26FEB2019.pdf</a:t>
            </a:r>
            <a:endParaRPr lang="en-US" sz="1200" dirty="0"/>
          </a:p>
          <a:p>
            <a:pPr algn="ctr"/>
            <a:endParaRPr lang="en-US" dirty="0"/>
          </a:p>
        </p:txBody>
      </p:sp>
      <p:pic>
        <p:nvPicPr>
          <p:cNvPr id="6" name="Picture 5">
            <a:extLst>
              <a:ext uri="{FF2B5EF4-FFF2-40B4-BE49-F238E27FC236}">
                <a16:creationId xmlns:a16="http://schemas.microsoft.com/office/drawing/2014/main" id="{85F48D0B-B836-6044-9B40-CAA233DB5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7" name="Picture 6">
            <a:extLst>
              <a:ext uri="{FF2B5EF4-FFF2-40B4-BE49-F238E27FC236}">
                <a16:creationId xmlns:a16="http://schemas.microsoft.com/office/drawing/2014/main" id="{25B2D487-A234-FC45-889A-8C60EF22C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8" name="Picture 7">
            <a:extLst>
              <a:ext uri="{FF2B5EF4-FFF2-40B4-BE49-F238E27FC236}">
                <a16:creationId xmlns:a16="http://schemas.microsoft.com/office/drawing/2014/main" id="{60C00166-382D-DB44-BFE8-5CA20D6561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
        <p:nvSpPr>
          <p:cNvPr id="10" name="Rectangle 9">
            <a:extLst>
              <a:ext uri="{FF2B5EF4-FFF2-40B4-BE49-F238E27FC236}">
                <a16:creationId xmlns:a16="http://schemas.microsoft.com/office/drawing/2014/main" id="{AB042086-5091-C44D-B795-D699E052A691}"/>
              </a:ext>
            </a:extLst>
          </p:cNvPr>
          <p:cNvSpPr/>
          <p:nvPr/>
        </p:nvSpPr>
        <p:spPr>
          <a:xfrm>
            <a:off x="541681" y="1674942"/>
            <a:ext cx="8060635" cy="1200329"/>
          </a:xfrm>
          <a:prstGeom prst="rect">
            <a:avLst/>
          </a:prstGeom>
        </p:spPr>
        <p:txBody>
          <a:bodyPr wrap="square">
            <a:spAutoFit/>
          </a:bodyPr>
          <a:lstStyle/>
          <a:p>
            <a:r>
              <a:rPr lang="en-US" sz="2400" i="1" dirty="0"/>
              <a:t>“Access to data is a critical enabler for the safe, efficient, and accessible integration of automated vehicles (AVs) into the transportation system”</a:t>
            </a:r>
          </a:p>
        </p:txBody>
      </p:sp>
      <p:sp>
        <p:nvSpPr>
          <p:cNvPr id="11" name="Title 1">
            <a:extLst>
              <a:ext uri="{FF2B5EF4-FFF2-40B4-BE49-F238E27FC236}">
                <a16:creationId xmlns:a16="http://schemas.microsoft.com/office/drawing/2014/main" id="{7625C669-86E1-9B4F-AAD1-9DFD215C4D6F}"/>
              </a:ext>
            </a:extLst>
          </p:cNvPr>
          <p:cNvSpPr txBox="1">
            <a:spLocks/>
          </p:cNvSpPr>
          <p:nvPr/>
        </p:nvSpPr>
        <p:spPr>
          <a:xfrm>
            <a:off x="-278485" y="870111"/>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u="sng" dirty="0">
                <a:latin typeface="+mn-lt"/>
                <a:ea typeface="+mn-ea"/>
                <a:cs typeface="+mn-cs"/>
              </a:rPr>
              <a:t>Part of U.S. DOTs Data for AV Integration (DAVI) Initiative:</a:t>
            </a:r>
          </a:p>
        </p:txBody>
      </p:sp>
    </p:spTree>
    <p:extLst>
      <p:ext uri="{BB962C8B-B14F-4D97-AF65-F5344CB8AC3E}">
        <p14:creationId xmlns:p14="http://schemas.microsoft.com/office/powerpoint/2010/main" val="3067003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A0100D-9D05-9F4A-8F18-138424FDD511}"/>
              </a:ext>
            </a:extLst>
          </p:cNvPr>
          <p:cNvSpPr txBox="1">
            <a:spLocks/>
          </p:cNvSpPr>
          <p:nvPr/>
        </p:nvSpPr>
        <p:spPr>
          <a:xfrm>
            <a:off x="628650" y="1278973"/>
            <a:ext cx="78867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Sample of fields that are included in the specification including:</a:t>
            </a:r>
          </a:p>
          <a:p>
            <a:pPr lvl="1"/>
            <a:r>
              <a:rPr lang="en-US" dirty="0"/>
              <a:t>Identifier</a:t>
            </a:r>
          </a:p>
          <a:p>
            <a:pPr lvl="1"/>
            <a:r>
              <a:rPr lang="en-US" dirty="0"/>
              <a:t>Start and End Time</a:t>
            </a:r>
          </a:p>
          <a:p>
            <a:pPr lvl="1"/>
            <a:r>
              <a:rPr lang="en-US" dirty="0"/>
              <a:t>Begin and End Location</a:t>
            </a:r>
          </a:p>
          <a:p>
            <a:pPr lvl="1"/>
            <a:r>
              <a:rPr lang="en-US" dirty="0"/>
              <a:t>Work Zone Status</a:t>
            </a:r>
          </a:p>
          <a:p>
            <a:pPr lvl="1"/>
            <a:r>
              <a:rPr lang="en-US" dirty="0"/>
              <a:t>Number of Lanes (Open lanes, closed lanes, shoulders)</a:t>
            </a:r>
          </a:p>
          <a:p>
            <a:pPr lvl="1"/>
            <a:r>
              <a:rPr lang="en-US" dirty="0"/>
              <a:t>Workers Present</a:t>
            </a:r>
          </a:p>
          <a:p>
            <a:pPr lvl="1"/>
            <a:r>
              <a:rPr lang="en-US" dirty="0"/>
              <a:t>Reduced Speed Posted</a:t>
            </a:r>
          </a:p>
          <a:p>
            <a:pPr lvl="1"/>
            <a:r>
              <a:rPr lang="en-US" dirty="0"/>
              <a:t>Road Restrictions</a:t>
            </a:r>
          </a:p>
          <a:p>
            <a:pPr lvl="1"/>
            <a:endParaRPr lang="en-US" dirty="0"/>
          </a:p>
          <a:p>
            <a:pPr marL="0" indent="0">
              <a:buFont typeface="Arial" panose="020B0604020202020204" pitchFamily="34" charset="0"/>
              <a:buNone/>
            </a:pPr>
            <a:r>
              <a:rPr lang="en-US" dirty="0"/>
              <a:t>Some fields are optional</a:t>
            </a:r>
          </a:p>
          <a:p>
            <a:pPr lvl="1"/>
            <a:endParaRPr lang="en-US" dirty="0"/>
          </a:p>
        </p:txBody>
      </p:sp>
      <p:sp>
        <p:nvSpPr>
          <p:cNvPr id="3" name="Title 1">
            <a:extLst>
              <a:ext uri="{FF2B5EF4-FFF2-40B4-BE49-F238E27FC236}">
                <a16:creationId xmlns:a16="http://schemas.microsoft.com/office/drawing/2014/main" id="{44E41FFD-5146-1142-873A-708CDDCEC5E1}"/>
              </a:ext>
            </a:extLst>
          </p:cNvPr>
          <p:cNvSpPr txBox="1">
            <a:spLocks/>
          </p:cNvSpPr>
          <p:nvPr/>
        </p:nvSpPr>
        <p:spPr>
          <a:xfrm>
            <a:off x="0" y="0"/>
            <a:ext cx="9144000" cy="1172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Arial Black" panose="020B0A04020102020204" pitchFamily="34" charset="0"/>
              </a:rPr>
              <a:t>WZDx</a:t>
            </a:r>
            <a:r>
              <a:rPr lang="en-US" sz="3600" dirty="0">
                <a:latin typeface="Arial Black" panose="020B0A04020102020204" pitchFamily="34" charset="0"/>
              </a:rPr>
              <a:t> v1.1 Common Core</a:t>
            </a:r>
          </a:p>
        </p:txBody>
      </p:sp>
      <p:sp>
        <p:nvSpPr>
          <p:cNvPr id="4" name="Rectangle 3">
            <a:extLst>
              <a:ext uri="{FF2B5EF4-FFF2-40B4-BE49-F238E27FC236}">
                <a16:creationId xmlns:a16="http://schemas.microsoft.com/office/drawing/2014/main" id="{559914C8-BFB7-E747-BFD8-5A119C224AF4}"/>
              </a:ext>
            </a:extLst>
          </p:cNvPr>
          <p:cNvSpPr/>
          <p:nvPr/>
        </p:nvSpPr>
        <p:spPr>
          <a:xfrm>
            <a:off x="6206785" y="5748995"/>
            <a:ext cx="2927276" cy="461665"/>
          </a:xfrm>
          <a:prstGeom prst="rect">
            <a:avLst/>
          </a:prstGeom>
        </p:spPr>
        <p:txBody>
          <a:bodyPr wrap="none">
            <a:spAutoFit/>
          </a:bodyPr>
          <a:lstStyle/>
          <a:p>
            <a:r>
              <a:rPr lang="en-US" sz="1200" dirty="0">
                <a:hlinkClick r:id="rId2"/>
              </a:rPr>
              <a:t>https://www.transportation.gov/av/data</a:t>
            </a:r>
            <a:endParaRPr lang="en-US" sz="1200" dirty="0"/>
          </a:p>
          <a:p>
            <a:r>
              <a:rPr lang="en-US" sz="1200" dirty="0">
                <a:hlinkClick r:id="rId3"/>
              </a:rPr>
              <a:t>https://github.com/usdot-jpo-ode/jpo-wzdx</a:t>
            </a:r>
            <a:endParaRPr lang="en-US" sz="1200" dirty="0"/>
          </a:p>
        </p:txBody>
      </p:sp>
      <p:pic>
        <p:nvPicPr>
          <p:cNvPr id="5" name="Picture 4">
            <a:extLst>
              <a:ext uri="{FF2B5EF4-FFF2-40B4-BE49-F238E27FC236}">
                <a16:creationId xmlns:a16="http://schemas.microsoft.com/office/drawing/2014/main" id="{9CB8B420-F14D-F94B-90EB-5CF9F2989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06911"/>
            <a:ext cx="9144000" cy="551089"/>
          </a:xfrm>
          <a:prstGeom prst="rect">
            <a:avLst/>
          </a:prstGeom>
        </p:spPr>
      </p:pic>
      <p:pic>
        <p:nvPicPr>
          <p:cNvPr id="6" name="Picture 5">
            <a:extLst>
              <a:ext uri="{FF2B5EF4-FFF2-40B4-BE49-F238E27FC236}">
                <a16:creationId xmlns:a16="http://schemas.microsoft.com/office/drawing/2014/main" id="{11CA8D0D-2E6E-2B47-BEB2-A9981FCFF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775" y="6408317"/>
            <a:ext cx="1897481" cy="344996"/>
          </a:xfrm>
          <a:prstGeom prst="rect">
            <a:avLst/>
          </a:prstGeom>
        </p:spPr>
      </p:pic>
      <p:pic>
        <p:nvPicPr>
          <p:cNvPr id="7" name="Picture 6">
            <a:extLst>
              <a:ext uri="{FF2B5EF4-FFF2-40B4-BE49-F238E27FC236}">
                <a16:creationId xmlns:a16="http://schemas.microsoft.com/office/drawing/2014/main" id="{E059355D-01E9-D54E-A0F7-E9762B7126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1272" y="6383279"/>
            <a:ext cx="900752" cy="347472"/>
          </a:xfrm>
          <a:prstGeom prst="rect">
            <a:avLst/>
          </a:prstGeom>
        </p:spPr>
      </p:pic>
    </p:spTree>
    <p:extLst>
      <p:ext uri="{BB962C8B-B14F-4D97-AF65-F5344CB8AC3E}">
        <p14:creationId xmlns:p14="http://schemas.microsoft.com/office/powerpoint/2010/main" val="2790751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828</TotalTime>
  <Words>1527</Words>
  <Application>Microsoft Office PowerPoint</Application>
  <PresentationFormat>On-screen Show (4:3)</PresentationFormat>
  <Paragraphs>266</Paragraphs>
  <Slides>31</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Black</vt:lpstr>
      <vt:lpstr>Calibri</vt:lpstr>
      <vt:lpstr>Calibri Light</vt:lpstr>
      <vt:lpstr>Impact</vt:lpstr>
      <vt:lpstr>Times New Roman</vt:lpstr>
      <vt:lpstr>Office Theme</vt:lpstr>
      <vt:lpstr>PowerPoint Presentation</vt:lpstr>
      <vt:lpstr>PowerPoint Presentation</vt:lpstr>
      <vt:lpstr>511 data for work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Knickerbocker, Skylar [ITRNS]</dc:creator>
  <cp:lastModifiedBy>Knickerbocker, Skylar [ITRNS]</cp:lastModifiedBy>
  <cp:revision>29</cp:revision>
  <dcterms:created xsi:type="dcterms:W3CDTF">2020-02-27T14:15:49Z</dcterms:created>
  <dcterms:modified xsi:type="dcterms:W3CDTF">2020-10-14T13:45:00Z</dcterms:modified>
</cp:coreProperties>
</file>