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118" r:id="rId2"/>
  </p:sldMasterIdLst>
  <p:notesMasterIdLst>
    <p:notesMasterId r:id="rId30"/>
  </p:notesMasterIdLst>
  <p:handoutMasterIdLst>
    <p:handoutMasterId r:id="rId31"/>
  </p:handoutMasterIdLst>
  <p:sldIdLst>
    <p:sldId id="6974" r:id="rId3"/>
    <p:sldId id="1036" r:id="rId4"/>
    <p:sldId id="968" r:id="rId5"/>
    <p:sldId id="1001" r:id="rId6"/>
    <p:sldId id="879" r:id="rId7"/>
    <p:sldId id="6969" r:id="rId8"/>
    <p:sldId id="1066" r:id="rId9"/>
    <p:sldId id="1063" r:id="rId10"/>
    <p:sldId id="1038" r:id="rId11"/>
    <p:sldId id="1039" r:id="rId12"/>
    <p:sldId id="1041" r:id="rId13"/>
    <p:sldId id="1064" r:id="rId14"/>
    <p:sldId id="1051" r:id="rId15"/>
    <p:sldId id="1019" r:id="rId16"/>
    <p:sldId id="1018" r:id="rId17"/>
    <p:sldId id="1021" r:id="rId18"/>
    <p:sldId id="975" r:id="rId19"/>
    <p:sldId id="6971" r:id="rId20"/>
    <p:sldId id="6972" r:id="rId21"/>
    <p:sldId id="6970" r:id="rId22"/>
    <p:sldId id="6973" r:id="rId23"/>
    <p:sldId id="768" r:id="rId24"/>
    <p:sldId id="969" r:id="rId25"/>
    <p:sldId id="598" r:id="rId26"/>
    <p:sldId id="1062" r:id="rId27"/>
    <p:sldId id="329" r:id="rId28"/>
    <p:sldId id="364" r:id="rId2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54074B9-9A7A-4D46-AF8B-6C743B80B108}">
          <p14:sldIdLst>
            <p14:sldId id="6974"/>
            <p14:sldId id="1036"/>
            <p14:sldId id="968"/>
            <p14:sldId id="1001"/>
            <p14:sldId id="879"/>
            <p14:sldId id="6969"/>
            <p14:sldId id="1066"/>
            <p14:sldId id="1063"/>
            <p14:sldId id="1038"/>
            <p14:sldId id="1039"/>
            <p14:sldId id="1041"/>
            <p14:sldId id="1064"/>
            <p14:sldId id="1051"/>
            <p14:sldId id="1019"/>
            <p14:sldId id="1018"/>
            <p14:sldId id="1021"/>
            <p14:sldId id="975"/>
            <p14:sldId id="6971"/>
            <p14:sldId id="6972"/>
            <p14:sldId id="6970"/>
            <p14:sldId id="6973"/>
            <p14:sldId id="768"/>
            <p14:sldId id="969"/>
            <p14:sldId id="598"/>
            <p14:sldId id="1062"/>
            <p14:sldId id="329"/>
            <p14:sldId id="3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renson, Willy" initials="SW" lastIdx="7" clrIdx="0">
    <p:extLst>
      <p:ext uri="{19B8F6BF-5375-455C-9EA6-DF929625EA0E}">
        <p15:presenceInfo xmlns:p15="http://schemas.microsoft.com/office/powerpoint/2012/main" userId="S::Willy.Sorenson@iowadot.us::47492c92-5461-493c-a7a2-b97b6e926f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0000"/>
    <a:srgbClr val="FFFF00"/>
    <a:srgbClr val="C3A17E"/>
    <a:srgbClr val="D8BB9A"/>
    <a:srgbClr val="000067"/>
    <a:srgbClr val="00007A"/>
    <a:srgbClr val="191921"/>
    <a:srgbClr val="000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7122" autoAdjust="0"/>
  </p:normalViewPr>
  <p:slideViewPr>
    <p:cSldViewPr>
      <p:cViewPr varScale="1">
        <p:scale>
          <a:sx n="73" d="100"/>
          <a:sy n="73" d="100"/>
        </p:scale>
        <p:origin x="40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34" y="-72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258" y="2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32197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258" y="8832197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B08718A3-0EA4-40F3-B7AD-828F2E98F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57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258" y="2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700088"/>
            <a:ext cx="4643438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636" y="4416099"/>
            <a:ext cx="5139134" cy="418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32197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258" y="8832197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5187F802-6B40-4EF6-B604-1E52ADBE7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79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3" name="Picture 11" descr="C:\My Documents\bits\Facban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17"/>
          <p:cNvGraphicFramePr>
            <a:graphicFrameLocks noChangeAspect="1"/>
          </p:cNvGraphicFramePr>
          <p:nvPr/>
        </p:nvGraphicFramePr>
        <p:xfrm>
          <a:off x="7772400" y="228600"/>
          <a:ext cx="9906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31" name="Image Document" r:id="rId4" imgW="4924440" imgH="3228840" progId="">
                  <p:embed/>
                </p:oleObj>
              </mc:Choice>
              <mc:Fallback>
                <p:oleObj name="Image Document" r:id="rId4" imgW="4924440" imgH="322884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228600"/>
                        <a:ext cx="9906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86400"/>
            <a:ext cx="877888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0"/>
          <p:cNvSpPr txBox="1">
            <a:spLocks noChangeArrowheads="1"/>
          </p:cNvSpPr>
          <p:nvPr userDrawn="1"/>
        </p:nvSpPr>
        <p:spPr bwMode="auto">
          <a:xfrm>
            <a:off x="228600" y="228600"/>
            <a:ext cx="1676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RESEARCH AND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TECHNOLOGY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BUREAU</a:t>
            </a:r>
          </a:p>
        </p:txBody>
      </p:sp>
      <p:sp>
        <p:nvSpPr>
          <p:cNvPr id="162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2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4EE17-47CD-4B2E-9F09-5DA22F11B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96B20-F646-4B67-8CDA-5F1A00F42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A0437-21CB-4C7C-9AF2-5B90D0B54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3FCEC-BC1D-4B16-B199-9B9DD6C35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5CB24-F3D7-4C11-BB8B-8C6A52888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6764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3810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83FDE-B4DB-478C-AE44-CE0CC93E6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F2BD2-8F97-411A-8E60-B5ECF7ABC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B3D55-3DA2-4E48-B6EE-A0E57F13B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38100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CB66-0A87-4C35-8FE4-664349C71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71BD4-3A8A-4A44-98DB-07C682850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764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810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D0332-DB74-41B4-9F07-9E5F57F4B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6AFCA-41DB-4E57-B37E-ACAE4249F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ACF76-5934-4E7E-B3D3-36D3C5555E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73DFD-6C0C-4388-BFF4-21A9CD413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D511A-71C8-493E-A99F-FA5D88A28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12761-0099-4EBF-9C7B-ECEC41268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998BF-D4FA-41CB-A526-70F68DD78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19768-2C00-4271-8869-4698378C6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DF560-BE73-4287-8AA4-57B026297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80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80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6" name="Picture 10" descr="C:\My Documents\bits\Facbanna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180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37ACF76-5934-4E7E-B3D3-36D3C5555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1809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161810" name="Text Box 18"/>
          <p:cNvSpPr txBox="1">
            <a:spLocks noChangeArrowheads="1"/>
          </p:cNvSpPr>
          <p:nvPr/>
        </p:nvSpPr>
        <p:spPr bwMode="auto">
          <a:xfrm>
            <a:off x="228600" y="228600"/>
            <a:ext cx="2438400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1800" b="1" dirty="0">
                <a:solidFill>
                  <a:srgbClr val="FFC000"/>
                </a:solidFill>
                <a:latin typeface="Times New Roman" pitchFamily="18" charset="0"/>
              </a:rPr>
              <a:t>OFFICE</a:t>
            </a:r>
            <a:r>
              <a:rPr lang="en-US" sz="1800" b="1" baseline="0" dirty="0">
                <a:solidFill>
                  <a:srgbClr val="FFC000"/>
                </a:solidFill>
                <a:latin typeface="Times New Roman" pitchFamily="18" charset="0"/>
              </a:rPr>
              <a:t> OF</a:t>
            </a:r>
          </a:p>
          <a:p>
            <a:pPr algn="l">
              <a:lnSpc>
                <a:spcPct val="80000"/>
              </a:lnSpc>
              <a:defRPr/>
            </a:pPr>
            <a:r>
              <a:rPr lang="en-US" sz="1800" b="1" baseline="0" dirty="0">
                <a:solidFill>
                  <a:srgbClr val="FFC000"/>
                </a:solidFill>
                <a:latin typeface="Times New Roman" pitchFamily="18" charset="0"/>
              </a:rPr>
              <a:t>TRAFFIC &amp; SAFETY</a:t>
            </a:r>
            <a:endParaRPr lang="en-US" sz="1800" b="1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grpSp>
        <p:nvGrpSpPr>
          <p:cNvPr id="1044" name="Group 19"/>
          <p:cNvGrpSpPr>
            <a:grpSpLocks/>
          </p:cNvGrpSpPr>
          <p:nvPr/>
        </p:nvGrpSpPr>
        <p:grpSpPr bwMode="auto">
          <a:xfrm>
            <a:off x="3916363" y="2813050"/>
            <a:ext cx="1231900" cy="1233488"/>
            <a:chOff x="0" y="-29"/>
            <a:chExt cx="776" cy="777"/>
          </a:xfrm>
        </p:grpSpPr>
        <p:sp>
          <p:nvSpPr>
            <p:cNvPr id="161812" name="Rectangle 20"/>
            <p:cNvSpPr>
              <a:spLocks noChangeArrowheads="1"/>
            </p:cNvSpPr>
            <p:nvPr userDrawn="1"/>
          </p:nvSpPr>
          <p:spPr bwMode="auto">
            <a:xfrm>
              <a:off x="0" y="-29"/>
              <a:ext cx="77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61813" name="Rectangle 21"/>
            <p:cNvSpPr>
              <a:spLocks noChangeArrowheads="1"/>
            </p:cNvSpPr>
            <p:nvPr userDrawn="1"/>
          </p:nvSpPr>
          <p:spPr bwMode="auto">
            <a:xfrm>
              <a:off x="0" y="0"/>
              <a:ext cx="776" cy="74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>
                  <a:latin typeface="Times New Roman" pitchFamily="18" charset="0"/>
                </a:rPr>
                <a:t>              </a:t>
              </a:r>
            </a:p>
            <a:p>
              <a:pPr algn="ctr"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1046" name="Picture 23" descr="http://www.addcoinc.com/gifs_jpegs/tcg/slideshow/t_2.jpg"/>
          <p:cNvPicPr>
            <a:picLocks noChangeAspect="1" noChangeArrowheads="1"/>
          </p:cNvPicPr>
          <p:nvPr/>
        </p:nvPicPr>
        <p:blipFill>
          <a:blip r:embed="rId22" cstate="print">
            <a:lum bright="22000" contrast="-36000"/>
          </a:blip>
          <a:srcRect/>
          <a:stretch>
            <a:fillRect/>
          </a:stretch>
        </p:blipFill>
        <p:spPr bwMode="auto">
          <a:xfrm>
            <a:off x="228600" y="5670550"/>
            <a:ext cx="838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772400" y="152400"/>
            <a:ext cx="1066800" cy="8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 descr="\\ntdfs\(W)DataStor\Highway\Maintenance\GIS\Presentations\Logos\Full Color Gradient\Iowa-DOT-logo_horizontal-with-tagline_color-gradient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39" y="6069013"/>
            <a:ext cx="2189336" cy="49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116" r:id="rId1"/>
    <p:sldLayoutId id="2147484099" r:id="rId2"/>
    <p:sldLayoutId id="2147484117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  <p:sldLayoutId id="2147484109" r:id="rId13"/>
    <p:sldLayoutId id="2147484110" r:id="rId14"/>
    <p:sldLayoutId id="2147484111" r:id="rId15"/>
    <p:sldLayoutId id="2147484112" r:id="rId16"/>
    <p:sldLayoutId id="2147484113" r:id="rId17"/>
    <p:sldLayoutId id="2147484114" r:id="rId18"/>
    <p:sldLayoutId id="2147484115" r:id="rId1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®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Char char="®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BA02-CFFE-4FA9-AEEE-7BC54DD155EE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mailto:Willy.Sorenson@iowadot.u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3652952-FCDF-450B-9F71-0510DF11F5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48000" y="3810000"/>
            <a:ext cx="3247533" cy="1698468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A3732-FAF2-4303-B945-DDF82464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A978CE-2CB6-4148-8975-1F19B91FA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24000"/>
            <a:ext cx="7227019" cy="173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52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06FD-2503-4A79-BDBA-16BA1D0F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A9330-733E-4576-BCFB-184FE692C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2FD87-1849-4672-B6C1-DA21DBCC6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92162" name="Picture 2">
            <a:extLst>
              <a:ext uri="{FF2B5EF4-FFF2-40B4-BE49-F238E27FC236}">
                <a16:creationId xmlns:a16="http://schemas.microsoft.com/office/drawing/2014/main" id="{CFCDB78E-777C-41A8-B14F-9265DC783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469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4A9488-DC6F-4F01-B8D1-4504C3E40EAC}"/>
              </a:ext>
            </a:extLst>
          </p:cNvPr>
          <p:cNvSpPr txBox="1"/>
          <p:nvPr/>
        </p:nvSpPr>
        <p:spPr>
          <a:xfrm>
            <a:off x="228600" y="537570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Existing.  </a:t>
            </a:r>
          </a:p>
          <a:p>
            <a:r>
              <a:rPr lang="en-US" dirty="0">
                <a:latin typeface="+mj-lt"/>
              </a:rPr>
              <a:t>Do you see why someone might turn left here?</a:t>
            </a:r>
          </a:p>
        </p:txBody>
      </p:sp>
    </p:spTree>
    <p:extLst>
      <p:ext uri="{BB962C8B-B14F-4D97-AF65-F5344CB8AC3E}">
        <p14:creationId xmlns:p14="http://schemas.microsoft.com/office/powerpoint/2010/main" val="1008195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11049-3C07-4939-8079-151E46819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80E04-10C0-4D4B-BC64-4F859E0D5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82E1F-F001-48EB-8778-E5F1F2056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4210" name="Picture 10">
            <a:extLst>
              <a:ext uri="{FF2B5EF4-FFF2-40B4-BE49-F238E27FC236}">
                <a16:creationId xmlns:a16="http://schemas.microsoft.com/office/drawing/2014/main" id="{30C0D994-6220-4425-AEB3-33A06B1A3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"/>
            <a:ext cx="9144001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428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7EBB9-2490-404C-BB99-D96EC6990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190500"/>
            <a:ext cx="1828800" cy="685800"/>
          </a:xfrm>
        </p:spPr>
        <p:txBody>
          <a:bodyPr/>
          <a:lstStyle/>
          <a:p>
            <a:r>
              <a:rPr lang="en-US" dirty="0"/>
              <a:t>Score: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E6609-7E18-47A2-BBAE-CEEBFAB4C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114800"/>
          </a:xfrm>
        </p:spPr>
        <p:txBody>
          <a:bodyPr/>
          <a:lstStyle/>
          <a:p>
            <a:r>
              <a:rPr lang="en-US" dirty="0"/>
              <a:t>37 WWD Events Since 6/29/21</a:t>
            </a:r>
          </a:p>
          <a:p>
            <a:pPr lvl="1"/>
            <a:r>
              <a:rPr lang="en-US" dirty="0"/>
              <a:t>1.7 WWD events/month</a:t>
            </a:r>
          </a:p>
          <a:p>
            <a:pPr lvl="1"/>
            <a:r>
              <a:rPr lang="en-US" dirty="0"/>
              <a:t> </a:t>
            </a:r>
            <a:r>
              <a:rPr lang="en-US" sz="2400" dirty="0"/>
              <a:t>(5 years of 911 or sensor data) (No detection camera)</a:t>
            </a:r>
          </a:p>
          <a:p>
            <a:r>
              <a:rPr lang="en-US" dirty="0"/>
              <a:t>3 WWD Event since </a:t>
            </a:r>
            <a:r>
              <a:rPr lang="en-US" sz="2400" dirty="0"/>
              <a:t>signing changed on 8/29/22</a:t>
            </a:r>
          </a:p>
          <a:p>
            <a:pPr lvl="1"/>
            <a:r>
              <a:rPr lang="en-US" dirty="0"/>
              <a:t>0.4 WWD events/month</a:t>
            </a:r>
          </a:p>
          <a:p>
            <a:pPr lvl="1"/>
            <a:r>
              <a:rPr lang="en-US" dirty="0">
                <a:solidFill>
                  <a:srgbClr val="000000"/>
                </a:solidFill>
                <a:highlight>
                  <a:srgbClr val="00FF00"/>
                </a:highlight>
              </a:rPr>
              <a:t>76% decrease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F7F11-EF71-4067-9C05-F5F87EF7C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3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4A7B-E464-49C0-9EB2-68A0B79F8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41266"/>
            <a:ext cx="7391400" cy="1143000"/>
          </a:xfrm>
        </p:spPr>
        <p:txBody>
          <a:bodyPr/>
          <a:lstStyle/>
          <a:p>
            <a:r>
              <a:rPr lang="en-US" sz="4000" dirty="0"/>
              <a:t>Shut off the Luminaire</a:t>
            </a:r>
            <a:br>
              <a:rPr lang="en-US" sz="4000" dirty="0"/>
            </a:br>
            <a:r>
              <a:rPr lang="en-US" sz="4000" dirty="0"/>
              <a:t>on 3/4/22</a:t>
            </a:r>
            <a:br>
              <a:rPr lang="en-US" dirty="0"/>
            </a:br>
            <a:r>
              <a:rPr lang="en-US" sz="3600" dirty="0"/>
              <a:t>Update on 4/4/23 </a:t>
            </a:r>
            <a:r>
              <a:rPr lang="en-US" sz="2000" dirty="0"/>
              <a:t>(after 13 months)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CFE1B-4549-4985-8D98-58140DBF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98306" name="Picture 3">
            <a:extLst>
              <a:ext uri="{FF2B5EF4-FFF2-40B4-BE49-F238E27FC236}">
                <a16:creationId xmlns:a16="http://schemas.microsoft.com/office/drawing/2014/main" id="{AE48C34F-527F-4F5F-B19B-924CE923D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24" y="2812766"/>
            <a:ext cx="9135866" cy="404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862D99-AEE8-4FD0-8A43-4FFA39AF227F}"/>
              </a:ext>
            </a:extLst>
          </p:cNvPr>
          <p:cNvSpPr txBox="1"/>
          <p:nvPr/>
        </p:nvSpPr>
        <p:spPr>
          <a:xfrm>
            <a:off x="685800" y="2962102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(Night only WWD Events)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(Light on)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WWD / 7 ¼ Months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 WWD/month)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(Light off)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 WWD / 13 Months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(4.5 WWD/month)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000000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(55% decrease)</a:t>
            </a:r>
          </a:p>
        </p:txBody>
      </p:sp>
    </p:spTree>
    <p:extLst>
      <p:ext uri="{BB962C8B-B14F-4D97-AF65-F5344CB8AC3E}">
        <p14:creationId xmlns:p14="http://schemas.microsoft.com/office/powerpoint/2010/main" val="3591104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49BE-B2EF-4A3D-8A05-0E02ACA48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71" y="824948"/>
            <a:ext cx="7772400" cy="1143000"/>
          </a:xfrm>
        </p:spPr>
        <p:txBody>
          <a:bodyPr/>
          <a:lstStyle/>
          <a:p>
            <a:r>
              <a:rPr lang="en-US" dirty="0"/>
              <a:t>Odd, but not uncommon POE</a:t>
            </a:r>
            <a:br>
              <a:rPr lang="en-US" dirty="0"/>
            </a:br>
            <a:r>
              <a:rPr lang="en-US" dirty="0"/>
              <a:t>(Point of Entry)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2DFE7-D07D-45B7-9E9A-2890C769D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95E4C-DE14-4E20-AEFA-59A1FA6AE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" y="2051060"/>
            <a:ext cx="9144000" cy="482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11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243CE-6DBC-499F-AC1F-D455BB62E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0816" y="2133600"/>
            <a:ext cx="3200400" cy="1143000"/>
          </a:xfrm>
        </p:spPr>
        <p:txBody>
          <a:bodyPr/>
          <a:lstStyle/>
          <a:p>
            <a:r>
              <a:rPr lang="en-US" dirty="0"/>
              <a:t>MUTCD Treatment (2B-19)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EA0EC-14B2-44FC-965D-8B649002C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2336DA-7C76-4277-A25A-99D075C6A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71" y="609600"/>
            <a:ext cx="6522587" cy="3256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A3FAB3-8B18-4662-BF83-943E45AF5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1" y="3866540"/>
            <a:ext cx="9144000" cy="299146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AB925E6-0B2D-401B-ABA7-A93DCBCA89B6}"/>
              </a:ext>
            </a:extLst>
          </p:cNvPr>
          <p:cNvSpPr/>
          <p:nvPr/>
        </p:nvSpPr>
        <p:spPr bwMode="auto">
          <a:xfrm>
            <a:off x="8153400" y="4524070"/>
            <a:ext cx="968829" cy="962330"/>
          </a:xfrm>
          <a:prstGeom prst="ellipse">
            <a:avLst/>
          </a:prstGeom>
          <a:noFill/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9FF6C8-30CD-4B52-BBB4-FD23448C2ECB}"/>
              </a:ext>
            </a:extLst>
          </p:cNvPr>
          <p:cNvSpPr/>
          <p:nvPr/>
        </p:nvSpPr>
        <p:spPr bwMode="auto">
          <a:xfrm>
            <a:off x="5334000" y="4532779"/>
            <a:ext cx="968829" cy="962330"/>
          </a:xfrm>
          <a:prstGeom prst="ellipse">
            <a:avLst/>
          </a:prstGeom>
          <a:noFill/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6B0DA4A-5650-462F-8D91-3E97FE4ED675}"/>
              </a:ext>
            </a:extLst>
          </p:cNvPr>
          <p:cNvSpPr/>
          <p:nvPr/>
        </p:nvSpPr>
        <p:spPr bwMode="auto">
          <a:xfrm>
            <a:off x="103414" y="4648200"/>
            <a:ext cx="968829" cy="962330"/>
          </a:xfrm>
          <a:prstGeom prst="ellipse">
            <a:avLst/>
          </a:prstGeom>
          <a:noFill/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E8C19A1-7AA5-4B76-8427-0FAE2A73303A}"/>
              </a:ext>
            </a:extLst>
          </p:cNvPr>
          <p:cNvSpPr/>
          <p:nvPr/>
        </p:nvSpPr>
        <p:spPr bwMode="auto">
          <a:xfrm>
            <a:off x="1262743" y="5228409"/>
            <a:ext cx="1219200" cy="533400"/>
          </a:xfrm>
          <a:prstGeom prst="ellipse">
            <a:avLst/>
          </a:prstGeom>
          <a:noFill/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817784-F3EC-4DC7-BDF6-E37AFB86337F}"/>
              </a:ext>
            </a:extLst>
          </p:cNvPr>
          <p:cNvGrpSpPr/>
          <p:nvPr/>
        </p:nvGrpSpPr>
        <p:grpSpPr>
          <a:xfrm>
            <a:off x="-364399" y="5434720"/>
            <a:ext cx="767050" cy="1276695"/>
            <a:chOff x="-364399" y="5434720"/>
            <a:chExt cx="767050" cy="127669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AB7BB7-A09C-4BAC-9418-81FA4D949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673975">
              <a:off x="-36712" y="6272051"/>
              <a:ext cx="441664" cy="437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A8E482-CB63-4D8F-89CF-5D31C0677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673975">
              <a:off x="-366699" y="5437020"/>
              <a:ext cx="441664" cy="437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779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7EBB9-2490-404C-BB99-D96EC6990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190500"/>
            <a:ext cx="1828800" cy="685800"/>
          </a:xfrm>
        </p:spPr>
        <p:txBody>
          <a:bodyPr/>
          <a:lstStyle/>
          <a:p>
            <a:r>
              <a:rPr lang="en-US" dirty="0"/>
              <a:t>Score: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E6609-7E18-47A2-BBAE-CEEBFAB4C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114800"/>
          </a:xfrm>
        </p:spPr>
        <p:txBody>
          <a:bodyPr/>
          <a:lstStyle/>
          <a:p>
            <a:r>
              <a:rPr lang="en-US" dirty="0"/>
              <a:t>9 WWD Events Since 1</a:t>
            </a:r>
            <a:r>
              <a:rPr lang="en-US" baseline="30000" dirty="0"/>
              <a:t>st</a:t>
            </a:r>
            <a:r>
              <a:rPr lang="en-US" dirty="0"/>
              <a:t> we found out</a:t>
            </a:r>
          </a:p>
          <a:p>
            <a:pPr lvl="1"/>
            <a:r>
              <a:rPr lang="en-US" dirty="0"/>
              <a:t>0.13 WWD events/month</a:t>
            </a:r>
          </a:p>
          <a:p>
            <a:pPr lvl="1"/>
            <a:r>
              <a:rPr lang="en-US" dirty="0"/>
              <a:t> </a:t>
            </a:r>
            <a:r>
              <a:rPr lang="en-US" sz="2400" dirty="0"/>
              <a:t>(5 years of 911 or sensor data) (No detection camera)</a:t>
            </a:r>
          </a:p>
          <a:p>
            <a:r>
              <a:rPr lang="en-US" dirty="0"/>
              <a:t>1 WWD Event since </a:t>
            </a:r>
            <a:r>
              <a:rPr lang="en-US" sz="2400" dirty="0"/>
              <a:t>Enhanced Signing/</a:t>
            </a:r>
            <a:r>
              <a:rPr lang="en-US" sz="2000" dirty="0"/>
              <a:t>Pavement</a:t>
            </a:r>
            <a:r>
              <a:rPr lang="en-US" sz="2400" dirty="0"/>
              <a:t> </a:t>
            </a:r>
            <a:r>
              <a:rPr lang="en-US" sz="2000" dirty="0"/>
              <a:t>Markings</a:t>
            </a:r>
            <a:endParaRPr lang="en-US" sz="2400" dirty="0"/>
          </a:p>
          <a:p>
            <a:pPr lvl="1"/>
            <a:r>
              <a:rPr lang="en-US" dirty="0"/>
              <a:t>0.05 WWD events/month</a:t>
            </a:r>
          </a:p>
          <a:p>
            <a:pPr lvl="1"/>
            <a:r>
              <a:rPr lang="en-US" dirty="0"/>
              <a:t>(20.5 months of data) </a:t>
            </a:r>
            <a:r>
              <a:rPr lang="en-US" sz="2000" dirty="0"/>
              <a:t>(7/21/21 to 4/7/23)</a:t>
            </a:r>
          </a:p>
          <a:p>
            <a:pPr lvl="1"/>
            <a:r>
              <a:rPr lang="en-US" dirty="0">
                <a:solidFill>
                  <a:srgbClr val="000000"/>
                </a:solidFill>
                <a:highlight>
                  <a:srgbClr val="00FF00"/>
                </a:highlight>
              </a:rPr>
              <a:t>62% decrease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F7F11-EF71-4067-9C05-F5F87EF7C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5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E96B-E4E1-44F4-B55A-0E0500B4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4851"/>
            <a:ext cx="7772400" cy="1143000"/>
          </a:xfrm>
        </p:spPr>
        <p:txBody>
          <a:bodyPr/>
          <a:lstStyle/>
          <a:p>
            <a:r>
              <a:rPr lang="en-US" dirty="0"/>
              <a:t>Added an Acceleration 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F43F9-368B-4949-9B39-40E29C7DB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697C1-CA97-4165-8B0A-CA1318605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775F1C-DC59-4497-A563-04EFCE5EE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383"/>
            <a:ext cx="9144000" cy="625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08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E6810-1A95-4EAA-A1FE-B2DC2B2E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729691"/>
            <a:ext cx="7772400" cy="533400"/>
          </a:xfrm>
        </p:spPr>
        <p:txBody>
          <a:bodyPr/>
          <a:lstStyle/>
          <a:p>
            <a:r>
              <a:rPr lang="en-US" sz="3200" dirty="0"/>
              <a:t>Closed Median – Added Signs and WWA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41E7A-6023-45E7-97A1-233C5C7AE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DA74F-E34B-4F56-B1FF-A1BEE941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3C6154-1983-4122-AB50-199D84375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31" b="10641"/>
          <a:stretch/>
        </p:blipFill>
        <p:spPr>
          <a:xfrm>
            <a:off x="-76200" y="13716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7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21AE4-58B8-4C09-B694-F8747AA2D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73F20-685B-4452-8983-2EA2876F0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2CCF3-EA28-4C8A-9E98-DB88252E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337778-BD0B-460C-A162-B38536073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81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7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4F513-DD1C-4182-B4E0-0ABF34923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6E772-C6E6-42DC-A383-20BE0EBA7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2C768-8E49-4EB7-8836-ECCD8B49D9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6953C-9761-466A-9CEE-7828B0C3C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58ABAC-75EE-4C9D-ACD8-0D48D2E8010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2411D-A6C1-4583-9A21-0CFDC7C5F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B2A3CB-C461-453E-9297-DB58018FA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17" y="38524"/>
            <a:ext cx="8265742" cy="6819476"/>
          </a:xfrm>
          <a:prstGeom prst="rect">
            <a:avLst/>
          </a:prstGeom>
        </p:spPr>
      </p:pic>
      <p:pic>
        <p:nvPicPr>
          <p:cNvPr id="10" name="Content Placeholder 9" descr="A road with signs on the side&#10;&#10;Description automatically generated with low confidence">
            <a:extLst>
              <a:ext uri="{FF2B5EF4-FFF2-40B4-BE49-F238E27FC236}">
                <a16:creationId xmlns:a16="http://schemas.microsoft.com/office/drawing/2014/main" id="{2E0C08F1-0273-4C91-9919-489414E0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t="26064" r="-435" b="30914"/>
          <a:stretch/>
        </p:blipFill>
        <p:spPr bwMode="auto">
          <a:xfrm>
            <a:off x="448887" y="1955657"/>
            <a:ext cx="5037513" cy="162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8546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166F-3E37-4BE9-A2BC-9B3DAD04E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Added Acceleration 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279C7-DF94-4406-9820-F56451E99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772C7-03EF-46A5-B5B9-E1D434E5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1FF00F-233E-4A28-9E95-70F54E30F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093"/>
            <a:ext cx="9144000" cy="537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9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7EBB9-2490-404C-BB99-D96EC6990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190500"/>
            <a:ext cx="1828800" cy="685800"/>
          </a:xfrm>
        </p:spPr>
        <p:txBody>
          <a:bodyPr/>
          <a:lstStyle/>
          <a:p>
            <a:r>
              <a:rPr lang="en-US" dirty="0"/>
              <a:t>Score: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E6609-7E18-47A2-BBAE-CEEBFAB4C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9144000" cy="4114800"/>
          </a:xfrm>
        </p:spPr>
        <p:txBody>
          <a:bodyPr/>
          <a:lstStyle/>
          <a:p>
            <a:r>
              <a:rPr lang="en-US" dirty="0"/>
              <a:t>13.5 WWD Events </a:t>
            </a:r>
            <a:r>
              <a:rPr lang="en-US" sz="2400" dirty="0"/>
              <a:t>Since we Closed Median on 8/1/16</a:t>
            </a:r>
          </a:p>
          <a:p>
            <a:pPr lvl="1"/>
            <a:r>
              <a:rPr lang="en-US" dirty="0"/>
              <a:t>4 years (48 months) as of 8/1/20</a:t>
            </a:r>
          </a:p>
          <a:p>
            <a:pPr lvl="1"/>
            <a:r>
              <a:rPr lang="en-US" dirty="0"/>
              <a:t>0.28 WWD events/month</a:t>
            </a:r>
          </a:p>
          <a:p>
            <a:pPr lvl="1"/>
            <a:r>
              <a:rPr lang="en-US" dirty="0"/>
              <a:t> </a:t>
            </a:r>
            <a:r>
              <a:rPr lang="en-US" sz="2400" dirty="0"/>
              <a:t>(911 or sensor data) (No detection camera)</a:t>
            </a:r>
          </a:p>
          <a:p>
            <a:r>
              <a:rPr lang="en-US" dirty="0"/>
              <a:t>Acceleration Lane Built Aug/Sep 2020</a:t>
            </a:r>
          </a:p>
          <a:p>
            <a:r>
              <a:rPr lang="en-US" dirty="0"/>
              <a:t>2.5 WWD Event since </a:t>
            </a:r>
            <a:r>
              <a:rPr lang="en-US" sz="2800" dirty="0"/>
              <a:t>Acceleration Lane</a:t>
            </a:r>
          </a:p>
          <a:p>
            <a:pPr lvl="1"/>
            <a:r>
              <a:rPr lang="en-US" dirty="0"/>
              <a:t>8/1/20 to 4/1/23 (32 months)</a:t>
            </a:r>
          </a:p>
          <a:p>
            <a:pPr lvl="1"/>
            <a:r>
              <a:rPr lang="en-US" dirty="0"/>
              <a:t>0.08 WWD events/month</a:t>
            </a:r>
          </a:p>
          <a:p>
            <a:pPr lvl="1"/>
            <a:r>
              <a:rPr lang="en-US" dirty="0">
                <a:solidFill>
                  <a:srgbClr val="000000"/>
                </a:solidFill>
                <a:highlight>
                  <a:srgbClr val="00FF00"/>
                </a:highlight>
              </a:rPr>
              <a:t>71% decrease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F7F11-EF71-4067-9C05-F5F87EF7C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3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EF191-F6ED-4E0B-A3B4-51FF2A90D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-411163"/>
            <a:ext cx="8229600" cy="1143000"/>
          </a:xfrm>
        </p:spPr>
        <p:txBody>
          <a:bodyPr/>
          <a:lstStyle/>
          <a:p>
            <a:r>
              <a:rPr lang="en-US" sz="3600" dirty="0"/>
              <a:t>At-Grade Intersection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46B5C-F82E-4A8E-95FB-4ACC77FCD54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A85F9-138C-4D21-AEFC-B4981826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94DB2-5097-41AF-82DA-AB21467D2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43" y="1767167"/>
            <a:ext cx="9207504" cy="509083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CD48E62-673C-4D6B-A334-0415B56AB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695142"/>
            <a:ext cx="4572000" cy="1072025"/>
          </a:xfrm>
        </p:spPr>
        <p:txBody>
          <a:bodyPr/>
          <a:lstStyle/>
          <a:p>
            <a:r>
              <a:rPr lang="en-US" sz="2000" dirty="0">
                <a:solidFill>
                  <a:srgbClr val="FFFFFF"/>
                </a:solidFill>
              </a:rPr>
              <a:t>New Signs/Pavement Markings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Larger Signs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Strategically placed &amp; aimed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CA65DC-A38E-48DF-9CCA-3D0B1999430B}"/>
              </a:ext>
            </a:extLst>
          </p:cNvPr>
          <p:cNvGrpSpPr/>
          <p:nvPr/>
        </p:nvGrpSpPr>
        <p:grpSpPr>
          <a:xfrm>
            <a:off x="2919153" y="2057400"/>
            <a:ext cx="3481647" cy="4665514"/>
            <a:chOff x="2919153" y="2057400"/>
            <a:chExt cx="3481647" cy="46655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782E2BD-F319-40F6-9DBA-D2E1E98D65B7}"/>
                </a:ext>
              </a:extLst>
            </p:cNvPr>
            <p:cNvSpPr txBox="1"/>
            <p:nvPr/>
          </p:nvSpPr>
          <p:spPr>
            <a:xfrm>
              <a:off x="2919153" y="20574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3A0CFC-23CD-478B-8451-85BF99B490A5}"/>
                </a:ext>
              </a:extLst>
            </p:cNvPr>
            <p:cNvSpPr txBox="1"/>
            <p:nvPr/>
          </p:nvSpPr>
          <p:spPr>
            <a:xfrm>
              <a:off x="5715000" y="6261249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140422-494B-4CA3-986F-D3512827571F}"/>
              </a:ext>
            </a:extLst>
          </p:cNvPr>
          <p:cNvGrpSpPr/>
          <p:nvPr/>
        </p:nvGrpSpPr>
        <p:grpSpPr>
          <a:xfrm>
            <a:off x="1676400" y="3505200"/>
            <a:ext cx="5867400" cy="1604346"/>
            <a:chOff x="1676400" y="3505200"/>
            <a:chExt cx="5867400" cy="160434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512E46-8FC8-49C1-B78A-B00AB6E760AB}"/>
                </a:ext>
              </a:extLst>
            </p:cNvPr>
            <p:cNvSpPr txBox="1"/>
            <p:nvPr/>
          </p:nvSpPr>
          <p:spPr>
            <a:xfrm>
              <a:off x="1676400" y="4647881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9943AC-61BE-4B08-BDD3-522174EB617D}"/>
                </a:ext>
              </a:extLst>
            </p:cNvPr>
            <p:cNvSpPr txBox="1"/>
            <p:nvPr/>
          </p:nvSpPr>
          <p:spPr>
            <a:xfrm>
              <a:off x="6858000" y="35052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B8AC5F-6444-4385-97EF-79FC25EA7AD0}"/>
              </a:ext>
            </a:extLst>
          </p:cNvPr>
          <p:cNvGrpSpPr/>
          <p:nvPr/>
        </p:nvGrpSpPr>
        <p:grpSpPr>
          <a:xfrm>
            <a:off x="381000" y="2590800"/>
            <a:ext cx="8458200" cy="3433465"/>
            <a:chOff x="381000" y="2590800"/>
            <a:chExt cx="8458200" cy="34334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00AD49-4BFA-4A4E-9B0E-AB89CC84E4BB}"/>
                </a:ext>
              </a:extLst>
            </p:cNvPr>
            <p:cNvSpPr txBox="1"/>
            <p:nvPr/>
          </p:nvSpPr>
          <p:spPr>
            <a:xfrm>
              <a:off x="8153400" y="25908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FC7A02-E3E5-4EE1-A161-BD45309C57D2}"/>
                </a:ext>
              </a:extLst>
            </p:cNvPr>
            <p:cNvSpPr txBox="1"/>
            <p:nvPr/>
          </p:nvSpPr>
          <p:spPr>
            <a:xfrm>
              <a:off x="8153400" y="4226867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80B4E9-D032-4373-844A-81B0B6E51F5E}"/>
                </a:ext>
              </a:extLst>
            </p:cNvPr>
            <p:cNvSpPr txBox="1"/>
            <p:nvPr/>
          </p:nvSpPr>
          <p:spPr>
            <a:xfrm>
              <a:off x="432262" y="3919686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1B4E9A-2896-4B9A-B2A6-6C74545AA9FF}"/>
                </a:ext>
              </a:extLst>
            </p:cNvPr>
            <p:cNvSpPr txBox="1"/>
            <p:nvPr/>
          </p:nvSpPr>
          <p:spPr>
            <a:xfrm>
              <a:off x="381000" y="5562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4862F8-84E0-4B5E-8574-E6C9907FB5A1}"/>
              </a:ext>
            </a:extLst>
          </p:cNvPr>
          <p:cNvGrpSpPr/>
          <p:nvPr/>
        </p:nvGrpSpPr>
        <p:grpSpPr>
          <a:xfrm>
            <a:off x="1676400" y="3618453"/>
            <a:ext cx="5956964" cy="1532459"/>
            <a:chOff x="1676400" y="3618453"/>
            <a:chExt cx="5956964" cy="153245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82BBF6-C372-4429-A809-A57AF967EC47}"/>
                </a:ext>
              </a:extLst>
            </p:cNvPr>
            <p:cNvSpPr txBox="1"/>
            <p:nvPr/>
          </p:nvSpPr>
          <p:spPr>
            <a:xfrm>
              <a:off x="1676400" y="3618453"/>
              <a:ext cx="9647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Larger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154F53-A112-42A1-9DAA-828D3103F258}"/>
                </a:ext>
              </a:extLst>
            </p:cNvPr>
            <p:cNvSpPr txBox="1"/>
            <p:nvPr/>
          </p:nvSpPr>
          <p:spPr>
            <a:xfrm>
              <a:off x="6668597" y="4689247"/>
              <a:ext cx="9647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Larger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CC6AEF-937B-4714-9B2F-1F5006FDA88D}"/>
              </a:ext>
            </a:extLst>
          </p:cNvPr>
          <p:cNvGrpSpPr/>
          <p:nvPr/>
        </p:nvGrpSpPr>
        <p:grpSpPr>
          <a:xfrm>
            <a:off x="2384858" y="2836232"/>
            <a:ext cx="4980709" cy="2941284"/>
            <a:chOff x="2384858" y="2836232"/>
            <a:chExt cx="4980709" cy="294128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6929C6-179C-415C-A71F-C942004B5BF2}"/>
                </a:ext>
              </a:extLst>
            </p:cNvPr>
            <p:cNvSpPr txBox="1"/>
            <p:nvPr/>
          </p:nvSpPr>
          <p:spPr>
            <a:xfrm>
              <a:off x="2384858" y="5469739"/>
              <a:ext cx="9647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UAC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F910A6-CCED-4DC4-B0E4-EA185FF44840}"/>
                </a:ext>
              </a:extLst>
            </p:cNvPr>
            <p:cNvSpPr txBox="1"/>
            <p:nvPr/>
          </p:nvSpPr>
          <p:spPr>
            <a:xfrm>
              <a:off x="6400800" y="2836232"/>
              <a:ext cx="9647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UAC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00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EF191-F6ED-4E0B-A3B4-51FF2A90D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57400"/>
            <a:ext cx="2514600" cy="1143000"/>
          </a:xfrm>
        </p:spPr>
        <p:txBody>
          <a:bodyPr/>
          <a:lstStyle/>
          <a:p>
            <a:r>
              <a:rPr lang="en-US" dirty="0"/>
              <a:t>Standard Diamond</a:t>
            </a:r>
            <a:br>
              <a:rPr lang="en-US" dirty="0"/>
            </a:br>
            <a:r>
              <a:rPr lang="en-US" sz="3200" dirty="0"/>
              <a:t>Interchange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7616FD-6AAA-4DBD-AA3C-3D7B6F14C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46B5C-F82E-4A8E-95FB-4ACC77FCD54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A85F9-138C-4D21-AEFC-B4981826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AF69AB-5B55-4573-8087-AC7AD8EC6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384"/>
          <a:stretch/>
        </p:blipFill>
        <p:spPr>
          <a:xfrm>
            <a:off x="2895601" y="1119"/>
            <a:ext cx="6267610" cy="683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08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DC9E5-D1A0-42D6-82EC-F00C4172B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42" y="457200"/>
            <a:ext cx="7772400" cy="762000"/>
          </a:xfrm>
        </p:spPr>
        <p:txBody>
          <a:bodyPr/>
          <a:lstStyle/>
          <a:p>
            <a:r>
              <a:rPr lang="en-US" dirty="0"/>
              <a:t>Cedar Rapids &amp; Iowa City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996AE9-01BD-41DC-902A-3CAEBB61E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1493017"/>
            <a:ext cx="9220200" cy="1371600"/>
          </a:xfrm>
        </p:spPr>
        <p:txBody>
          <a:bodyPr/>
          <a:lstStyle/>
          <a:p>
            <a:r>
              <a:rPr lang="en-US" sz="2800" b="1" i="1" u="sng" dirty="0"/>
              <a:t>Overhead DMS use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360B2-0278-4BF7-B105-4BB96CF0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6325210"/>
            <a:ext cx="304800" cy="457200"/>
          </a:xfrm>
        </p:spPr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8D04F9-F89C-45CC-B013-E757B00DB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112018"/>
            <a:ext cx="5069983" cy="574598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01B6F5-022C-4A93-B334-1A9CC3B53182}"/>
              </a:ext>
            </a:extLst>
          </p:cNvPr>
          <p:cNvSpPr txBox="1">
            <a:spLocks/>
          </p:cNvSpPr>
          <p:nvPr/>
        </p:nvSpPr>
        <p:spPr bwMode="auto">
          <a:xfrm>
            <a:off x="12700" y="2286000"/>
            <a:ext cx="434775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Manually Activated</a:t>
            </a:r>
          </a:p>
          <a:p>
            <a:r>
              <a:rPr lang="en-US" kern="0" dirty="0"/>
              <a:t>After a 911 call from Law enforcement</a:t>
            </a:r>
          </a:p>
          <a:p>
            <a:r>
              <a:rPr lang="en-US" kern="0" dirty="0"/>
              <a:t>Display for 10 min</a:t>
            </a:r>
          </a:p>
          <a:p>
            <a:r>
              <a:rPr lang="en-US" kern="0" dirty="0"/>
              <a:t>All DMS within 10 mile radius</a:t>
            </a:r>
          </a:p>
          <a:p>
            <a:pPr lvl="1"/>
            <a:r>
              <a:rPr lang="en-US" kern="0" dirty="0"/>
              <a:t>   (Both directions) </a:t>
            </a:r>
          </a:p>
        </p:txBody>
      </p:sp>
    </p:spTree>
    <p:extLst>
      <p:ext uri="{BB962C8B-B14F-4D97-AF65-F5344CB8AC3E}">
        <p14:creationId xmlns:p14="http://schemas.microsoft.com/office/powerpoint/2010/main" val="3740413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728AB-F440-4AC9-A6F1-303CB7AE4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Up Arrows 3/16/23</a:t>
            </a:r>
          </a:p>
        </p:txBody>
      </p:sp>
      <p:pic>
        <p:nvPicPr>
          <p:cNvPr id="6" name="Content Placeholder 5" descr="Traffic lights on a street&#10;&#10;Description automatically generated with medium confidence">
            <a:extLst>
              <a:ext uri="{FF2B5EF4-FFF2-40B4-BE49-F238E27FC236}">
                <a16:creationId xmlns:a16="http://schemas.microsoft.com/office/drawing/2014/main" id="{88A1E0E2-14E3-43AA-9331-338E471CF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b="33333"/>
          <a:stretch/>
        </p:blipFill>
        <p:spPr>
          <a:xfrm>
            <a:off x="31630" y="1447800"/>
            <a:ext cx="7200900" cy="32004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32CF4-4299-4680-90B9-E70DFC5B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BD51FA-52BF-4070-9E22-1B6867FD1043}"/>
              </a:ext>
            </a:extLst>
          </p:cNvPr>
          <p:cNvSpPr txBox="1"/>
          <p:nvPr/>
        </p:nvSpPr>
        <p:spPr>
          <a:xfrm>
            <a:off x="750844" y="1527518"/>
            <a:ext cx="244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n-lt"/>
              </a:rPr>
              <a:t>University (SB)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163DEB-AB39-400F-8628-AA06E3C2C4B9}"/>
              </a:ext>
            </a:extLst>
          </p:cNvPr>
          <p:cNvGrpSpPr/>
          <p:nvPr/>
        </p:nvGrpSpPr>
        <p:grpSpPr>
          <a:xfrm>
            <a:off x="3103364" y="3657600"/>
            <a:ext cx="5996066" cy="3048000"/>
            <a:chOff x="3103364" y="3657600"/>
            <a:chExt cx="5996066" cy="3048000"/>
          </a:xfrm>
        </p:grpSpPr>
        <p:pic>
          <p:nvPicPr>
            <p:cNvPr id="8" name="Picture 7" descr="Traffic lights on a street&#10;&#10;Description automatically generated with medium confidence">
              <a:extLst>
                <a:ext uri="{FF2B5EF4-FFF2-40B4-BE49-F238E27FC236}">
                  <a16:creationId xmlns:a16="http://schemas.microsoft.com/office/drawing/2014/main" id="{83B9DD7E-03C5-43AB-8E47-8C3AF9754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222"/>
            <a:stretch/>
          </p:blipFill>
          <p:spPr>
            <a:xfrm>
              <a:off x="3103364" y="3657600"/>
              <a:ext cx="5996066" cy="304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3FBB62-ACFD-42FD-A73A-98CA5420BF16}"/>
                </a:ext>
              </a:extLst>
            </p:cNvPr>
            <p:cNvSpPr txBox="1"/>
            <p:nvPr/>
          </p:nvSpPr>
          <p:spPr>
            <a:xfrm>
              <a:off x="3347222" y="3657600"/>
              <a:ext cx="24495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+mn-lt"/>
                </a:rPr>
                <a:t>Duff (NB)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22515D-E518-4A30-B02F-1E78C75E9C64}"/>
              </a:ext>
            </a:extLst>
          </p:cNvPr>
          <p:cNvGrpSpPr/>
          <p:nvPr/>
        </p:nvGrpSpPr>
        <p:grpSpPr>
          <a:xfrm>
            <a:off x="10064" y="4373592"/>
            <a:ext cx="4108677" cy="2514600"/>
            <a:chOff x="10064" y="4373592"/>
            <a:chExt cx="4108677" cy="2514600"/>
          </a:xfrm>
        </p:grpSpPr>
        <p:pic>
          <p:nvPicPr>
            <p:cNvPr id="10" name="Picture 9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7FD1C947-C1A5-4D7F-BFA6-0C22A615D9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1251" b="37778"/>
            <a:stretch/>
          </p:blipFill>
          <p:spPr>
            <a:xfrm>
              <a:off x="10064" y="4373592"/>
              <a:ext cx="4108677" cy="2514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942A31-CBE9-447A-B1EA-99E5067A3BA6}"/>
                </a:ext>
              </a:extLst>
            </p:cNvPr>
            <p:cNvSpPr txBox="1"/>
            <p:nvPr/>
          </p:nvSpPr>
          <p:spPr>
            <a:xfrm>
              <a:off x="152400" y="4417367"/>
              <a:ext cx="24495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+mn-lt"/>
                </a:rPr>
                <a:t>Dayton (NB)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7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1676400"/>
            <a:ext cx="58197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502920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75397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7772400" cy="1143000"/>
          </a:xfrm>
        </p:spPr>
        <p:txBody>
          <a:bodyPr/>
          <a:lstStyle/>
          <a:p>
            <a:r>
              <a:rPr lang="en-US" dirty="0"/>
              <a:t>Any WWD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4114800"/>
          </a:xfrm>
        </p:spPr>
        <p:txBody>
          <a:bodyPr/>
          <a:lstStyle/>
          <a:p>
            <a:r>
              <a:rPr lang="en-US" dirty="0"/>
              <a:t>Willy Sorenson, P.E.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Willy.Sorenson@iowadot.us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4000" dirty="0"/>
              <a:t>(515)-669-4628 Cell </a:t>
            </a:r>
            <a:r>
              <a:rPr lang="en-US" sz="2000" dirty="0"/>
              <a:t>(99% of getting me)</a:t>
            </a:r>
          </a:p>
          <a:p>
            <a:pPr lvl="1"/>
            <a:r>
              <a:rPr lang="en-US" sz="2400" dirty="0"/>
              <a:t>Traffic &amp; Safety Engineer</a:t>
            </a:r>
          </a:p>
          <a:p>
            <a:pPr lvl="1"/>
            <a:r>
              <a:rPr lang="en-US" sz="2400" dirty="0"/>
              <a:t>Traffic &amp; Safety Bureau, Iowa DOT</a:t>
            </a:r>
          </a:p>
          <a:p>
            <a:pPr lvl="1"/>
            <a:r>
              <a:rPr lang="en-US" sz="2400" dirty="0"/>
              <a:t>800 Lincoln Way, North Annex</a:t>
            </a:r>
          </a:p>
          <a:p>
            <a:pPr lvl="1"/>
            <a:r>
              <a:rPr lang="en-US" sz="2400" dirty="0"/>
              <a:t>Ames, Iowa 50010</a:t>
            </a:r>
          </a:p>
          <a:p>
            <a:r>
              <a:rPr lang="en-US" sz="2400" dirty="0"/>
              <a:t>(515)-239-1212 Office (1% chance I’ll answer)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ACB969A-B974-4A91-B9BA-7F4DA9F92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398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204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EF191-F6ED-4E0B-A3B4-51FF2A90D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85800"/>
            <a:ext cx="2667000" cy="1981200"/>
          </a:xfrm>
        </p:spPr>
        <p:txBody>
          <a:bodyPr/>
          <a:lstStyle/>
          <a:p>
            <a:r>
              <a:rPr lang="en-US" dirty="0"/>
              <a:t>Folded Diamond</a:t>
            </a:r>
            <a:br>
              <a:rPr lang="en-US" dirty="0"/>
            </a:br>
            <a:r>
              <a:rPr lang="en-US" sz="3600" dirty="0"/>
              <a:t>Interchange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7616FD-6AAA-4DBD-AA3C-3D7B6F14C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46B5C-F82E-4A8E-95FB-4ACC77FCD54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A85F9-138C-4D21-AEFC-B4981826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0A6EE6-5893-4F67-8958-3DA3C064B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5" b="24710"/>
          <a:stretch/>
        </p:blipFill>
        <p:spPr>
          <a:xfrm>
            <a:off x="2667000" y="1"/>
            <a:ext cx="6483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8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9D2F-E72B-4A1E-88E2-46213DB42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#9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DDB94-4C53-45D8-A427-65F98209A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31" y="1371600"/>
            <a:ext cx="5550108" cy="4114800"/>
          </a:xfrm>
        </p:spPr>
        <p:txBody>
          <a:bodyPr/>
          <a:lstStyle/>
          <a:p>
            <a:r>
              <a:rPr lang="en-US" sz="3600" dirty="0"/>
              <a:t>Over the course of a year, we tried 8 different treatments.</a:t>
            </a:r>
          </a:p>
          <a:p>
            <a:r>
              <a:rPr lang="en-US" sz="3600" dirty="0"/>
              <a:t>Finally….. #9</a:t>
            </a:r>
          </a:p>
          <a:p>
            <a:r>
              <a:rPr lang="en-US" sz="3600" dirty="0"/>
              <a:t>Installed 7/19/21</a:t>
            </a:r>
          </a:p>
          <a:p>
            <a:r>
              <a:rPr lang="en-US" sz="3600" dirty="0"/>
              <a:t>1 WWD every 27.5 days</a:t>
            </a:r>
          </a:p>
          <a:p>
            <a:r>
              <a:rPr lang="en-US" sz="3600" dirty="0"/>
              <a:t>91% reduction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71975-84FF-4349-880E-82D9304A7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7282" name="Picture 2">
            <a:extLst>
              <a:ext uri="{FF2B5EF4-FFF2-40B4-BE49-F238E27FC236}">
                <a16:creationId xmlns:a16="http://schemas.microsoft.com/office/drawing/2014/main" id="{4E50F2C2-B693-4CE9-AFEA-9AD7A5729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3" b="30882"/>
          <a:stretch/>
        </p:blipFill>
        <p:spPr bwMode="auto">
          <a:xfrm rot="5400000">
            <a:off x="4076908" y="1803400"/>
            <a:ext cx="6908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55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D2BB5-D9F7-4633-870E-FE4CBB88F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152400"/>
            <a:ext cx="4572000" cy="838200"/>
          </a:xfrm>
        </p:spPr>
        <p:txBody>
          <a:bodyPr/>
          <a:lstStyle/>
          <a:p>
            <a:r>
              <a:rPr lang="en-US" dirty="0"/>
              <a:t>Dyersville Update</a:t>
            </a:r>
          </a:p>
        </p:txBody>
      </p:sp>
      <p:pic>
        <p:nvPicPr>
          <p:cNvPr id="7" name="Content Placeholder 6" descr="A picture containing text, grass, outdoor, sign&#10;&#10;Description automatically generated">
            <a:extLst>
              <a:ext uri="{FF2B5EF4-FFF2-40B4-BE49-F238E27FC236}">
                <a16:creationId xmlns:a16="http://schemas.microsoft.com/office/drawing/2014/main" id="{C53FCCF9-DC15-4C8E-B03A-7AA648264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1104476"/>
            <a:ext cx="11586949" cy="57421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4B7BD-B55E-45D9-82B9-8CD6CBBA6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49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DD4CD-13B4-4532-9FD2-BB81F0B7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CDC43-0D39-4FE5-AA50-CFAC60614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249E7-4833-4B60-9595-E2F60ADF4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82862-1B69-49BA-9952-659BD0719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51" y="0"/>
            <a:ext cx="7443498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321E897-C9C1-41D7-B299-A5D3403E5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3" b="30882"/>
          <a:stretch/>
        </p:blipFill>
        <p:spPr bwMode="auto">
          <a:xfrm rot="5400000">
            <a:off x="2503302" y="1393687"/>
            <a:ext cx="3348330" cy="155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96A37F-BA88-4227-956A-186DEC762D3B}"/>
              </a:ext>
            </a:extLst>
          </p:cNvPr>
          <p:cNvCxnSpPr>
            <a:cxnSpLocks/>
          </p:cNvCxnSpPr>
          <p:nvPr/>
        </p:nvCxnSpPr>
        <p:spPr bwMode="auto">
          <a:xfrm>
            <a:off x="3962400" y="3843384"/>
            <a:ext cx="0" cy="25574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461BD-88FF-4C5E-A7B6-B8B653C6AD18}"/>
              </a:ext>
            </a:extLst>
          </p:cNvPr>
          <p:cNvSpPr/>
          <p:nvPr/>
        </p:nvSpPr>
        <p:spPr bwMode="auto">
          <a:xfrm>
            <a:off x="3962400" y="6019800"/>
            <a:ext cx="2819398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5F7FDF-E487-4679-8AD3-B65F07E07AE3}"/>
              </a:ext>
            </a:extLst>
          </p:cNvPr>
          <p:cNvSpPr txBox="1"/>
          <p:nvPr/>
        </p:nvSpPr>
        <p:spPr>
          <a:xfrm>
            <a:off x="4419601" y="4849505"/>
            <a:ext cx="2362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1.24 WWD/Month for last 16 months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A16B2F-27EC-4C8D-8D68-A6BF55A402CE}"/>
              </a:ext>
            </a:extLst>
          </p:cNvPr>
          <p:cNvSpPr txBox="1"/>
          <p:nvPr/>
        </p:nvSpPr>
        <p:spPr>
          <a:xfrm>
            <a:off x="1483520" y="4895671"/>
            <a:ext cx="2362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26.9 WWD/Month for 1st 16 months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F3DB99-A2D9-414E-9A24-466457FB4D31}"/>
              </a:ext>
            </a:extLst>
          </p:cNvPr>
          <p:cNvSpPr txBox="1"/>
          <p:nvPr/>
        </p:nvSpPr>
        <p:spPr>
          <a:xfrm>
            <a:off x="1204077" y="1216967"/>
            <a:ext cx="217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177 WWD Events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CF72A2-0677-40F5-B2FB-2CCD67C2F6D3}"/>
              </a:ext>
            </a:extLst>
          </p:cNvPr>
          <p:cNvSpPr txBox="1"/>
          <p:nvPr/>
        </p:nvSpPr>
        <p:spPr>
          <a:xfrm>
            <a:off x="5049280" y="1216967"/>
            <a:ext cx="217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21 WWD Events</a:t>
            </a:r>
          </a:p>
        </p:txBody>
      </p:sp>
    </p:spTree>
    <p:extLst>
      <p:ext uri="{BB962C8B-B14F-4D97-AF65-F5344CB8AC3E}">
        <p14:creationId xmlns:p14="http://schemas.microsoft.com/office/powerpoint/2010/main" val="2511214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2FE43-1029-4EBD-869E-3465FBF64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15537"/>
            <a:ext cx="7467600" cy="1143000"/>
          </a:xfrm>
        </p:spPr>
        <p:txBody>
          <a:bodyPr/>
          <a:lstStyle/>
          <a:p>
            <a:r>
              <a:rPr lang="en-US" sz="4000" dirty="0"/>
              <a:t>Converted from 3 temp barrels to 2 Post Anchored PSST Legs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C9EA9-62DD-497D-85EF-5AFEFF05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1138" name="Picture 2">
            <a:extLst>
              <a:ext uri="{FF2B5EF4-FFF2-40B4-BE49-F238E27FC236}">
                <a16:creationId xmlns:a16="http://schemas.microsoft.com/office/drawing/2014/main" id="{1BF8FBBF-5B13-495F-AC81-E0B112C03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259" y="1823176"/>
            <a:ext cx="3718968" cy="495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01FE450-ECA6-427F-B9C3-EF7ACA704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7352" b="34065"/>
          <a:stretch/>
        </p:blipFill>
        <p:spPr bwMode="auto">
          <a:xfrm rot="5400000">
            <a:off x="-243493" y="2901848"/>
            <a:ext cx="5058984" cy="283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504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5F504-9F80-4E12-809A-AB329A624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25" y="838200"/>
            <a:ext cx="7772400" cy="1143000"/>
          </a:xfrm>
        </p:spPr>
        <p:txBody>
          <a:bodyPr/>
          <a:lstStyle/>
          <a:p>
            <a:r>
              <a:rPr lang="en-US" dirty="0"/>
              <a:t>Before adding the Barrels</a:t>
            </a:r>
            <a:br>
              <a:rPr lang="en-US" dirty="0"/>
            </a:br>
            <a:r>
              <a:rPr lang="en-US" dirty="0"/>
              <a:t>	</a:t>
            </a:r>
            <a:r>
              <a:rPr lang="en-US" sz="4000" dirty="0"/>
              <a:t>See if this placement works.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355B1-6A81-4993-A2C8-9B9813EB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1239B-659B-4539-A64B-BF9E95BD7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5211"/>
            <a:ext cx="9144000" cy="4732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F2088B-3276-4F73-800E-6A2802E59DDD}"/>
              </a:ext>
            </a:extLst>
          </p:cNvPr>
          <p:cNvSpPr txBox="1"/>
          <p:nvPr/>
        </p:nvSpPr>
        <p:spPr>
          <a:xfrm>
            <a:off x="0" y="60198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Proposed only.  Not implemented anywhere in Iowa (yet).  Would like to try at a few locations in 2023.</a:t>
            </a:r>
          </a:p>
        </p:txBody>
      </p:sp>
    </p:spTree>
    <p:extLst>
      <p:ext uri="{BB962C8B-B14F-4D97-AF65-F5344CB8AC3E}">
        <p14:creationId xmlns:p14="http://schemas.microsoft.com/office/powerpoint/2010/main" val="599932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3F6B2-65B1-42EF-87F2-801178F4C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52024"/>
            <a:ext cx="4800600" cy="685800"/>
          </a:xfrm>
        </p:spPr>
        <p:txBody>
          <a:bodyPr/>
          <a:lstStyle/>
          <a:p>
            <a:r>
              <a:rPr lang="en-US" dirty="0"/>
              <a:t>I-235 &amp; </a:t>
            </a:r>
            <a:r>
              <a:rPr lang="en-US" dirty="0" err="1"/>
              <a:t>Keo</a:t>
            </a:r>
            <a:r>
              <a:rPr lang="en-US" dirty="0"/>
              <a:t>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094A3-0F5F-4282-B73E-B19B959EE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9E903-2901-4ED2-8B15-9AB1A17D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91138" name="Picture 6">
            <a:extLst>
              <a:ext uri="{FF2B5EF4-FFF2-40B4-BE49-F238E27FC236}">
                <a16:creationId xmlns:a16="http://schemas.microsoft.com/office/drawing/2014/main" id="{9AD55FD1-2331-49CF-B4CF-98655B2AA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18786"/>
            <a:ext cx="9144000" cy="584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111561"/>
      </p:ext>
    </p:extLst>
  </p:cSld>
  <p:clrMapOvr>
    <a:masterClrMapping/>
  </p:clrMapOvr>
</p:sld>
</file>

<file path=ppt/theme/theme1.xml><?xml version="1.0" encoding="utf-8"?>
<a:theme xmlns:a="http://schemas.openxmlformats.org/drawingml/2006/main" name="Factory">
  <a:themeElements>
    <a:clrScheme name="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Factory 1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4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127708</TotalTime>
  <Words>551</Words>
  <Application>Microsoft Office PowerPoint</Application>
  <PresentationFormat>On-screen Show (4:3)</PresentationFormat>
  <Paragraphs>120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Narrow</vt:lpstr>
      <vt:lpstr>Calibri</vt:lpstr>
      <vt:lpstr>Times New Roman</vt:lpstr>
      <vt:lpstr>Wingdings</vt:lpstr>
      <vt:lpstr>Factory</vt:lpstr>
      <vt:lpstr>Custom Design</vt:lpstr>
      <vt:lpstr>Image Document</vt:lpstr>
      <vt:lpstr>PowerPoint Presentation</vt:lpstr>
      <vt:lpstr>PowerPoint Presentation</vt:lpstr>
      <vt:lpstr>Folded Diamond Interchange</vt:lpstr>
      <vt:lpstr>Treatment #9</vt:lpstr>
      <vt:lpstr>Dyersville Update</vt:lpstr>
      <vt:lpstr>PowerPoint Presentation</vt:lpstr>
      <vt:lpstr>Converted from 3 temp barrels to 2 Post Anchored PSST Legs</vt:lpstr>
      <vt:lpstr>Before adding the Barrels  See if this placement works.</vt:lpstr>
      <vt:lpstr>I-235 &amp; Keo Way</vt:lpstr>
      <vt:lpstr>PowerPoint Presentation</vt:lpstr>
      <vt:lpstr>PowerPoint Presentation</vt:lpstr>
      <vt:lpstr>Score:</vt:lpstr>
      <vt:lpstr>Shut off the Luminaire on 3/4/22 Update on 4/4/23 (after 13 months) </vt:lpstr>
      <vt:lpstr>Odd, but not uncommon POE (Point of Entry)</vt:lpstr>
      <vt:lpstr>MUTCD Treatment (2B-19)</vt:lpstr>
      <vt:lpstr>Score:</vt:lpstr>
      <vt:lpstr>Added an Acceleration Lane</vt:lpstr>
      <vt:lpstr>Closed Median – Added Signs and WWA</vt:lpstr>
      <vt:lpstr>PowerPoint Presentation</vt:lpstr>
      <vt:lpstr>Added Acceleration Lane</vt:lpstr>
      <vt:lpstr>Score:</vt:lpstr>
      <vt:lpstr>At-Grade Intersection</vt:lpstr>
      <vt:lpstr>Standard Diamond Interchange</vt:lpstr>
      <vt:lpstr>Cedar Rapids &amp; Iowa City</vt:lpstr>
      <vt:lpstr>Green Up Arrows 3/16/23</vt:lpstr>
      <vt:lpstr>PowerPoint Presentation</vt:lpstr>
      <vt:lpstr>Any WWD Information?</vt:lpstr>
    </vt:vector>
  </TitlesOfParts>
  <Company>Iowa Dept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cmarkle</dc:creator>
  <cp:lastModifiedBy>Sorenson, Willy</cp:lastModifiedBy>
  <cp:revision>1628</cp:revision>
  <cp:lastPrinted>2021-11-16T14:37:54Z</cp:lastPrinted>
  <dcterms:created xsi:type="dcterms:W3CDTF">2000-10-05T14:55:58Z</dcterms:created>
  <dcterms:modified xsi:type="dcterms:W3CDTF">2023-04-07T19:46:14Z</dcterms:modified>
</cp:coreProperties>
</file>