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1" r:id="rId46"/>
    <p:sldId id="318" r:id="rId47"/>
    <p:sldId id="302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9" r:id="rId63"/>
    <p:sldId id="320" r:id="rId64"/>
    <p:sldId id="321" r:id="rId65"/>
    <p:sldId id="32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698D-257C-42BC-808F-9E43574B6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A7FA1-E3F5-48EA-8E48-F14B96DC8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86C5-9000-489E-8005-020FB2D8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9702-9C19-48D8-B5F9-B1561D45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E353F-DEF4-4E5E-AB79-D4081D02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59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F3A7-E408-455F-81BC-2B496A46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153E9-AFAE-4659-8E26-98C696AEE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07E81-58A0-4631-AE7D-05471FC0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B6336-B91A-4643-85D3-A0A336EA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CFFB5-492B-4494-9E29-C2B46576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4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507E7B-9DE8-4742-83FF-4821CB749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46A60-0AD7-4A93-B28A-AEB6CDA154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FA05D-F487-4ACB-BA3C-DEFD275D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0EF1E-C591-42E7-8FCA-BB9DDDC45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DE8C2-E663-4F14-85F9-A70438102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7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5429-1300-43A8-93A9-6CA9316C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6DC9A-A1E7-4CEE-9909-04C2CEFF5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5FCA6-906F-4434-ADB9-2F249F70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22B40-38CE-4A4A-A593-C8B5DE98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86D6-A0F3-4872-BFD0-DEEC6E22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80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48C8-8AA1-4E58-A16C-E6D917D4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8073C-6F1B-49B6-BD55-F6B94C9D5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FF1DA-5FD9-45ED-9833-484E9FD0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8EBBD-CE26-4C18-BE8B-039A18E3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4187F-B23E-41A8-AEA3-68AD3AC7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50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1C65-A0D4-4F7C-815F-955DE42F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E894-E169-42C7-A1B1-21E65050A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2BB2B-26A2-429D-8A14-AE06D3A4B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DB419-CD3A-4E78-8DB1-8B6D96FAF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511AD-64CB-4094-B1B3-F31A1E42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32F24-0FAD-4778-BDC0-BBC0221E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84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95B35-8B7F-48B7-BC07-7B630CFC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D7F8B-AEB4-4365-A4C8-047DB1168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56DBD-DA0A-420E-8EE7-E55D3F687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BB14D5-E7E2-4C73-BF58-C5679FAFF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11189-7BDF-49EC-AFB3-5FDA3B7AC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13BD7F-CCB2-485B-B0E3-A3542788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E031D5-804A-426F-B62B-B7273CBD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2867B-BA1A-4E03-8865-4947A1913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2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C3346-F2D1-408D-BCD7-34A0171D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7D280-F293-423E-9CC2-6BC41E50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8E0FE-CA50-4E07-982D-3D68F4E96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298EB-8F4D-4D1E-AB81-BB484040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3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13DE1-C3CC-4359-A0D9-FC167022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4D7D4-58F8-453A-B144-0DB2360B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D5CF5-B0EE-44A2-AEC3-3A2B874E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0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66C8D-2F08-449E-AFB0-2E8940BE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7D4C0-A011-44A0-B136-0FCF3CFF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028B1-08E5-4538-8C90-44962CA74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A15F3-3A43-4A16-8196-63A217294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D179D-8657-4ACB-B25B-021E63E87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C1605-B3CD-43F7-A44C-1E43A1A7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2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24EA-C32E-43E6-9FDC-5A31CCAE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3A0D5-2127-4E77-ABB6-9994DDD1F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1F641-8443-4AD4-9C78-F6800417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1E072-2C7A-4FE2-B9F5-65239AA6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27147-8225-485E-B511-80AC09B0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48514-6AC3-4FC7-BEDC-D942CEEE5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5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F4EC5-9BD2-4DE0-9A8D-EC5E4653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A2CC3-401D-4531-BCCB-12FE9D875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0BA56-A570-4944-95D2-23D7C9614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D08A-935F-423E-B4F9-0A9E0D78479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FD7FC-3437-43E8-BB65-82A8A11A9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C9F46-80A5-46F8-A347-254F6016D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1E96-1883-4A6E-B34B-6FD74067FB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2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501222-402D-4C6C-A89A-E1001AA7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799"/>
            <a:ext cx="12192000" cy="6908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WWD01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6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9B0D1-014B-411D-B9D6-CC1F5281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1"/>
            <a:ext cx="12192000" cy="68396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462" y="5177703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WWD10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096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4F11CF-9B16-453C-AAFC-4D40F65F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1"/>
            <a:ext cx="12192000" cy="68396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" y="310281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WWD11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9346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5F2D-0266-4027-A766-5A0031A6D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5"/>
            <a:ext cx="12192000" cy="68523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41" y="4516522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WWD12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76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70B0A-ABE9-4D75-8765-79E088C8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47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WWD13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95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E95E4-9337-488B-9AB6-AF90454E9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57"/>
            <a:ext cx="12192000" cy="68058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13334"/>
            <a:ext cx="11247783" cy="774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WWDDMTT03 (WWD14) – Trailer – WWD and Semi-Trailer Tracking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211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E27D-6B6C-40C3-AE2A-934F9108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934"/>
            <a:ext cx="12192000" cy="687493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WWD15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3416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DB26C-0F99-4F69-897F-87765816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15" y="1"/>
            <a:ext cx="1225371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WWD16 – Diamond Interchange / Ramps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156BA-C6DF-4D2E-ACDB-91681A3F17F5}"/>
              </a:ext>
            </a:extLst>
          </p:cNvPr>
          <p:cNvSpPr txBox="1"/>
          <p:nvPr/>
        </p:nvSpPr>
        <p:spPr>
          <a:xfrm>
            <a:off x="1258957" y="3922643"/>
            <a:ext cx="2994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Vehicles not identified</a:t>
            </a:r>
          </a:p>
        </p:txBody>
      </p:sp>
    </p:spTree>
    <p:extLst>
      <p:ext uri="{BB962C8B-B14F-4D97-AF65-F5344CB8AC3E}">
        <p14:creationId xmlns:p14="http://schemas.microsoft.com/office/powerpoint/2010/main" val="3535874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DD43E-E73F-4B3C-9DC5-18CE3A72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39" y="0"/>
            <a:ext cx="1223593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WWD17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30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89AC79-5F8E-4FED-AEDA-6A1E95744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WWD18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656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B1830-2796-4F53-8115-1512E33C1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42" y="-4367"/>
            <a:ext cx="12304542" cy="68623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WWD19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6030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8C48-B13F-4137-A6E1-0697068DF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491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WWD02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7874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E4FAD-6C95-4ED5-B441-F6450357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5"/>
            <a:ext cx="12192000" cy="68523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WWD20 – SPUI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341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9B6CB-1139-4665-834E-F4A6EEED0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44"/>
            <a:ext cx="12192000" cy="68636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1" y="4980755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WWD21 – Ramp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038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WWD01 – Diamond Interchange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A3029-41B9-4F71-B504-B6CB7F7A9192}"/>
              </a:ext>
            </a:extLst>
          </p:cNvPr>
          <p:cNvSpPr txBox="1"/>
          <p:nvPr/>
        </p:nvSpPr>
        <p:spPr>
          <a:xfrm>
            <a:off x="2926080" y="2743200"/>
            <a:ext cx="471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Installed Yet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9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WWD01 – Diamond Interchange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C449B6-06F2-4698-B4BD-A91A1C07609A}"/>
              </a:ext>
            </a:extLst>
          </p:cNvPr>
          <p:cNvSpPr txBox="1"/>
          <p:nvPr/>
        </p:nvSpPr>
        <p:spPr>
          <a:xfrm>
            <a:off x="2757268" y="2996418"/>
            <a:ext cx="40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installed yet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98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61D3D9-FC55-45AE-9234-5897BB283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1"/>
            <a:ext cx="12192000" cy="683473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3EF7399-A93F-427D-BF56-04B4478E13A6}"/>
              </a:ext>
            </a:extLst>
          </p:cNvPr>
          <p:cNvSpPr txBox="1">
            <a:spLocks/>
          </p:cNvSpPr>
          <p:nvPr/>
        </p:nvSpPr>
        <p:spPr>
          <a:xfrm>
            <a:off x="692834" y="5121433"/>
            <a:ext cx="10515600" cy="53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WWD24 – Diamond Interchange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9369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2BB20-66DF-44CF-95E2-B9730E8C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328"/>
            <a:ext cx="12192000" cy="683201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0F6F3B-F4E1-49DE-9B44-C9E472EDEA8A}"/>
              </a:ext>
            </a:extLst>
          </p:cNvPr>
          <p:cNvSpPr txBox="1">
            <a:spLocks/>
          </p:cNvSpPr>
          <p:nvPr/>
        </p:nvSpPr>
        <p:spPr>
          <a:xfrm>
            <a:off x="200464" y="296214"/>
            <a:ext cx="10515600" cy="53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WWD67 – Attenuator Hits and Ramp WWD (Formally WWD25)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7580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WWD06 – Diamond Interchange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E69CA-46EC-483E-82D1-0754919B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056"/>
            <a:ext cx="12192000" cy="602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1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61A56-73AD-4306-822F-3DE2A725E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4" y="0"/>
            <a:ext cx="1219325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WWD27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281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C83D1-7DBF-4CB6-869F-984332608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9"/>
            <a:ext cx="12192000" cy="68446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WWD28 – Diamond Interchange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0304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F2920A-8E4D-4458-BAEB-E938E6B39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83"/>
            <a:ext cx="12192000" cy="68221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WWD68 – Attenuator &amp; Ramp </a:t>
            </a:r>
            <a:r>
              <a:rPr lang="en-US" sz="2000" dirty="0">
                <a:solidFill>
                  <a:schemeClr val="bg1"/>
                </a:solidFill>
              </a:rPr>
              <a:t>(Formally WWD29)</a:t>
            </a:r>
            <a:r>
              <a:rPr lang="en-US" sz="20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0802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66D37-6F0A-4271-B22B-063EB0CB5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728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D2B8EC9-C908-4705-A0CF-28E8CECBD436}"/>
              </a:ext>
            </a:extLst>
          </p:cNvPr>
          <p:cNvSpPr txBox="1">
            <a:spLocks/>
          </p:cNvSpPr>
          <p:nvPr/>
        </p:nvSpPr>
        <p:spPr>
          <a:xfrm>
            <a:off x="228600" y="113334"/>
            <a:ext cx="10515600" cy="53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WWD03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8533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B6F97D-ED1D-4743-8286-3E59BE6D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4" y="0"/>
            <a:ext cx="1219325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30" y="127402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WWD30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911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171BFB-B8CF-4F78-A8FC-562D2C3D7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5"/>
            <a:ext cx="12192000" cy="68523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" y="310281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WWD31 – Ramp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0926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2B314F-8931-43C0-A9B8-C58026C2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4"/>
            <a:ext cx="12192000" cy="68460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6" y="282146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WWD32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396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1ECCA-BA60-4EFD-B300-83572C94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1"/>
            <a:ext cx="12192000" cy="68396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WWD33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7882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0A34BA-6C32-4334-9243-47C5BECBA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"/>
            <a:ext cx="12192000" cy="68558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02" y="4713470"/>
            <a:ext cx="11247783" cy="774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WWD34 – Diamond Interchange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276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7C5E0-B351-4447-AFE9-BC0EC2404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4"/>
            <a:ext cx="12192000" cy="68685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WWD35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0411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AC8956-1B8B-4F60-9509-6C4E7A5E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930"/>
            <a:ext cx="12192000" cy="68270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695" y="4924485"/>
            <a:ext cx="475488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WWD36 – DDI Interchange</a:t>
            </a:r>
          </a:p>
        </p:txBody>
      </p:sp>
    </p:spTree>
    <p:extLst>
      <p:ext uri="{BB962C8B-B14F-4D97-AF65-F5344CB8AC3E}">
        <p14:creationId xmlns:p14="http://schemas.microsoft.com/office/powerpoint/2010/main" val="1225118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65A389-5C46-4CEA-BDF6-B0F873B3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12192000" cy="68410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WWD37 – DDI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079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WWD18 – Parclo Interchange</a:t>
            </a:r>
            <a:r>
              <a:rPr lang="en-US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E4957-5316-499F-8940-7CF7EBC7C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"/>
            <a:ext cx="12192000" cy="684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72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5FE960-7B10-4069-892D-0BC7424AD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7"/>
            <a:ext cx="12192000" cy="68333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WWD39 – SPUI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881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CAB85-58C3-4ECE-9BD6-0A8E39EE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70043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A3EF7399-A93F-427D-BF56-04B4478E13A6}"/>
              </a:ext>
            </a:extLst>
          </p:cNvPr>
          <p:cNvSpPr txBox="1">
            <a:spLocks/>
          </p:cNvSpPr>
          <p:nvPr/>
        </p:nvSpPr>
        <p:spPr>
          <a:xfrm>
            <a:off x="228600" y="113334"/>
            <a:ext cx="10515600" cy="53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WWDDMTT02 (WWD04) – Trailer – At-Grade Intersection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3700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9453B-860A-4442-B337-01E038A7A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"/>
            <a:ext cx="12192000" cy="6857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WWD40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190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D77849-91A7-4BDE-8DE5-5B6E83EC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7"/>
            <a:ext cx="12192000" cy="68333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1" y="4980755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WWD41 – Diamond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267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9C01E9-74F8-4D6F-85E5-E657F67A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3"/>
            <a:ext cx="12192000" cy="6850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WWD42 – At-Grade Intersection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5995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3E6A14-8E4A-4A84-8C52-55816B8F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3"/>
            <a:ext cx="12192000" cy="6850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WWD43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4973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6A599-B3E8-4506-B358-759163C94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45"/>
            <a:ext cx="12192000" cy="68523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WWD44 – Roundabout / Ramp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232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CEDE7-A170-4757-A400-596FA5E9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9"/>
            <a:ext cx="12192000" cy="68284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07" y="29579"/>
            <a:ext cx="11447585" cy="371062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WWD64 – RCI at-Grade looking  for WW usage of median (</a:t>
            </a:r>
            <a:r>
              <a:rPr lang="en-US" sz="2000" b="1" dirty="0"/>
              <a:t>formally WWD45</a:t>
            </a:r>
            <a:r>
              <a:rPr lang="en-US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8919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12C3CF-EB9E-470E-919F-1BBF14B02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94" y="1"/>
            <a:ext cx="1225129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0" y="5191771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WWD46 – Diamond Interchange – Sideroad Detection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8517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A0112-AA16-4567-9A2C-F3D34AA0D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77" y="1"/>
            <a:ext cx="12222177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WWD47 – Diamond Interchange / Sideroad Detection</a:t>
            </a:r>
          </a:p>
        </p:txBody>
      </p:sp>
    </p:spTree>
    <p:extLst>
      <p:ext uri="{BB962C8B-B14F-4D97-AF65-F5344CB8AC3E}">
        <p14:creationId xmlns:p14="http://schemas.microsoft.com/office/powerpoint/2010/main" val="3268253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865932-96D5-40B3-AAC4-B285DAA0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3"/>
            <a:ext cx="12192000" cy="68509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WWD48 – Diamond Interchange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0078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2EF92-0BFA-46DC-B1C7-C0CF3D78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61" y="0"/>
            <a:ext cx="12287721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WWD49 – At-Grade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Intersection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17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419DD-E4A5-4A93-B4FF-F36116B4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97"/>
            <a:ext cx="12192001" cy="68885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0F6F3B-F4E1-49DE-9B44-C9E472EDEA8A}"/>
              </a:ext>
            </a:extLst>
          </p:cNvPr>
          <p:cNvSpPr txBox="1">
            <a:spLocks/>
          </p:cNvSpPr>
          <p:nvPr/>
        </p:nvSpPr>
        <p:spPr>
          <a:xfrm>
            <a:off x="355209" y="5262109"/>
            <a:ext cx="10515600" cy="5360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WWD05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203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0A6CC-179C-4242-A07B-A236D450B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3"/>
            <a:ext cx="12192000" cy="68361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30" y="127402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WWD50 – At-Grade Intersection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9964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" y="310281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WWD31 – Ramp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B3CC0-32E0-43FC-88CB-68AED9FC8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2809"/>
            <a:ext cx="12192000" cy="54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53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9E153-B767-416D-83CD-11CEAC20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61"/>
            <a:ext cx="12192000" cy="68347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7" y="5149567"/>
            <a:ext cx="4751365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WWD52 – 2 to 4 Lane Split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6724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BD98B-D8AF-4672-9DC1-80C81CCC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41"/>
            <a:ext cx="12192000" cy="68234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22" y="4544657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WWD53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4042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85BC3-A7A8-495B-93DD-FE8F4DEAE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"/>
            <a:ext cx="12192000" cy="684740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" y="183673"/>
            <a:ext cx="11247783" cy="774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WWD54 – Diamond Interchange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1496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425D34-4904-473D-9AE7-BA88854DA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7"/>
            <a:ext cx="12192000" cy="68333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WWD55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819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66948-01D2-47CE-A95B-6A93F4F6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"/>
            <a:ext cx="12192000" cy="687349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3" y="141469"/>
            <a:ext cx="6654019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WWD56 – Diamond Interchange</a:t>
            </a:r>
          </a:p>
        </p:txBody>
      </p:sp>
    </p:spTree>
    <p:extLst>
      <p:ext uri="{BB962C8B-B14F-4D97-AF65-F5344CB8AC3E}">
        <p14:creationId xmlns:p14="http://schemas.microsoft.com/office/powerpoint/2010/main" val="16760044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264AEB-0D44-499F-A53A-F3C3629E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"/>
            <a:ext cx="12192000" cy="68558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WWD57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641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WWD18 – Parclo Interchange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C70AB9-D3E8-4B08-809A-C9E735961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1"/>
            <a:ext cx="12192000" cy="68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90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0563F-27C4-4BA0-894D-1CF3C85D0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79"/>
            <a:ext cx="12192000" cy="682842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32977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WWD59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13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WWD06 – Diamond Interchange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967E5-6606-4C71-9DA8-BC87CB27A96A}"/>
              </a:ext>
            </a:extLst>
          </p:cNvPr>
          <p:cNvSpPr txBox="1"/>
          <p:nvPr/>
        </p:nvSpPr>
        <p:spPr>
          <a:xfrm>
            <a:off x="1948070" y="2941983"/>
            <a:ext cx="636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Image on 2/8/23</a:t>
            </a:r>
          </a:p>
        </p:txBody>
      </p:sp>
    </p:spTree>
    <p:extLst>
      <p:ext uri="{BB962C8B-B14F-4D97-AF65-F5344CB8AC3E}">
        <p14:creationId xmlns:p14="http://schemas.microsoft.com/office/powerpoint/2010/main" val="34650555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2BE98F-740F-40C8-99C2-2E460DE44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25"/>
            <a:ext cx="12192000" cy="686222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5121433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WWD60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4733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AA1C-9E01-4B2F-BDD1-046B9A6E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94" y="183672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WWD61 – Parclo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526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65195-7B33-4766-AD89-181DDA1A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"/>
            <a:ext cx="12192000" cy="68558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807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WWD62 – Diamond Interchange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7455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CFB7-ABEA-4210-A32D-30115CA2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119" y="0"/>
            <a:ext cx="7180385" cy="535207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Camera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62534-DDC8-48CF-8B21-1E9D3C634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7907" y="681037"/>
            <a:ext cx="11676186" cy="5843149"/>
          </a:xfrm>
        </p:spPr>
        <p:txBody>
          <a:bodyPr>
            <a:noAutofit/>
          </a:bodyPr>
          <a:lstStyle/>
          <a:p>
            <a:r>
              <a:rPr lang="en-US" sz="3200" dirty="0"/>
              <a:t>Diamond Interchange (where you can see ramp terminal/POE) – 27 </a:t>
            </a:r>
          </a:p>
          <a:p>
            <a:r>
              <a:rPr lang="en-US" sz="3200" dirty="0"/>
              <a:t>Parclo Interchange – 8 </a:t>
            </a:r>
          </a:p>
          <a:p>
            <a:r>
              <a:rPr lang="en-US" sz="3200" dirty="0"/>
              <a:t>Single Point Urban Interchange – 2</a:t>
            </a:r>
          </a:p>
          <a:p>
            <a:r>
              <a:rPr lang="en-US" sz="3200" dirty="0"/>
              <a:t>Diverging Diamond Interchange – 2</a:t>
            </a:r>
          </a:p>
          <a:p>
            <a:r>
              <a:rPr lang="en-US" sz="3200" dirty="0"/>
              <a:t>Ramp view only - 5</a:t>
            </a:r>
          </a:p>
          <a:p>
            <a:r>
              <a:rPr lang="en-US" sz="3200" dirty="0"/>
              <a:t>Roundabout – 1</a:t>
            </a:r>
          </a:p>
          <a:p>
            <a:r>
              <a:rPr lang="en-US" sz="3200" dirty="0"/>
              <a:t>At-Grade Intersection – 4</a:t>
            </a:r>
          </a:p>
          <a:p>
            <a:r>
              <a:rPr lang="en-US" sz="3200" dirty="0"/>
              <a:t>Portable Trailer – 3</a:t>
            </a:r>
          </a:p>
          <a:p>
            <a:r>
              <a:rPr lang="en-US" sz="3200" dirty="0"/>
              <a:t>Crash Attenuator – 3</a:t>
            </a:r>
          </a:p>
          <a:p>
            <a:r>
              <a:rPr lang="en-US" sz="3200" dirty="0"/>
              <a:t>RCI – 1</a:t>
            </a:r>
          </a:p>
          <a:p>
            <a:r>
              <a:rPr lang="en-US" sz="3200" dirty="0"/>
              <a:t>4 to 2 Lane Split - 1</a:t>
            </a:r>
          </a:p>
        </p:txBody>
      </p:sp>
    </p:spTree>
    <p:extLst>
      <p:ext uri="{BB962C8B-B14F-4D97-AF65-F5344CB8AC3E}">
        <p14:creationId xmlns:p14="http://schemas.microsoft.com/office/powerpoint/2010/main" val="21145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867F-327E-47AC-8494-6EAEEB434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08" y="255592"/>
            <a:ext cx="11843133" cy="677814"/>
          </a:xfrm>
        </p:spPr>
        <p:txBody>
          <a:bodyPr>
            <a:normAutofit fontScale="90000"/>
          </a:bodyPr>
          <a:lstStyle/>
          <a:p>
            <a:r>
              <a:rPr lang="en-US" dirty="0"/>
              <a:t>Iowa DOT has 62 Bosch FLEXDOME IP 8000i Starlight</a:t>
            </a:r>
          </a:p>
        </p:txBody>
      </p:sp>
      <p:pic>
        <p:nvPicPr>
          <p:cNvPr id="6" name="Content Placeholder 5" descr="A close-up of a white faucet&#10;&#10;Description automatically generated with low confidence">
            <a:extLst>
              <a:ext uri="{FF2B5EF4-FFF2-40B4-BE49-F238E27FC236}">
                <a16:creationId xmlns:a16="http://schemas.microsoft.com/office/drawing/2014/main" id="{17B32403-B640-4EAE-907A-079FFC929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8" y="1207366"/>
            <a:ext cx="6270811" cy="528487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F65CF1-39D3-41AD-9E63-BF102DCB39EA}"/>
              </a:ext>
            </a:extLst>
          </p:cNvPr>
          <p:cNvSpPr txBox="1"/>
          <p:nvPr/>
        </p:nvSpPr>
        <p:spPr>
          <a:xfrm>
            <a:off x="7127914" y="1498294"/>
            <a:ext cx="48694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Purchased April 2021</a:t>
            </a:r>
          </a:p>
          <a:p>
            <a:r>
              <a:rPr lang="en-US" sz="2000" dirty="0"/>
              <a:t>    - $1,152 (for camera and mounts)</a:t>
            </a:r>
          </a:p>
          <a:p>
            <a:r>
              <a:rPr lang="en-US" sz="2000" dirty="0"/>
              <a:t>    - Does not include POE injector or SD cards</a:t>
            </a:r>
          </a:p>
          <a:p>
            <a:endParaRPr lang="en-US" sz="2000" dirty="0"/>
          </a:p>
          <a:p>
            <a:r>
              <a:rPr lang="en-US" sz="2000" dirty="0"/>
              <a:t>Discontinued</a:t>
            </a:r>
          </a:p>
          <a:p>
            <a:endParaRPr lang="en-US" sz="2000" dirty="0"/>
          </a:p>
          <a:p>
            <a:r>
              <a:rPr lang="en-US" sz="2000" dirty="0"/>
              <a:t>(But that is not a bad thing.)</a:t>
            </a:r>
          </a:p>
          <a:p>
            <a:endParaRPr lang="en-US" sz="2000" dirty="0"/>
          </a:p>
          <a:p>
            <a:r>
              <a:rPr lang="en-US" sz="2000" dirty="0"/>
              <a:t>New version addresses </a:t>
            </a:r>
          </a:p>
          <a:p>
            <a:r>
              <a:rPr lang="en-US" sz="2000" dirty="0"/>
              <a:t>    - Headlight blooming</a:t>
            </a:r>
          </a:p>
          <a:p>
            <a:r>
              <a:rPr lang="en-US" sz="2000" dirty="0"/>
              <a:t>    - Wet pavement reflections</a:t>
            </a:r>
          </a:p>
          <a:p>
            <a:r>
              <a:rPr lang="en-US" sz="2000" dirty="0"/>
              <a:t>    - Shadows</a:t>
            </a:r>
          </a:p>
          <a:p>
            <a:r>
              <a:rPr lang="en-US" sz="2000" dirty="0"/>
              <a:t>    - Elevation (for sizing of detections)</a:t>
            </a:r>
          </a:p>
          <a:p>
            <a:endParaRPr lang="en-US" sz="2000" dirty="0"/>
          </a:p>
          <a:p>
            <a:r>
              <a:rPr lang="en-US" sz="2000" dirty="0"/>
              <a:t>(But I have not tested, just heard the new version is better)</a:t>
            </a:r>
          </a:p>
        </p:txBody>
      </p:sp>
    </p:spTree>
    <p:extLst>
      <p:ext uri="{BB962C8B-B14F-4D97-AF65-F5344CB8AC3E}">
        <p14:creationId xmlns:p14="http://schemas.microsoft.com/office/powerpoint/2010/main" val="1271903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27695-3E35-4A8D-9C99-A7311C87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79" y="0"/>
            <a:ext cx="10515600" cy="450123"/>
          </a:xfrm>
        </p:spPr>
        <p:txBody>
          <a:bodyPr>
            <a:normAutofit fontScale="90000"/>
          </a:bodyPr>
          <a:lstStyle/>
          <a:p>
            <a:r>
              <a:rPr lang="en-US" dirty="0"/>
              <a:t>Why Bosch?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926D-2F07-4C14-8D98-39D7A0CDF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5061" y="450123"/>
            <a:ext cx="11621877" cy="6279614"/>
          </a:xfrm>
        </p:spPr>
        <p:txBody>
          <a:bodyPr>
            <a:normAutofit/>
          </a:bodyPr>
          <a:lstStyle/>
          <a:p>
            <a:r>
              <a:rPr lang="en-US" sz="3200" dirty="0"/>
              <a:t>Wanted to mount on existing camera poles</a:t>
            </a:r>
          </a:p>
          <a:p>
            <a:pPr lvl="1"/>
            <a:r>
              <a:rPr lang="en-US" sz="2800" dirty="0"/>
              <a:t>(where power and comms exist)</a:t>
            </a:r>
          </a:p>
          <a:p>
            <a:pPr lvl="1"/>
            <a:r>
              <a:rPr lang="en-US" sz="2800" dirty="0"/>
              <a:t>Needed to be flexible on viewing angle and distance away</a:t>
            </a:r>
          </a:p>
          <a:p>
            <a:r>
              <a:rPr lang="en-US" sz="3200" dirty="0"/>
              <a:t>Wanted to mount to see as much of ‘the WWD story’ as possible</a:t>
            </a:r>
          </a:p>
          <a:p>
            <a:pPr lvl="1"/>
            <a:r>
              <a:rPr lang="en-US" sz="2800" dirty="0"/>
              <a:t>Where they came from</a:t>
            </a:r>
          </a:p>
          <a:p>
            <a:pPr lvl="1"/>
            <a:r>
              <a:rPr lang="en-US" sz="2800" dirty="0"/>
              <a:t>What direction did they turn to go WWD</a:t>
            </a:r>
          </a:p>
          <a:p>
            <a:pPr lvl="1"/>
            <a:r>
              <a:rPr lang="en-US" sz="2800" dirty="0"/>
              <a:t>Did they Self-Correct, if yes… where or how far did they go</a:t>
            </a:r>
          </a:p>
          <a:p>
            <a:pPr lvl="2"/>
            <a:r>
              <a:rPr lang="en-US" sz="2400" dirty="0"/>
              <a:t>Best situation is to see to the end of the ramp gore </a:t>
            </a:r>
          </a:p>
          <a:p>
            <a:r>
              <a:rPr lang="en-US" sz="3200" dirty="0"/>
              <a:t>Detection Functions</a:t>
            </a:r>
          </a:p>
          <a:p>
            <a:pPr lvl="1"/>
            <a:r>
              <a:rPr lang="en-US" sz="2800" dirty="0"/>
              <a:t>Detection by type, direction, speed, area</a:t>
            </a:r>
          </a:p>
          <a:p>
            <a:pPr lvl="2"/>
            <a:r>
              <a:rPr lang="en-US" sz="2400" dirty="0"/>
              <a:t>Color (but do not use)</a:t>
            </a:r>
          </a:p>
          <a:p>
            <a:r>
              <a:rPr lang="en-US" sz="3200" dirty="0"/>
              <a:t>Competitive price </a:t>
            </a:r>
          </a:p>
          <a:p>
            <a:pPr lvl="1"/>
            <a:r>
              <a:rPr lang="en-US" sz="2800" dirty="0"/>
              <a:t>Includes analytics and no annual licensing fee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WWD07 – Diamond Interchange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A73CF-A2BA-4AA7-A9E8-4A6AF60325EE}"/>
              </a:ext>
            </a:extLst>
          </p:cNvPr>
          <p:cNvSpPr txBox="1"/>
          <p:nvPr/>
        </p:nvSpPr>
        <p:spPr>
          <a:xfrm>
            <a:off x="2080591" y="2650435"/>
            <a:ext cx="637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 be installed at US 218 &amp; US 30</a:t>
            </a:r>
          </a:p>
        </p:txBody>
      </p:sp>
    </p:spTree>
    <p:extLst>
      <p:ext uri="{BB962C8B-B14F-4D97-AF65-F5344CB8AC3E}">
        <p14:creationId xmlns:p14="http://schemas.microsoft.com/office/powerpoint/2010/main" val="279526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B4E77-F140-4D80-A761-81E03DE2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39" y="0"/>
            <a:ext cx="12235939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WWD08 – Ramp Only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605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539-FACC-46F8-837D-69A2E048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3334"/>
            <a:ext cx="10515600" cy="5360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WWD01 – Diamond Interchange</a:t>
            </a:r>
            <a:r>
              <a:rPr lang="en-US" sz="3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89E75-5176-4DEB-B781-CF6FFFD26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7"/>
            <a:ext cx="12192000" cy="6833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FE61B-DB5D-4775-894C-D71855ADBE16}"/>
              </a:ext>
            </a:extLst>
          </p:cNvPr>
          <p:cNvSpPr txBox="1"/>
          <p:nvPr/>
        </p:nvSpPr>
        <p:spPr>
          <a:xfrm>
            <a:off x="2468218" y="5139741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WWDDMTT01 (WWD09) – Trailer – Detecting Stop Sign Running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318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574</Words>
  <Application>Microsoft Office PowerPoint</Application>
  <PresentationFormat>Widescreen</PresentationFormat>
  <Paragraphs>110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WWD01 – Diamond Interchange </vt:lpstr>
      <vt:lpstr>WWD02 – Diamond Interchange </vt:lpstr>
      <vt:lpstr>PowerPoint Presentation</vt:lpstr>
      <vt:lpstr>PowerPoint Presentation</vt:lpstr>
      <vt:lpstr>PowerPoint Presentation</vt:lpstr>
      <vt:lpstr>WWD06 – Diamond Interchange </vt:lpstr>
      <vt:lpstr>WWD07 – Diamond Interchange </vt:lpstr>
      <vt:lpstr>WWD08 – Ramp Only</vt:lpstr>
      <vt:lpstr>WWD01 – Diamond Interchange </vt:lpstr>
      <vt:lpstr>WWD10 – Parclo Interchange </vt:lpstr>
      <vt:lpstr>WWD11 – Diamond Interchange </vt:lpstr>
      <vt:lpstr>WWD12 – Diamond Interchange </vt:lpstr>
      <vt:lpstr>WWD13 – Diamond Interchange </vt:lpstr>
      <vt:lpstr>WWDDMTT03 (WWD14) – Trailer – WWD and Semi-Trailer Tracking</vt:lpstr>
      <vt:lpstr>WWD15 – Diamond Interchange </vt:lpstr>
      <vt:lpstr>WWD16 – Diamond Interchange / Ramps</vt:lpstr>
      <vt:lpstr>WWD17 – Diamond Interchange </vt:lpstr>
      <vt:lpstr>WWD18 – Parclo Interchange </vt:lpstr>
      <vt:lpstr>WWD19 – Diamond Interchange </vt:lpstr>
      <vt:lpstr>WWD20 – SPUI Interchange </vt:lpstr>
      <vt:lpstr>WWD21 – Ramp </vt:lpstr>
      <vt:lpstr>WWD01 – Diamond Interchange </vt:lpstr>
      <vt:lpstr>WWD01 – Diamond Interchange </vt:lpstr>
      <vt:lpstr>PowerPoint Presentation</vt:lpstr>
      <vt:lpstr>PowerPoint Presentation</vt:lpstr>
      <vt:lpstr>WWD06 – Diamond Interchange </vt:lpstr>
      <vt:lpstr>WWD27 – Diamond Interchange </vt:lpstr>
      <vt:lpstr>WWD28 – Diamond Interchange</vt:lpstr>
      <vt:lpstr>WWD68 – Attenuator &amp; Ramp (Formally WWD29) </vt:lpstr>
      <vt:lpstr>WWD30 – Diamond Interchange </vt:lpstr>
      <vt:lpstr>WWD31 – Ramp</vt:lpstr>
      <vt:lpstr>WWD32 – Diamond Interchange </vt:lpstr>
      <vt:lpstr>WWD33 – Diamond Interchange </vt:lpstr>
      <vt:lpstr>WWD34 – Diamond Interchange</vt:lpstr>
      <vt:lpstr>WWD35 – Diamond Interchange </vt:lpstr>
      <vt:lpstr>WWD36 – DDI Interchange</vt:lpstr>
      <vt:lpstr>WWD37 – DDI Interchange </vt:lpstr>
      <vt:lpstr>WWD18 – Parclo Interchange </vt:lpstr>
      <vt:lpstr>WWD39 – SPUI Interchange </vt:lpstr>
      <vt:lpstr>WWD40 – Parclo Interchange </vt:lpstr>
      <vt:lpstr>WWD41 – Diamond </vt:lpstr>
      <vt:lpstr>WWD42 – At-Grade Intersection</vt:lpstr>
      <vt:lpstr>WWD43 – Diamond Interchange </vt:lpstr>
      <vt:lpstr>WWD44 – Roundabout / Ramp </vt:lpstr>
      <vt:lpstr>WWD64 – RCI at-Grade looking  for WW usage of median (formally WWD45)</vt:lpstr>
      <vt:lpstr>WWD46 – Diamond Interchange – Sideroad Detection</vt:lpstr>
      <vt:lpstr>WWD47 – Diamond Interchange / Sideroad Detection</vt:lpstr>
      <vt:lpstr>WWD48 – Diamond Interchange</vt:lpstr>
      <vt:lpstr>WWD49 – At-Grade Intersection </vt:lpstr>
      <vt:lpstr>WWD50 – At-Grade Intersection </vt:lpstr>
      <vt:lpstr>WWD31 – Ramp</vt:lpstr>
      <vt:lpstr>WWD52 – 2 to 4 Lane Split</vt:lpstr>
      <vt:lpstr>WWD53 – Parclo Interchange </vt:lpstr>
      <vt:lpstr>WWD54 – Diamond Interchange</vt:lpstr>
      <vt:lpstr>WWD55 – Parclo Interchange </vt:lpstr>
      <vt:lpstr>WWD56 – Diamond Interchange</vt:lpstr>
      <vt:lpstr>WWD57 – Diamond Interchange </vt:lpstr>
      <vt:lpstr>WWD18 – Parclo Interchange </vt:lpstr>
      <vt:lpstr>WWD59 – Diamond Interchange </vt:lpstr>
      <vt:lpstr>WWD60 – Diamond Interchange </vt:lpstr>
      <vt:lpstr>WWD61 – Parclo Interchange </vt:lpstr>
      <vt:lpstr>WWD62 – Diamond Interchange </vt:lpstr>
      <vt:lpstr>Types of Camera Deployments</vt:lpstr>
      <vt:lpstr>Iowa DOT has 62 Bosch FLEXDOME IP 8000i Starlight</vt:lpstr>
      <vt:lpstr>Why Bosch?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WWD01 </dc:title>
  <dc:creator>Sorenson, Willy</dc:creator>
  <cp:lastModifiedBy>Sorenson, Willy</cp:lastModifiedBy>
  <cp:revision>25</cp:revision>
  <dcterms:created xsi:type="dcterms:W3CDTF">2023-02-08T18:40:07Z</dcterms:created>
  <dcterms:modified xsi:type="dcterms:W3CDTF">2023-03-28T18:29:05Z</dcterms:modified>
</cp:coreProperties>
</file>