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118" r:id="rId2"/>
  </p:sldMasterIdLst>
  <p:notesMasterIdLst>
    <p:notesMasterId r:id="rId50"/>
  </p:notesMasterIdLst>
  <p:handoutMasterIdLst>
    <p:handoutMasterId r:id="rId51"/>
  </p:handoutMasterIdLst>
  <p:sldIdLst>
    <p:sldId id="317" r:id="rId3"/>
    <p:sldId id="556" r:id="rId4"/>
    <p:sldId id="366" r:id="rId5"/>
    <p:sldId id="544" r:id="rId6"/>
    <p:sldId id="367" r:id="rId7"/>
    <p:sldId id="368" r:id="rId8"/>
    <p:sldId id="546" r:id="rId9"/>
    <p:sldId id="547" r:id="rId10"/>
    <p:sldId id="374" r:id="rId11"/>
    <p:sldId id="419" r:id="rId12"/>
    <p:sldId id="420" r:id="rId13"/>
    <p:sldId id="369" r:id="rId14"/>
    <p:sldId id="375" r:id="rId15"/>
    <p:sldId id="431" r:id="rId16"/>
    <p:sldId id="549" r:id="rId17"/>
    <p:sldId id="428" r:id="rId18"/>
    <p:sldId id="429" r:id="rId19"/>
    <p:sldId id="550" r:id="rId20"/>
    <p:sldId id="551" r:id="rId21"/>
    <p:sldId id="435" r:id="rId22"/>
    <p:sldId id="509" r:id="rId23"/>
    <p:sldId id="385" r:id="rId24"/>
    <p:sldId id="518" r:id="rId25"/>
    <p:sldId id="503" r:id="rId26"/>
    <p:sldId id="376" r:id="rId27"/>
    <p:sldId id="377" r:id="rId28"/>
    <p:sldId id="510" r:id="rId29"/>
    <p:sldId id="414" r:id="rId30"/>
    <p:sldId id="415" r:id="rId31"/>
    <p:sldId id="521" r:id="rId32"/>
    <p:sldId id="529" r:id="rId33"/>
    <p:sldId id="533" r:id="rId34"/>
    <p:sldId id="555" r:id="rId35"/>
    <p:sldId id="557" r:id="rId36"/>
    <p:sldId id="513" r:id="rId37"/>
    <p:sldId id="543" r:id="rId38"/>
    <p:sldId id="418" r:id="rId39"/>
    <p:sldId id="554" r:id="rId40"/>
    <p:sldId id="434" r:id="rId41"/>
    <p:sldId id="517" r:id="rId42"/>
    <p:sldId id="519" r:id="rId43"/>
    <p:sldId id="527" r:id="rId44"/>
    <p:sldId id="524" r:id="rId45"/>
    <p:sldId id="516" r:id="rId46"/>
    <p:sldId id="553" r:id="rId47"/>
    <p:sldId id="515" r:id="rId48"/>
    <p:sldId id="523" r:id="rId4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81237"/>
    <a:srgbClr val="9A1B24"/>
    <a:srgbClr val="000000"/>
    <a:srgbClr val="FFFF00"/>
    <a:srgbClr val="FFFFFF"/>
    <a:srgbClr val="FCAB40"/>
    <a:srgbClr val="191921"/>
    <a:srgbClr val="B2B2B2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7122" autoAdjust="0"/>
  </p:normalViewPr>
  <p:slideViewPr>
    <p:cSldViewPr>
      <p:cViewPr varScale="1">
        <p:scale>
          <a:sx n="129" d="100"/>
          <a:sy n="129" d="100"/>
        </p:scale>
        <p:origin x="15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34" y="-7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7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7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B08718A3-0EA4-40F3-B7AD-828F2E98F1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57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7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5" y="4416099"/>
            <a:ext cx="5139134" cy="418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7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5187F802-6B40-4EF6-B604-1E52ADBE78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79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3" name="Picture 11" descr="C:\My Documents\bits\Facban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7"/>
          <p:cNvGraphicFramePr>
            <a:graphicFrameLocks noChangeAspect="1"/>
          </p:cNvGraphicFramePr>
          <p:nvPr/>
        </p:nvGraphicFramePr>
        <p:xfrm>
          <a:off x="7772400" y="228600"/>
          <a:ext cx="9906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02" name="Image Document" r:id="rId4" imgW="4924440" imgH="3228840" progId="">
                  <p:embed/>
                </p:oleObj>
              </mc:Choice>
              <mc:Fallback>
                <p:oleObj name="Image Document" r:id="rId4" imgW="4924440" imgH="322884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28600"/>
                        <a:ext cx="9906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400"/>
            <a:ext cx="877888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0"/>
          <p:cNvSpPr txBox="1">
            <a:spLocks noChangeArrowheads="1"/>
          </p:cNvSpPr>
          <p:nvPr userDrawn="1"/>
        </p:nvSpPr>
        <p:spPr bwMode="auto">
          <a:xfrm>
            <a:off x="228600" y="228600"/>
            <a:ext cx="1676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b="1" dirty="0">
                <a:solidFill>
                  <a:schemeClr val="accent2"/>
                </a:solidFill>
                <a:latin typeface="Times New Roman" pitchFamily="18" charset="0"/>
              </a:rPr>
              <a:t>RESEARCH AND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 dirty="0">
                <a:solidFill>
                  <a:schemeClr val="accent2"/>
                </a:solidFill>
                <a:latin typeface="Times New Roman" pitchFamily="18" charset="0"/>
              </a:rPr>
              <a:t>TECHNOLOGY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 dirty="0">
                <a:solidFill>
                  <a:schemeClr val="accent2"/>
                </a:solidFill>
                <a:latin typeface="Times New Roman" pitchFamily="18" charset="0"/>
              </a:rPr>
              <a:t>BUREAU</a:t>
            </a:r>
          </a:p>
        </p:txBody>
      </p:sp>
      <p:sp>
        <p:nvSpPr>
          <p:cNvPr id="162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2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4EE17-47CD-4B2E-9F09-5DA22F11B2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6B20-F646-4B67-8CDA-5F1A00F42C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A0437-21CB-4C7C-9AF2-5B90D0B545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FCEC-BC1D-4B16-B199-9B9DD6C350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5CB24-F3D7-4C11-BB8B-8C6A528889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676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10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3FDE-B4DB-478C-AE44-CE0CC93E6E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F2BD2-8F97-411A-8E60-B5ECF7ABCE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B3D55-3DA2-4E48-B6EE-A0E57F13B1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38100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CB66-0A87-4C35-8FE4-664349C71D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1BD4-3A8A-4A44-98DB-07C6828503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76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810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0332-DB74-41B4-9F07-9E5F57F4B8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AFCA-41DB-4E57-B37E-ACAE4249FF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ACF76-5934-4E7E-B3D3-36D3C5555E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73DFD-6C0C-4388-BFF4-21A9CD413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D511A-71C8-493E-A99F-FA5D88A281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12761-0099-4EBF-9C7B-ECEC41268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98BF-D4FA-41CB-A526-70F68DD78F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19768-2C00-4271-8869-4698378C6F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DF560-BE73-4287-8AA4-57B0262979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79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79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79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79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80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180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036" name="Picture 10" descr="C:\My Documents\bits\Facbanna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180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37ACF76-5934-4E7E-B3D3-36D3C5555E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1809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161810" name="Text Box 18"/>
          <p:cNvSpPr txBox="1">
            <a:spLocks noChangeArrowheads="1"/>
          </p:cNvSpPr>
          <p:nvPr/>
        </p:nvSpPr>
        <p:spPr bwMode="auto">
          <a:xfrm>
            <a:off x="228600" y="228600"/>
            <a:ext cx="24384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1800" b="1" dirty="0" smtClean="0">
                <a:solidFill>
                  <a:srgbClr val="FFC000"/>
                </a:solidFill>
                <a:latin typeface="Times New Roman" pitchFamily="18" charset="0"/>
              </a:rPr>
              <a:t>OFFICE</a:t>
            </a:r>
            <a:r>
              <a:rPr lang="en-US" sz="1800" b="1" baseline="0" dirty="0" smtClean="0">
                <a:solidFill>
                  <a:srgbClr val="FFC000"/>
                </a:solidFill>
                <a:latin typeface="Times New Roman" pitchFamily="18" charset="0"/>
              </a:rPr>
              <a:t> OF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1800" b="1" baseline="0" dirty="0" smtClean="0">
                <a:solidFill>
                  <a:srgbClr val="FFC000"/>
                </a:solidFill>
                <a:latin typeface="Times New Roman" pitchFamily="18" charset="0"/>
              </a:rPr>
              <a:t>TRAFFIC &amp; SAFETY</a:t>
            </a:r>
            <a:endParaRPr lang="en-US" sz="18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grpSp>
        <p:nvGrpSpPr>
          <p:cNvPr id="1044" name="Group 19"/>
          <p:cNvGrpSpPr>
            <a:grpSpLocks/>
          </p:cNvGrpSpPr>
          <p:nvPr/>
        </p:nvGrpSpPr>
        <p:grpSpPr bwMode="auto">
          <a:xfrm>
            <a:off x="3916363" y="2813050"/>
            <a:ext cx="1231900" cy="1233488"/>
            <a:chOff x="0" y="-29"/>
            <a:chExt cx="776" cy="777"/>
          </a:xfrm>
        </p:grpSpPr>
        <p:sp>
          <p:nvSpPr>
            <p:cNvPr id="161812" name="Rectangle 20"/>
            <p:cNvSpPr>
              <a:spLocks noChangeArrowheads="1"/>
            </p:cNvSpPr>
            <p:nvPr userDrawn="1"/>
          </p:nvSpPr>
          <p:spPr bwMode="auto">
            <a:xfrm>
              <a:off x="0" y="-29"/>
              <a:ext cx="77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1813" name="Rectangle 21"/>
            <p:cNvSpPr>
              <a:spLocks noChangeArrowheads="1"/>
            </p:cNvSpPr>
            <p:nvPr userDrawn="1"/>
          </p:nvSpPr>
          <p:spPr bwMode="auto">
            <a:xfrm>
              <a:off x="0" y="0"/>
              <a:ext cx="776" cy="74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dirty="0">
                  <a:latin typeface="Times New Roman" pitchFamily="18" charset="0"/>
                </a:rPr>
                <a:t>              </a:t>
              </a:r>
            </a:p>
            <a:p>
              <a:pPr algn="ctr" eaLnBrk="0" hangingPunct="0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pic>
        <p:nvPicPr>
          <p:cNvPr id="1046" name="Picture 23" descr="http://www.addcoinc.com/gifs_jpegs/tcg/slideshow/t_2.jpg"/>
          <p:cNvPicPr>
            <a:picLocks noChangeAspect="1" noChangeArrowheads="1"/>
          </p:cNvPicPr>
          <p:nvPr/>
        </p:nvPicPr>
        <p:blipFill>
          <a:blip r:embed="rId22" cstate="print">
            <a:lum bright="22000" contrast="-36000"/>
          </a:blip>
          <a:srcRect/>
          <a:stretch>
            <a:fillRect/>
          </a:stretch>
        </p:blipFill>
        <p:spPr bwMode="auto">
          <a:xfrm>
            <a:off x="228600" y="5670550"/>
            <a:ext cx="838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772400" y="152400"/>
            <a:ext cx="106680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\\ntdfs\(W)DataStor\Highway\Maintenance\GIS\Presentations\Logos\Full Color Gradient\Iowa-DOT-logo_horizontal-with-tagline_color-gradien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39" y="6069013"/>
            <a:ext cx="2189336" cy="4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099" r:id="rId2"/>
    <p:sldLayoutId id="2147484117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BA02-CFFE-4FA9-AEEE-7BC54DD155EE}" type="datetimeFigureOut">
              <a:rPr lang="en-US" smtClean="0"/>
              <a:pPr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9EA7-7D12-457A-9C7D-628BAFA424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107)%2011-5-13%20about%2010_43pm.mp4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108)%2011-22-13%20about%201_07am%20(Icy).mp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Bosch%20WWD%20Video%20example%20from%202016%20ITS%20Heartland.MOV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../Wrong%20Way%20Detection%20Clips/US%2030%20ITS%20Cameras%20Positive%20WWD%20Clips/31%2012-9-15%20W18th%20to%20SW%204th%20(1%20mile)/12-9-12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png"/><Relationship Id="rId5" Type="http://schemas.openxmlformats.org/officeDocument/2006/relationships/image" Target="../media/image51.w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wsorens\Desktop\Wrong%20Way%20Detection%20Clips\US%2030%20ITS%20Cameras%20Positive%20WWD%20Clips\3_%207-27-14%20Ames%20Loop%20and%203%20WWD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../Wrong%20Way%20Detection%20Clips/US%2030%20ITS%20Cameras%20Positive%20WWD%20Clips/4_%209-5-14%20%20(Done)%20Movie%20Folder%20of%20WWD%20and%203%20Police/Wrong%20Way%20Drive%20on%209-5-14%20West%20of%20Nevada.mp4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file:///C:\Users\wsorens\Desktop\Wrong%20Way%20Detection%20Clips\US%2030%20ITS%20Cameras%20Positive%20WWD%20Clips\36%203-5-16%20Sneden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457CF-EFD0-44DD-A97E-428309F876C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7" y="1524000"/>
            <a:ext cx="8198844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417" y="4011506"/>
            <a:ext cx="3933333" cy="2066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48" y="4030554"/>
            <a:ext cx="3914286" cy="2047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Problem Solving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4474"/>
            <a:ext cx="7772400" cy="685800"/>
          </a:xfrm>
        </p:spPr>
        <p:txBody>
          <a:bodyPr/>
          <a:lstStyle/>
          <a:p>
            <a:r>
              <a:rPr lang="en-US" dirty="0" smtClean="0"/>
              <a:t>Step 1:  What is the problem?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825966"/>
            <a:ext cx="5410200" cy="449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3953"/>
            <a:ext cx="3630386" cy="37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552700" y="3659784"/>
            <a:ext cx="2922814" cy="1662513"/>
            <a:chOff x="2552700" y="3659784"/>
            <a:chExt cx="2922814" cy="1662513"/>
          </a:xfrm>
        </p:grpSpPr>
        <p:sp>
          <p:nvSpPr>
            <p:cNvPr id="5" name="TextBox 4"/>
            <p:cNvSpPr txBox="1"/>
            <p:nvPr/>
          </p:nvSpPr>
          <p:spPr>
            <a:xfrm>
              <a:off x="2667000" y="3659784"/>
              <a:ext cx="28085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ITS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Cameras &amp; Sensors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2552700" y="4419600"/>
              <a:ext cx="1257300" cy="90269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491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11888"/>
            <a:ext cx="7772400" cy="1600200"/>
          </a:xfrm>
        </p:spPr>
        <p:txBody>
          <a:bodyPr/>
          <a:lstStyle/>
          <a:p>
            <a:pPr algn="ctr"/>
            <a:r>
              <a:rPr lang="en-US" dirty="0" smtClean="0"/>
              <a:t>My goal…. </a:t>
            </a:r>
            <a:br>
              <a:rPr lang="en-US" dirty="0" smtClean="0"/>
            </a:br>
            <a:r>
              <a:rPr lang="en-US" dirty="0" smtClean="0"/>
              <a:t>Determine Points of Entry</a:t>
            </a:r>
            <a:br>
              <a:rPr lang="en-US" dirty="0" smtClean="0"/>
            </a:br>
            <a:r>
              <a:rPr lang="en-US" sz="3200" dirty="0"/>
              <a:t> </a:t>
            </a:r>
            <a:r>
              <a:rPr lang="en-US" sz="3200" dirty="0" smtClean="0"/>
              <a:t>(fix the problem/eliminate the headache)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562600"/>
            <a:ext cx="7772400" cy="762000"/>
          </a:xfrm>
        </p:spPr>
        <p:txBody>
          <a:bodyPr/>
          <a:lstStyle/>
          <a:p>
            <a:r>
              <a:rPr lang="en-US" dirty="0" smtClean="0"/>
              <a:t>Solve with signing, painting &amp; lighting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905000"/>
            <a:ext cx="25146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65" y="3810000"/>
            <a:ext cx="1924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endCxn id="96259" idx="3"/>
          </p:cNvCxnSpPr>
          <p:nvPr/>
        </p:nvCxnSpPr>
        <p:spPr bwMode="auto">
          <a:xfrm flipH="1">
            <a:off x="3354615" y="3365954"/>
            <a:ext cx="1130299" cy="115365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0270" y="3324224"/>
            <a:ext cx="1794329" cy="192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5954"/>
            <a:ext cx="2231180" cy="199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5638801" y="2971800"/>
            <a:ext cx="3124200" cy="2666999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581" y="3829884"/>
            <a:ext cx="140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 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42010" y="2740967"/>
            <a:ext cx="140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 B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94581" y="2269390"/>
            <a:ext cx="7795556" cy="2741330"/>
            <a:chOff x="194581" y="2269390"/>
            <a:chExt cx="7795556" cy="2741330"/>
          </a:xfrm>
        </p:grpSpPr>
        <p:sp>
          <p:nvSpPr>
            <p:cNvPr id="5" name="TextBox 4"/>
            <p:cNvSpPr txBox="1"/>
            <p:nvPr/>
          </p:nvSpPr>
          <p:spPr>
            <a:xfrm>
              <a:off x="194581" y="4272056"/>
              <a:ext cx="11416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Enhanced Signing Everywhere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73357" y="2269390"/>
              <a:ext cx="13167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Specific / Targeted Signing for that location</a:t>
              </a:r>
              <a:endParaRPr lang="en-US" sz="1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42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2141378"/>
            <a:ext cx="9201322" cy="4681788"/>
            <a:chOff x="-228600" y="2020390"/>
            <a:chExt cx="9554580" cy="4802776"/>
          </a:xfrm>
        </p:grpSpPr>
        <p:sp>
          <p:nvSpPr>
            <p:cNvPr id="8" name="Isosceles Triangle 7"/>
            <p:cNvSpPr/>
            <p:nvPr/>
          </p:nvSpPr>
          <p:spPr bwMode="auto">
            <a:xfrm rot="10800000">
              <a:off x="-228600" y="2020390"/>
              <a:ext cx="9554580" cy="4802776"/>
            </a:xfrm>
            <a:prstGeom prst="triangl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2853" y="2062661"/>
              <a:ext cx="8243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Wrong Way Drivers on ramps/entrance points – self correct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6555" y="2860766"/>
            <a:ext cx="7696200" cy="3962400"/>
            <a:chOff x="762000" y="2895599"/>
            <a:chExt cx="7696200" cy="3962400"/>
          </a:xfrm>
        </p:grpSpPr>
        <p:sp>
          <p:nvSpPr>
            <p:cNvPr id="9" name="Isosceles Triangle 8"/>
            <p:cNvSpPr/>
            <p:nvPr/>
          </p:nvSpPr>
          <p:spPr bwMode="auto">
            <a:xfrm rot="10800000">
              <a:off x="762000" y="2895599"/>
              <a:ext cx="7696200" cy="396240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95506" y="3048000"/>
              <a:ext cx="44989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Wrong Way Drivers on Mainline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95840" y="3733802"/>
            <a:ext cx="6019801" cy="3124198"/>
            <a:chOff x="1595840" y="3733799"/>
            <a:chExt cx="6019801" cy="3124198"/>
          </a:xfrm>
        </p:grpSpPr>
        <p:sp>
          <p:nvSpPr>
            <p:cNvPr id="13" name="Isosceles Triangle 12"/>
            <p:cNvSpPr/>
            <p:nvPr/>
          </p:nvSpPr>
          <p:spPr bwMode="auto">
            <a:xfrm rot="10800000">
              <a:off x="1595840" y="3733799"/>
              <a:ext cx="6019801" cy="3124198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03208" y="3930720"/>
              <a:ext cx="1378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911 calls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05885" y="4678404"/>
            <a:ext cx="4199711" cy="2179596"/>
            <a:chOff x="-609600" y="4526005"/>
            <a:chExt cx="4199711" cy="2179596"/>
          </a:xfrm>
        </p:grpSpPr>
        <p:grpSp>
          <p:nvGrpSpPr>
            <p:cNvPr id="19" name="Group 18"/>
            <p:cNvGrpSpPr/>
            <p:nvPr/>
          </p:nvGrpSpPr>
          <p:grpSpPr>
            <a:xfrm>
              <a:off x="-609600" y="4526005"/>
              <a:ext cx="4199711" cy="2179596"/>
              <a:chOff x="2505886" y="4678403"/>
              <a:chExt cx="4199711" cy="217959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386541" y="4876799"/>
                <a:ext cx="21707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Injury Crashes</a:t>
                </a: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Isosceles Triangle 6"/>
              <p:cNvSpPr/>
              <p:nvPr/>
            </p:nvSpPr>
            <p:spPr bwMode="auto">
              <a:xfrm rot="10800000">
                <a:off x="2505886" y="4678403"/>
                <a:ext cx="4199711" cy="2179596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latin typeface="Arial Narrow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56639" y="4692720"/>
              <a:ext cx="1332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Crashes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698" y="570595"/>
            <a:ext cx="7772400" cy="732138"/>
          </a:xfrm>
        </p:spPr>
        <p:txBody>
          <a:bodyPr/>
          <a:lstStyle/>
          <a:p>
            <a:r>
              <a:rPr lang="en-US" dirty="0" smtClean="0"/>
              <a:t>Just how </a:t>
            </a:r>
            <a:r>
              <a:rPr lang="en-US" dirty="0"/>
              <a:t>m</a:t>
            </a:r>
            <a:r>
              <a:rPr lang="en-US" dirty="0" smtClean="0"/>
              <a:t>any are there?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386542" y="5608598"/>
            <a:ext cx="2438399" cy="1249402"/>
            <a:chOff x="3386542" y="5608598"/>
            <a:chExt cx="2438399" cy="1249402"/>
          </a:xfrm>
        </p:grpSpPr>
        <p:sp>
          <p:nvSpPr>
            <p:cNvPr id="5" name="Isosceles Triangle 4"/>
            <p:cNvSpPr/>
            <p:nvPr/>
          </p:nvSpPr>
          <p:spPr bwMode="auto">
            <a:xfrm rot="10800000">
              <a:off x="3386542" y="5608599"/>
              <a:ext cx="2438399" cy="1249401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38447" y="5608598"/>
              <a:ext cx="13324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Fatal 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Crashes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52132" y="1672439"/>
            <a:ext cx="8167434" cy="5287342"/>
            <a:chOff x="-52132" y="1672439"/>
            <a:chExt cx="8167434" cy="5287342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295400" y="6553200"/>
              <a:ext cx="67056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1419092" y="6498116"/>
              <a:ext cx="2114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 ++ Quantity</a:t>
              </a:r>
              <a:endParaRPr lang="en-US" dirty="0"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00495" y="6492842"/>
              <a:ext cx="2114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 Quantity ++</a:t>
              </a:r>
              <a:endParaRPr lang="en-US" dirty="0">
                <a:latin typeface="+mj-lt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V="1">
              <a:off x="304802" y="2106544"/>
              <a:ext cx="449" cy="4446658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384791" y="3946431"/>
              <a:ext cx="2818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Ease of Measuring</a:t>
              </a:r>
              <a:endParaRPr lang="en-US" dirty="0"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52132" y="6451255"/>
              <a:ext cx="971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Easy</a:t>
              </a:r>
              <a:endParaRPr lang="en-US" dirty="0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" y="1672439"/>
              <a:ext cx="971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Hard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881440" y="1296756"/>
            <a:ext cx="5957760" cy="894791"/>
            <a:chOff x="2881440" y="1296756"/>
            <a:chExt cx="5957760" cy="894791"/>
          </a:xfrm>
        </p:grpSpPr>
        <p:sp>
          <p:nvSpPr>
            <p:cNvPr id="40" name="TextBox 39"/>
            <p:cNvSpPr txBox="1"/>
            <p:nvPr/>
          </p:nvSpPr>
          <p:spPr>
            <a:xfrm>
              <a:off x="4124317" y="1296756"/>
              <a:ext cx="471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u="sng" dirty="0" smtClean="0">
                  <a:latin typeface="+mj-lt"/>
                </a:rPr>
                <a:t>How to you measure this?</a:t>
              </a:r>
              <a:endParaRPr lang="en-US" sz="2800" b="1" i="1" u="sng" dirty="0">
                <a:latin typeface="+mj-lt"/>
              </a:endParaRPr>
            </a:p>
          </p:txBody>
        </p:sp>
        <p:cxnSp>
          <p:nvCxnSpPr>
            <p:cNvPr id="47" name="Curved Connector 46"/>
            <p:cNvCxnSpPr/>
            <p:nvPr/>
          </p:nvCxnSpPr>
          <p:spPr bwMode="auto">
            <a:xfrm rot="10800000" flipV="1">
              <a:off x="2881440" y="1386951"/>
              <a:ext cx="1304917" cy="804596"/>
            </a:xfrm>
            <a:prstGeom prst="curvedConnector3">
              <a:avLst>
                <a:gd name="adj1" fmla="val 153813"/>
              </a:avLst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949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Choices in Technology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1371600"/>
          </a:xfrm>
        </p:spPr>
        <p:txBody>
          <a:bodyPr/>
          <a:lstStyle/>
          <a:p>
            <a:r>
              <a:rPr lang="en-US" dirty="0" smtClean="0"/>
              <a:t>Cameras (with video analytics)</a:t>
            </a:r>
          </a:p>
          <a:p>
            <a:r>
              <a:rPr lang="en-US" dirty="0" smtClean="0"/>
              <a:t>Radar sensors (speed and direction)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3124200"/>
            <a:ext cx="4673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99432"/>
            <a:ext cx="2609850" cy="473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94522" y="1676400"/>
            <a:ext cx="7409722" cy="3756124"/>
            <a:chOff x="-94522" y="1676400"/>
            <a:chExt cx="7409722" cy="3756124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1066800" y="1676400"/>
              <a:ext cx="6248400" cy="60960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94522" y="3124200"/>
              <a:ext cx="33711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You get:</a:t>
              </a:r>
            </a:p>
            <a:p>
              <a:r>
                <a:rPr lang="en-US" dirty="0" smtClean="0">
                  <a:latin typeface="+mj-lt"/>
                </a:rPr>
                <a:t>1) Proof</a:t>
              </a:r>
            </a:p>
            <a:p>
              <a:r>
                <a:rPr lang="en-US" dirty="0" smtClean="0">
                  <a:latin typeface="+mj-lt"/>
                </a:rPr>
                <a:t>2) Confirmation</a:t>
              </a:r>
            </a:p>
            <a:p>
              <a:r>
                <a:rPr lang="en-US" dirty="0" smtClean="0">
                  <a:latin typeface="+mj-lt"/>
                </a:rPr>
                <a:t>3) Events prior</a:t>
              </a:r>
            </a:p>
            <a:p>
              <a:r>
                <a:rPr lang="en-US" dirty="0">
                  <a:latin typeface="+mj-lt"/>
                </a:rPr>
                <a:t> </a:t>
              </a:r>
              <a:r>
                <a:rPr lang="en-US" dirty="0" smtClean="0">
                  <a:latin typeface="+mj-lt"/>
                </a:rPr>
                <a:t>   to WWD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9966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8229600" cy="2133600"/>
          </a:xfrm>
        </p:spPr>
        <p:txBody>
          <a:bodyPr/>
          <a:lstStyle/>
          <a:p>
            <a:r>
              <a:rPr lang="en-US" dirty="0" smtClean="0"/>
              <a:t>Need to find out if video analytics works</a:t>
            </a:r>
          </a:p>
          <a:p>
            <a:r>
              <a:rPr lang="en-US" dirty="0" smtClean="0"/>
              <a:t>Initial Round: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Other Players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90600" y="3243332"/>
            <a:ext cx="7749447" cy="1133333"/>
            <a:chOff x="990600" y="3243332"/>
            <a:chExt cx="7749447" cy="11333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600" y="3243332"/>
              <a:ext cx="1628571" cy="11333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9923" y="3437209"/>
              <a:ext cx="2114324" cy="74557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1623" y="3424361"/>
              <a:ext cx="2998424" cy="7584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42290" y="5376932"/>
            <a:ext cx="6753519" cy="742857"/>
            <a:chOff x="942290" y="5376932"/>
            <a:chExt cx="6753519" cy="7428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290" y="5376932"/>
              <a:ext cx="3152381" cy="7428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3000" y="5383914"/>
              <a:ext cx="2742809" cy="735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998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1143000"/>
          </a:xfrm>
        </p:spPr>
        <p:txBody>
          <a:bodyPr/>
          <a:lstStyle/>
          <a:p>
            <a:r>
              <a:rPr lang="en-US" dirty="0" smtClean="0"/>
              <a:t>Results…. </a:t>
            </a:r>
            <a:br>
              <a:rPr lang="en-US" dirty="0" smtClean="0"/>
            </a:br>
            <a:r>
              <a:rPr lang="en-US" dirty="0" smtClean="0"/>
              <a:t>Video Analytics does work!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4800600" cy="3810000"/>
          </a:xfrm>
        </p:spPr>
        <p:txBody>
          <a:bodyPr/>
          <a:lstStyle/>
          <a:p>
            <a:r>
              <a:rPr lang="en-US" dirty="0" smtClean="0"/>
              <a:t>Read the ENTERPRISE Report</a:t>
            </a:r>
          </a:p>
          <a:p>
            <a:r>
              <a:rPr lang="en-US" sz="2400" dirty="0" smtClean="0"/>
              <a:t>Or just ask me ;0)</a:t>
            </a:r>
          </a:p>
          <a:p>
            <a:r>
              <a:rPr lang="en-US" sz="1800" dirty="0" smtClean="0"/>
              <a:t>Example Videos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98447"/>
            <a:ext cx="3486839" cy="48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7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" y="-14514"/>
            <a:ext cx="9062100" cy="687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0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92" y="21771"/>
            <a:ext cx="9235692" cy="515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0800" y="6248400"/>
            <a:ext cx="2438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Video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1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Weather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672" y="6019800"/>
            <a:ext cx="7772400" cy="609600"/>
          </a:xfrm>
        </p:spPr>
        <p:txBody>
          <a:bodyPr/>
          <a:lstStyle/>
          <a:p>
            <a:r>
              <a:rPr lang="en-US" dirty="0" smtClean="0">
                <a:hlinkClick r:id="rId2" action="ppaction://hlinkfile"/>
              </a:rPr>
              <a:t>Link to Icy WWD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37176"/>
            <a:ext cx="8447086" cy="45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1143000"/>
          </a:xfrm>
        </p:spPr>
        <p:txBody>
          <a:bodyPr/>
          <a:lstStyle/>
          <a:p>
            <a:r>
              <a:rPr lang="en-US" dirty="0" smtClean="0"/>
              <a:t>6 Detections – All self correct.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34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66950"/>
            <a:ext cx="747712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4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Greetings from Iowa!!</a:t>
            </a:r>
            <a:br>
              <a:rPr lang="en-US" dirty="0" smtClean="0"/>
            </a:br>
            <a:r>
              <a:rPr lang="en-US" dirty="0" smtClean="0"/>
              <a:t>Home of “Message Monday”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97282" name="Picture 62" descr="cid:image001.png@01D2419F.441FB5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71406"/>
            <a:ext cx="6143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548302"/>
            <a:ext cx="6142857" cy="147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05" y="2286000"/>
            <a:ext cx="6472646" cy="43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Bosch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676400"/>
            <a:ext cx="7158037" cy="519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762000"/>
            <a:ext cx="1219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4648200"/>
          </a:xfrm>
        </p:spPr>
        <p:txBody>
          <a:bodyPr/>
          <a:lstStyle/>
          <a:p>
            <a:r>
              <a:rPr lang="en-US" dirty="0" smtClean="0"/>
              <a:t>The Test Bed created some support.</a:t>
            </a:r>
          </a:p>
          <a:p>
            <a:r>
              <a:rPr lang="en-US" dirty="0" smtClean="0"/>
              <a:t>I asked for $$ for Video Analytics.</a:t>
            </a:r>
          </a:p>
          <a:p>
            <a:r>
              <a:rPr lang="en-US" dirty="0" smtClean="0"/>
              <a:t>Denied.  (no crashes… no problem)</a:t>
            </a:r>
          </a:p>
          <a:p>
            <a:r>
              <a:rPr lang="en-US" dirty="0" smtClean="0"/>
              <a:t>Instead, our ITS Office offered to  ‘upgrade’ our side-fire radar sensors to detect WWD.</a:t>
            </a:r>
          </a:p>
          <a:p>
            <a:r>
              <a:rPr lang="en-US" dirty="0" smtClean="0"/>
              <a:t>We also installed video recording cameras (without analytics)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43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533400"/>
            <a:ext cx="4055025" cy="762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Radar Sensors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This is what you get…. Not what I wanted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07" y="1981200"/>
            <a:ext cx="9259907" cy="338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5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846" y="1433346"/>
            <a:ext cx="6858000" cy="2209800"/>
          </a:xfrm>
        </p:spPr>
        <p:txBody>
          <a:bodyPr/>
          <a:lstStyle/>
          <a:p>
            <a:r>
              <a:rPr lang="en-US" sz="4000" dirty="0" smtClean="0"/>
              <a:t>…and so our next phase started July 2014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9300" y="152400"/>
            <a:ext cx="1752600" cy="304800"/>
          </a:xfrm>
        </p:spPr>
        <p:txBody>
          <a:bodyPr/>
          <a:lstStyle/>
          <a:p>
            <a:r>
              <a:rPr lang="en-US" sz="1600" dirty="0" smtClean="0">
                <a:hlinkClick r:id="rId3" action="ppaction://hlinkfile"/>
              </a:rPr>
              <a:t>Link to Video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295534"/>
              </p:ext>
            </p:extLst>
          </p:nvPr>
        </p:nvGraphicFramePr>
        <p:xfrm>
          <a:off x="6705600" y="1219200"/>
          <a:ext cx="1981200" cy="1258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07" name="Packager Shell Object" showAsIcon="1" r:id="rId4" imgW="1079640" imgH="685800" progId="Package">
                  <p:embed/>
                </p:oleObj>
              </mc:Choice>
              <mc:Fallback>
                <p:oleObj name="Packager Shell Object" showAsIcon="1" r:id="rId4" imgW="10796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05600" y="1219200"/>
                        <a:ext cx="1981200" cy="1258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27631"/>
            <a:ext cx="7186093" cy="393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7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to See it to Believe it!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951611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22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61636"/>
            <a:ext cx="7772400" cy="1143000"/>
          </a:xfrm>
        </p:spPr>
        <p:txBody>
          <a:bodyPr/>
          <a:lstStyle/>
          <a:p>
            <a:r>
              <a:rPr lang="en-US" dirty="0" smtClean="0"/>
              <a:t>About 2 weeks Later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295400"/>
            <a:ext cx="10999788" cy="572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8105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Link to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Focusing on Specifics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4800600"/>
          </a:xfrm>
        </p:spPr>
        <p:txBody>
          <a:bodyPr/>
          <a:lstStyle/>
          <a:p>
            <a:r>
              <a:rPr lang="en-US" dirty="0" smtClean="0"/>
              <a:t>Once we have 2 similar WWD within 6 months, we will focus our efforts on that specific location with:</a:t>
            </a:r>
          </a:p>
          <a:p>
            <a:pPr lvl="1"/>
            <a:r>
              <a:rPr lang="en-US" dirty="0"/>
              <a:t>Signing</a:t>
            </a:r>
          </a:p>
          <a:p>
            <a:pPr lvl="1"/>
            <a:r>
              <a:rPr lang="en-US" dirty="0"/>
              <a:t>Painting</a:t>
            </a:r>
          </a:p>
          <a:p>
            <a:pPr lvl="1"/>
            <a:r>
              <a:rPr lang="en-US" dirty="0" smtClean="0"/>
              <a:t>Lighting </a:t>
            </a:r>
            <a:r>
              <a:rPr lang="en-US" sz="1800" dirty="0" smtClean="0"/>
              <a:t>(if necessary)</a:t>
            </a:r>
          </a:p>
          <a:p>
            <a:r>
              <a:rPr lang="en-US" dirty="0" smtClean="0"/>
              <a:t>If that is not enough…</a:t>
            </a:r>
          </a:p>
          <a:p>
            <a:pPr lvl="1"/>
            <a:r>
              <a:rPr lang="en-US" dirty="0" smtClean="0"/>
              <a:t>More expensive options</a:t>
            </a:r>
          </a:p>
          <a:p>
            <a:pPr lvl="1"/>
            <a:r>
              <a:rPr lang="en-US" dirty="0" smtClean="0"/>
              <a:t>Have not had to “go there” yet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Examples of “Wins” for WWD Efforts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571999" cy="342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1"/>
            <a:ext cx="4572000" cy="341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9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Examples of “Wins” for WWD Efforts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648199" cy="346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1904999"/>
            <a:ext cx="4572000" cy="34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0593"/>
            <a:ext cx="10117591" cy="69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457CF-EFD0-44DD-A97E-428309F876C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152400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10103"/>
                </a:solidFill>
                <a:latin typeface="Arial Rounded MT Bold" pitchFamily="34" charset="0"/>
              </a:rPr>
              <a:t>US 30 Wrong-Way Driving</a:t>
            </a:r>
          </a:p>
          <a:p>
            <a:pPr algn="ctr"/>
            <a:endParaRPr lang="en-US" sz="3200" dirty="0" smtClean="0">
              <a:solidFill>
                <a:srgbClr val="010103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28600"/>
            <a:ext cx="7772400" cy="779721"/>
          </a:xfrm>
        </p:spPr>
        <p:txBody>
          <a:bodyPr/>
          <a:lstStyle/>
          <a:p>
            <a:r>
              <a:rPr lang="en-US" dirty="0" smtClean="0"/>
              <a:t>Linn St. in Boone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2731"/>
            <a:ext cx="9144000" cy="559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1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30 @ Linn St. </a:t>
            </a:r>
            <a:r>
              <a:rPr lang="en-US" sz="2000" dirty="0" smtClean="0"/>
              <a:t>(looking east)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27602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1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T-Ave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774205" cy="4114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23" y="2805505"/>
            <a:ext cx="5405377" cy="40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65506"/>
            <a:ext cx="7772400" cy="685800"/>
          </a:xfrm>
        </p:spPr>
        <p:txBody>
          <a:bodyPr/>
          <a:lstStyle/>
          <a:p>
            <a:r>
              <a:rPr lang="en-US" sz="3600" dirty="0" smtClean="0"/>
              <a:t>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Candide for Enhanced Signing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6" y="1541806"/>
            <a:ext cx="9111343" cy="532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6480"/>
            <a:ext cx="9144000" cy="51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772400" cy="1143000"/>
          </a:xfrm>
        </p:spPr>
        <p:txBody>
          <a:bodyPr/>
          <a:lstStyle/>
          <a:p>
            <a:r>
              <a:rPr lang="en-US" dirty="0" smtClean="0"/>
              <a:t>Other examples of “Winning”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81200"/>
            <a:ext cx="7772400" cy="4114800"/>
          </a:xfrm>
        </p:spPr>
        <p:txBody>
          <a:bodyPr/>
          <a:lstStyle/>
          <a:p>
            <a:r>
              <a:rPr lang="en-US" dirty="0" smtClean="0"/>
              <a:t>Law Enforcement have targeted this area on weekends and slow nights</a:t>
            </a:r>
          </a:p>
          <a:p>
            <a:r>
              <a:rPr lang="en-US" dirty="0" smtClean="0"/>
              <a:t>Still no crashes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in the </a:t>
            </a:r>
            <a:r>
              <a:rPr lang="en-US" dirty="0" smtClean="0"/>
              <a:t>Cavalry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25813" cy="4114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60198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hlinkClick r:id="rId3" action="ppaction://hlinkfile"/>
              </a:rPr>
              <a:t>Link:  3 police agencies converge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734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152400"/>
            <a:ext cx="1600200" cy="685800"/>
          </a:xfrm>
        </p:spPr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245"/>
            <a:ext cx="9144000" cy="572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82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Stages of this “Effort”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>
                <a:solidFill>
                  <a:srgbClr val="EBD189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EBD18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-7091" y="4078977"/>
            <a:ext cx="8915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1616589" y="1563396"/>
            <a:ext cx="1852723" cy="2884913"/>
            <a:chOff x="1616589" y="1563396"/>
            <a:chExt cx="1852723" cy="288491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2542951" y="3280649"/>
              <a:ext cx="435935" cy="838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2058283" y="4078977"/>
              <a:ext cx="1405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2010 +/-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6589" y="1563396"/>
              <a:ext cx="185272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Ames PD starts to think the number of 911 calls are excessive.</a:t>
              </a:r>
            </a:p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Asks DOT Help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12709" y="2272373"/>
            <a:ext cx="1747283" cy="2216462"/>
            <a:chOff x="6012709" y="2272373"/>
            <a:chExt cx="1747283" cy="2216462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 flipH="1">
              <a:off x="6593955" y="3195703"/>
              <a:ext cx="435935" cy="838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6404340" y="2272373"/>
              <a:ext cx="13556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Vendor </a:t>
              </a:r>
            </a:p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“Test Bed” begins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12709" y="4119503"/>
              <a:ext cx="1405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8/2/2013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75764" y="2360392"/>
            <a:ext cx="2750291" cy="2322317"/>
            <a:chOff x="-83291" y="2379769"/>
            <a:chExt cx="2750291" cy="2322317"/>
          </a:xfrm>
        </p:grpSpPr>
        <p:grpSp>
          <p:nvGrpSpPr>
            <p:cNvPr id="5" name="Group 4"/>
            <p:cNvGrpSpPr/>
            <p:nvPr/>
          </p:nvGrpSpPr>
          <p:grpSpPr>
            <a:xfrm>
              <a:off x="-83291" y="2379769"/>
              <a:ext cx="1405270" cy="2103096"/>
              <a:chOff x="-83291" y="2379769"/>
              <a:chExt cx="1405270" cy="2103096"/>
            </a:xfrm>
          </p:grpSpPr>
          <p:cxnSp>
            <p:nvCxnSpPr>
              <p:cNvPr id="9" name="Straight Arrow Connector 8"/>
              <p:cNvCxnSpPr/>
              <p:nvPr/>
            </p:nvCxnSpPr>
            <p:spPr bwMode="auto">
              <a:xfrm flipH="1">
                <a:off x="26578" y="3224828"/>
                <a:ext cx="435935" cy="8382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</p:spPr>
          </p:cxnSp>
          <p:sp>
            <p:nvSpPr>
              <p:cNvPr id="10" name="TextBox 9"/>
              <p:cNvSpPr txBox="1"/>
              <p:nvPr/>
            </p:nvSpPr>
            <p:spPr>
              <a:xfrm>
                <a:off x="-83291" y="2379769"/>
                <a:ext cx="1405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EAEAEA"/>
                    </a:solidFill>
                    <a:latin typeface="Arial"/>
                  </a:rPr>
                  <a:t>911 Data</a:t>
                </a:r>
              </a:p>
              <a:p>
                <a:r>
                  <a:rPr lang="en-US" dirty="0" smtClean="0">
                    <a:solidFill>
                      <a:srgbClr val="EAEAEA"/>
                    </a:solidFill>
                    <a:latin typeface="Arial"/>
                  </a:rPr>
                  <a:t>Begins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-83291" y="4113533"/>
                <a:ext cx="14052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EAEAEA"/>
                    </a:solidFill>
                    <a:latin typeface="Arial"/>
                  </a:rPr>
                  <a:t>1/1/2008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-7091" y="4332754"/>
              <a:ext cx="2674091" cy="369332"/>
              <a:chOff x="-7091" y="4332754"/>
              <a:chExt cx="2674091" cy="36933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04022" y="4332754"/>
                <a:ext cx="16069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EAEAEA"/>
                    </a:solidFill>
                    <a:latin typeface="Arial"/>
                  </a:rPr>
                  <a:t>33 – 911 calls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 bwMode="auto">
              <a:xfrm flipV="1">
                <a:off x="-7091" y="4648201"/>
                <a:ext cx="2674091" cy="19329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miter lim="800000"/>
                <a:headEnd type="triangle" w="lg" len="lg"/>
                <a:tailEnd type="triangle" w="lg" len="lg"/>
              </a:ln>
              <a:effectLst/>
            </p:spPr>
          </p:cxnSp>
        </p:grpSp>
      </p:grpSp>
      <p:grpSp>
        <p:nvGrpSpPr>
          <p:cNvPr id="49" name="Group 48"/>
          <p:cNvGrpSpPr/>
          <p:nvPr/>
        </p:nvGrpSpPr>
        <p:grpSpPr>
          <a:xfrm>
            <a:off x="26578" y="2117393"/>
            <a:ext cx="5337542" cy="3325205"/>
            <a:chOff x="26578" y="2117393"/>
            <a:chExt cx="5337542" cy="3325205"/>
          </a:xfrm>
        </p:grpSpPr>
        <p:grpSp>
          <p:nvGrpSpPr>
            <p:cNvPr id="8" name="Group 7"/>
            <p:cNvGrpSpPr/>
            <p:nvPr/>
          </p:nvGrpSpPr>
          <p:grpSpPr>
            <a:xfrm>
              <a:off x="26578" y="5052505"/>
              <a:ext cx="4431122" cy="390093"/>
              <a:chOff x="0" y="4812268"/>
              <a:chExt cx="4457700" cy="369332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>
                <a:off x="0" y="5181600"/>
                <a:ext cx="4457700" cy="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miter lim="800000"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33" name="TextBox 32"/>
              <p:cNvSpPr txBox="1"/>
              <p:nvPr/>
            </p:nvSpPr>
            <p:spPr>
              <a:xfrm>
                <a:off x="646812" y="4812268"/>
                <a:ext cx="34679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EAEAEA"/>
                    </a:solidFill>
                    <a:latin typeface="Arial"/>
                  </a:rPr>
                  <a:t>WWD 911 call every 2.7 weeks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2665663" y="2117393"/>
              <a:ext cx="2698457" cy="2555400"/>
              <a:chOff x="2665663" y="2117393"/>
              <a:chExt cx="2698457" cy="255540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591144" y="2117393"/>
                <a:ext cx="1772976" cy="2362814"/>
                <a:chOff x="3591144" y="2117393"/>
                <a:chExt cx="1772976" cy="2362814"/>
              </a:xfrm>
            </p:grpSpPr>
            <p:cxnSp>
              <p:nvCxnSpPr>
                <p:cNvPr id="17" name="Straight Arrow Connector 16"/>
                <p:cNvCxnSpPr/>
                <p:nvPr/>
              </p:nvCxnSpPr>
              <p:spPr bwMode="auto">
                <a:xfrm flipH="1">
                  <a:off x="4443518" y="3240777"/>
                  <a:ext cx="435935" cy="83820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3958850" y="4110875"/>
                  <a:ext cx="14052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EAEAEA"/>
                      </a:solidFill>
                      <a:latin typeface="Arial"/>
                    </a:rPr>
                    <a:t>2012 +/-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591144" y="2117393"/>
                  <a:ext cx="171893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EAEAEA"/>
                      </a:solidFill>
                      <a:latin typeface="Arial"/>
                    </a:rPr>
                    <a:t>DOT &amp; City do various signing and painting</a:t>
                  </a:r>
                </a:p>
                <a:p>
                  <a:r>
                    <a:rPr lang="en-US" sz="1800" dirty="0" smtClean="0">
                      <a:solidFill>
                        <a:srgbClr val="EAEAEA"/>
                      </a:solidFill>
                      <a:latin typeface="Arial"/>
                    </a:rPr>
                    <a:t>enhancements</a:t>
                  </a: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2665663" y="4303461"/>
                <a:ext cx="1820828" cy="369332"/>
                <a:chOff x="-7091" y="4332754"/>
                <a:chExt cx="2674091" cy="369332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104816" y="4332754"/>
                  <a:ext cx="24971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EAEAEA"/>
                      </a:solidFill>
                      <a:latin typeface="Arial"/>
                    </a:rPr>
                    <a:t>42 – 911 calls</a:t>
                  </a:r>
                </a:p>
              </p:txBody>
            </p:sp>
            <p:cxnSp>
              <p:nvCxnSpPr>
                <p:cNvPr id="44" name="Straight Connector 43"/>
                <p:cNvCxnSpPr/>
                <p:nvPr/>
              </p:nvCxnSpPr>
              <p:spPr bwMode="auto">
                <a:xfrm flipV="1">
                  <a:off x="-7091" y="4648201"/>
                  <a:ext cx="2674091" cy="19329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0000"/>
                  </a:solidFill>
                  <a:prstDash val="solid"/>
                  <a:miter lim="800000"/>
                  <a:headEnd type="triangle" w="lg" len="lg"/>
                  <a:tailEnd type="triangle" w="lg" len="lg"/>
                </a:ln>
                <a:effectLst/>
              </p:spPr>
            </p:cxnSp>
          </p:grpSp>
        </p:grpSp>
      </p:grpSp>
      <p:grpSp>
        <p:nvGrpSpPr>
          <p:cNvPr id="28" name="Group 27"/>
          <p:cNvGrpSpPr/>
          <p:nvPr/>
        </p:nvGrpSpPr>
        <p:grpSpPr>
          <a:xfrm>
            <a:off x="7184948" y="2020448"/>
            <a:ext cx="2356887" cy="2729140"/>
            <a:chOff x="7184948" y="2020448"/>
            <a:chExt cx="2356887" cy="2729140"/>
          </a:xfrm>
        </p:grpSpPr>
        <p:grpSp>
          <p:nvGrpSpPr>
            <p:cNvPr id="14" name="Group 13"/>
            <p:cNvGrpSpPr/>
            <p:nvPr/>
          </p:nvGrpSpPr>
          <p:grpSpPr>
            <a:xfrm>
              <a:off x="7184948" y="2020448"/>
              <a:ext cx="2288658" cy="2460264"/>
              <a:chOff x="7184948" y="2020448"/>
              <a:chExt cx="2288658" cy="2460264"/>
            </a:xfrm>
          </p:grpSpPr>
          <p:cxnSp>
            <p:nvCxnSpPr>
              <p:cNvPr id="20" name="Straight Arrow Connector 19"/>
              <p:cNvCxnSpPr/>
              <p:nvPr/>
            </p:nvCxnSpPr>
            <p:spPr bwMode="auto">
              <a:xfrm flipH="1">
                <a:off x="7536709" y="3240777"/>
                <a:ext cx="435935" cy="8382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</p:spPr>
          </p:cxnSp>
          <p:sp>
            <p:nvSpPr>
              <p:cNvPr id="21" name="TextBox 20"/>
              <p:cNvSpPr txBox="1"/>
              <p:nvPr/>
            </p:nvSpPr>
            <p:spPr>
              <a:xfrm>
                <a:off x="7754676" y="2020448"/>
                <a:ext cx="17189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EAEAEA"/>
                    </a:solidFill>
                    <a:latin typeface="Arial"/>
                  </a:rPr>
                  <a:t>DOT ‘upgrades’ sensors to detect WWD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184948" y="4111380"/>
                <a:ext cx="14052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EAEAEA"/>
                    </a:solidFill>
                    <a:latin typeface="Arial"/>
                  </a:rPr>
                  <a:t>7/1/2014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8136565" y="4103257"/>
              <a:ext cx="1405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11/21/16</a:t>
              </a:r>
            </a:p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  (today)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H="1">
              <a:off x="8864587" y="3243940"/>
              <a:ext cx="435935" cy="838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cxnSp>
        <p:nvCxnSpPr>
          <p:cNvPr id="47" name="Straight Connector 46"/>
          <p:cNvCxnSpPr/>
          <p:nvPr/>
        </p:nvCxnSpPr>
        <p:spPr bwMode="auto">
          <a:xfrm>
            <a:off x="7519882" y="5790039"/>
            <a:ext cx="1344705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miter lim="800000"/>
            <a:headEnd type="triangle" w="lg" len="lg"/>
            <a:tailEnd type="triangle" w="lg" len="lg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7377635" y="5466874"/>
            <a:ext cx="192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EAEAEA"/>
                </a:solidFill>
                <a:latin typeface="Arial"/>
              </a:rPr>
              <a:t>WWD 911 call every 4.9 weeks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01317" y="4729339"/>
            <a:ext cx="2099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EAEAEA"/>
                </a:solidFill>
                <a:latin typeface="Arial"/>
              </a:rPr>
              <a:t>23 – 911 calls</a:t>
            </a:r>
          </a:p>
          <a:p>
            <a:r>
              <a:rPr lang="en-US" sz="1800" dirty="0" smtClean="0">
                <a:solidFill>
                  <a:srgbClr val="EAEAEA"/>
                </a:solidFill>
                <a:latin typeface="Arial"/>
              </a:rPr>
              <a:t>(58 known WWD)</a:t>
            </a:r>
          </a:p>
        </p:txBody>
      </p:sp>
    </p:spTree>
    <p:extLst>
      <p:ext uri="{BB962C8B-B14F-4D97-AF65-F5344CB8AC3E}">
        <p14:creationId xmlns:p14="http://schemas.microsoft.com/office/powerpoint/2010/main" val="34561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9296400" cy="685800"/>
          </a:xfrm>
        </p:spPr>
        <p:txBody>
          <a:bodyPr/>
          <a:lstStyle/>
          <a:p>
            <a:r>
              <a:rPr lang="en-US" sz="2800" dirty="0" smtClean="0"/>
              <a:t>At grade intersections</a:t>
            </a:r>
          </a:p>
          <a:p>
            <a:pPr lvl="1"/>
            <a:r>
              <a:rPr lang="en-US" sz="2400" dirty="0" smtClean="0"/>
              <a:t> 69% of WWD </a:t>
            </a:r>
            <a:r>
              <a:rPr lang="en-US" sz="2400" i="1" dirty="0" smtClean="0"/>
              <a:t>“known point of entry” </a:t>
            </a:r>
            <a:r>
              <a:rPr lang="en-US" sz="2400" dirty="0" smtClean="0"/>
              <a:t>(29/42) start 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5" y="2299542"/>
            <a:ext cx="7467600" cy="455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3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0" y="283029"/>
            <a:ext cx="4648200" cy="751114"/>
          </a:xfrm>
        </p:spPr>
        <p:txBody>
          <a:bodyPr/>
          <a:lstStyle/>
          <a:p>
            <a:r>
              <a:rPr lang="en-US" dirty="0" smtClean="0"/>
              <a:t>General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82186"/>
            <a:ext cx="8326867" cy="53887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038600" y="4191000"/>
            <a:ext cx="914400" cy="381000"/>
          </a:xfrm>
          <a:prstGeom prst="rect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7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9296400" cy="685800"/>
          </a:xfrm>
        </p:spPr>
        <p:txBody>
          <a:bodyPr/>
          <a:lstStyle/>
          <a:p>
            <a:r>
              <a:rPr lang="en-US" sz="2800" dirty="0" smtClean="0"/>
              <a:t>At Ramps</a:t>
            </a:r>
          </a:p>
          <a:p>
            <a:pPr lvl="1"/>
            <a:r>
              <a:rPr lang="en-US" sz="2400" dirty="0" smtClean="0"/>
              <a:t> 31% of WWD </a:t>
            </a:r>
            <a:r>
              <a:rPr lang="en-US" sz="2400" i="1" dirty="0" smtClean="0"/>
              <a:t>“known point of entry” </a:t>
            </a:r>
            <a:r>
              <a:rPr lang="en-US" sz="2400" dirty="0" smtClean="0"/>
              <a:t>(13/42) start here</a:t>
            </a:r>
          </a:p>
          <a:p>
            <a:pPr lvl="2"/>
            <a:r>
              <a:rPr lang="en-US" sz="2000" dirty="0" smtClean="0"/>
              <a:t>46% of those (6 of 13) were from free-flowing ramps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2597814"/>
            <a:ext cx="5063330" cy="42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06675"/>
            <a:ext cx="4472739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3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344" y="76200"/>
            <a:ext cx="7772400" cy="1143000"/>
          </a:xfrm>
        </p:spPr>
        <p:txBody>
          <a:bodyPr/>
          <a:lstStyle/>
          <a:p>
            <a:r>
              <a:rPr lang="en-US" dirty="0" smtClean="0"/>
              <a:t>What have we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344" y="1096969"/>
            <a:ext cx="7772400" cy="5794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Yes, these </a:t>
            </a:r>
            <a:r>
              <a:rPr lang="en-US" i="1" dirty="0" smtClean="0"/>
              <a:t>can be </a:t>
            </a:r>
            <a:r>
              <a:rPr lang="en-US" dirty="0" smtClean="0"/>
              <a:t>a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" y="2819400"/>
            <a:ext cx="9143999" cy="473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276600" y="5477540"/>
            <a:ext cx="1679944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4956544" y="4114800"/>
            <a:ext cx="1901456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070344" y="1626781"/>
            <a:ext cx="7772400" cy="57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 smtClean="0"/>
              <a:t>But not these…. ;0)</a:t>
            </a:r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070344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 smtClean="0"/>
              <a:t>Still don’t know about these</a:t>
            </a:r>
            <a:endParaRPr lang="en-US" kern="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4970721" y="3366977"/>
            <a:ext cx="1901456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7483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685"/>
            <a:ext cx="7772400" cy="686929"/>
          </a:xfrm>
        </p:spPr>
        <p:txBody>
          <a:bodyPr/>
          <a:lstStyle/>
          <a:p>
            <a:r>
              <a:rPr lang="en-US" dirty="0" smtClean="0"/>
              <a:t>Over 4,000 False Alarms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>
                <a:solidFill>
                  <a:srgbClr val="EBD189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EBD189"/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227888" cy="512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36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772400" cy="1143000"/>
          </a:xfrm>
        </p:spPr>
        <p:txBody>
          <a:bodyPr/>
          <a:lstStyle/>
          <a:p>
            <a:r>
              <a:rPr lang="en-US" dirty="0" smtClean="0"/>
              <a:t>258 documented “Pass-</a:t>
            </a:r>
            <a:r>
              <a:rPr lang="en-US" dirty="0" err="1" smtClean="0"/>
              <a:t>bys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19388" y="3581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 action="ppaction://hlinkfile"/>
              </a:rPr>
              <a:t>Link to Video</a:t>
            </a:r>
            <a:endParaRPr lang="en-US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619480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2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772400" cy="685800"/>
          </a:xfrm>
        </p:spPr>
        <p:txBody>
          <a:bodyPr/>
          <a:lstStyle/>
          <a:p>
            <a:r>
              <a:rPr lang="en-US" dirty="0" smtClean="0"/>
              <a:t>What have we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839200" cy="3352800"/>
          </a:xfrm>
        </p:spPr>
        <p:txBody>
          <a:bodyPr/>
          <a:lstStyle/>
          <a:p>
            <a:r>
              <a:rPr lang="en-US" dirty="0" smtClean="0"/>
              <a:t>WWD can start anywhere</a:t>
            </a:r>
          </a:p>
          <a:p>
            <a:pPr lvl="1"/>
            <a:r>
              <a:rPr lang="en-US" dirty="0" smtClean="0"/>
              <a:t>Free-flow ramps</a:t>
            </a:r>
          </a:p>
          <a:p>
            <a:pPr lvl="1"/>
            <a:r>
              <a:rPr lang="en-US" dirty="0" smtClean="0"/>
              <a:t>At grade intersections</a:t>
            </a:r>
          </a:p>
          <a:p>
            <a:pPr lvl="1"/>
            <a:r>
              <a:rPr lang="en-US" dirty="0" smtClean="0"/>
              <a:t>Ramps</a:t>
            </a:r>
          </a:p>
          <a:p>
            <a:r>
              <a:rPr lang="en-US" dirty="0" smtClean="0"/>
              <a:t>Detection at Point of Entry is the best</a:t>
            </a:r>
          </a:p>
          <a:p>
            <a:r>
              <a:rPr lang="en-US" dirty="0" smtClean="0"/>
              <a:t>Video Analytics is the way to go</a:t>
            </a:r>
          </a:p>
          <a:p>
            <a:pPr lvl="1"/>
            <a:r>
              <a:rPr lang="en-US" dirty="0" smtClean="0"/>
              <a:t>Confirmation</a:t>
            </a:r>
          </a:p>
          <a:p>
            <a:pPr lvl="1"/>
            <a:r>
              <a:rPr lang="en-US" dirty="0" smtClean="0"/>
              <a:t>Where did they come from </a:t>
            </a:r>
            <a:r>
              <a:rPr lang="en-US" sz="1800" dirty="0" smtClean="0"/>
              <a:t>(Dayton example)</a:t>
            </a:r>
          </a:p>
          <a:p>
            <a:r>
              <a:rPr lang="en-US" sz="2800" dirty="0" smtClean="0"/>
              <a:t>You can have a WWD Problem </a:t>
            </a:r>
          </a:p>
          <a:p>
            <a:pPr lvl="1"/>
            <a:r>
              <a:rPr lang="en-US" sz="2400" dirty="0" smtClean="0"/>
              <a:t>without a Crash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1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412"/>
            <a:ext cx="8839200" cy="762000"/>
          </a:xfrm>
        </p:spPr>
        <p:txBody>
          <a:bodyPr/>
          <a:lstStyle/>
          <a:p>
            <a:r>
              <a:rPr lang="en-US" sz="2800" dirty="0" smtClean="0"/>
              <a:t>Enhanced Signing &amp; Painting </a:t>
            </a:r>
            <a:r>
              <a:rPr lang="en-US" sz="2800" i="1" u="sng" dirty="0" smtClean="0"/>
              <a:t>DOES</a:t>
            </a:r>
            <a:r>
              <a:rPr lang="en-US" sz="2800" dirty="0" smtClean="0"/>
              <a:t> help!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42412"/>
            <a:ext cx="9144001" cy="329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4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839200" cy="1828800"/>
          </a:xfrm>
        </p:spPr>
        <p:txBody>
          <a:bodyPr/>
          <a:lstStyle/>
          <a:p>
            <a:r>
              <a:rPr lang="en-US" dirty="0" smtClean="0"/>
              <a:t>What are you going to do on your way home on US 30 (or any 4-lane road)?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7" y="3048000"/>
            <a:ext cx="8389196" cy="202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2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3034818" cy="4343400"/>
          </a:xfrm>
        </p:spPr>
        <p:txBody>
          <a:bodyPr/>
          <a:lstStyle/>
          <a:p>
            <a:r>
              <a:rPr lang="en-US" sz="4000" dirty="0" smtClean="0"/>
              <a:t>Any questions?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618" y="152400"/>
            <a:ext cx="4916970" cy="658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74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762000"/>
          </a:xfrm>
        </p:spPr>
        <p:txBody>
          <a:bodyPr/>
          <a:lstStyle/>
          <a:p>
            <a:pPr algn="ctr"/>
            <a:r>
              <a:rPr lang="en-US" dirty="0" smtClean="0"/>
              <a:t>Project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1575"/>
            <a:ext cx="92011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2286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Boone</a:t>
            </a:r>
            <a:endParaRPr lang="en-US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2362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Nevada</a:t>
            </a:r>
            <a:endParaRPr lang="en-US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2971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Ames</a:t>
            </a:r>
            <a:endParaRPr lang="en-US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41910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25 miles</a:t>
            </a:r>
            <a:endParaRPr lang="en-US" dirty="0">
              <a:solidFill>
                <a:srgbClr val="000000"/>
              </a:solidFill>
              <a:latin typeface="Arial Black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57452" y="2139149"/>
            <a:ext cx="1571987" cy="1282705"/>
            <a:chOff x="2657452" y="2139149"/>
            <a:chExt cx="1571987" cy="12827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7452" y="2139149"/>
              <a:ext cx="1571987" cy="832651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>
              <a:off x="3429000" y="2957507"/>
              <a:ext cx="800439" cy="46434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9A1B24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4419600" y="2139149"/>
            <a:ext cx="1258867" cy="1294316"/>
            <a:chOff x="4419600" y="2139149"/>
            <a:chExt cx="1258867" cy="12943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2333" y="2139149"/>
              <a:ext cx="1146134" cy="819344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>
              <a:endCxn id="8" idx="2"/>
            </p:cNvCxnSpPr>
            <p:nvPr/>
          </p:nvCxnSpPr>
          <p:spPr bwMode="auto">
            <a:xfrm flipH="1">
              <a:off x="4419600" y="2956895"/>
              <a:ext cx="639403" cy="47657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B81237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8104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984" y="609600"/>
            <a:ext cx="7772400" cy="685800"/>
          </a:xfrm>
        </p:spPr>
        <p:txBody>
          <a:bodyPr/>
          <a:lstStyle/>
          <a:p>
            <a:pPr algn="ctr"/>
            <a:r>
              <a:rPr lang="en-US" dirty="0" smtClean="0"/>
              <a:t>Situation/Background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219200"/>
            <a:ext cx="8569569" cy="4114800"/>
          </a:xfrm>
        </p:spPr>
        <p:txBody>
          <a:bodyPr/>
          <a:lstStyle/>
          <a:p>
            <a:r>
              <a:rPr lang="en-US" dirty="0" smtClean="0"/>
              <a:t>180+/- (911 calls &amp; Eye Witness) Wrong Way Drivers (WWD) in the last 8½ years.</a:t>
            </a:r>
          </a:p>
          <a:p>
            <a:r>
              <a:rPr lang="en-US" dirty="0"/>
              <a:t>Does that mean we </a:t>
            </a:r>
            <a:r>
              <a:rPr lang="en-US" dirty="0" smtClean="0"/>
              <a:t>have had 180 WWD?</a:t>
            </a:r>
            <a:endParaRPr lang="en-US" dirty="0"/>
          </a:p>
          <a:p>
            <a:pPr lvl="1"/>
            <a:r>
              <a:rPr lang="en-US" dirty="0"/>
              <a:t>Probably not.</a:t>
            </a:r>
          </a:p>
          <a:p>
            <a:pPr lvl="1"/>
            <a:r>
              <a:rPr lang="en-US" dirty="0"/>
              <a:t>A Florida study showed 90% of people DO NOT call 911</a:t>
            </a:r>
            <a:r>
              <a:rPr lang="en-US" dirty="0" smtClean="0"/>
              <a:t>.</a:t>
            </a:r>
          </a:p>
          <a:p>
            <a:r>
              <a:rPr lang="en-US" dirty="0" smtClean="0"/>
              <a:t>7 WWD Crashes in last 10 years </a:t>
            </a:r>
            <a:r>
              <a:rPr lang="en-US" sz="2000" dirty="0" smtClean="0"/>
              <a:t>(none in last 5)</a:t>
            </a:r>
            <a:endParaRPr lang="en-US" dirty="0" smtClean="0"/>
          </a:p>
          <a:p>
            <a:pPr lvl="1"/>
            <a:r>
              <a:rPr lang="en-US" dirty="0" smtClean="0"/>
              <a:t>2 were fatal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09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1" y="2953177"/>
            <a:ext cx="9133114" cy="3925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Roadway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1295400"/>
          </a:xfrm>
        </p:spPr>
        <p:txBody>
          <a:bodyPr/>
          <a:lstStyle/>
          <a:p>
            <a:r>
              <a:rPr lang="en-US" dirty="0" smtClean="0"/>
              <a:t>Perfect mix of:</a:t>
            </a:r>
          </a:p>
          <a:p>
            <a:pPr lvl="1"/>
            <a:r>
              <a:rPr lang="en-US" dirty="0" smtClean="0"/>
              <a:t>Interchanges and At-grade intersection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337" y="2896112"/>
            <a:ext cx="9266467" cy="3971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51" y="2993492"/>
            <a:ext cx="9125338" cy="3918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51" y="2929163"/>
            <a:ext cx="9140996" cy="3925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566" y="2898174"/>
            <a:ext cx="9140995" cy="39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9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Stages of this “Effort”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>
                <a:solidFill>
                  <a:srgbClr val="EBD189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EBD18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-7091" y="4078977"/>
            <a:ext cx="8915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1616589" y="1563396"/>
            <a:ext cx="1852723" cy="2884913"/>
            <a:chOff x="1616589" y="1563396"/>
            <a:chExt cx="1852723" cy="288491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2542951" y="3280649"/>
              <a:ext cx="435935" cy="838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2058283" y="4078977"/>
              <a:ext cx="1405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2010 +/-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6589" y="1563396"/>
              <a:ext cx="185272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Ames PD starts to think the number of 911 calls are excessive.</a:t>
              </a:r>
            </a:p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Asks DOT Help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84948" y="2020448"/>
            <a:ext cx="2288658" cy="2460264"/>
            <a:chOff x="7184948" y="2020448"/>
            <a:chExt cx="2288658" cy="2460264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H="1">
              <a:off x="7536709" y="3240777"/>
              <a:ext cx="435935" cy="838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7754676" y="2020448"/>
              <a:ext cx="17189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DOT ‘upgrades’ sensors to detect WWD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84948" y="4111380"/>
              <a:ext cx="1405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7/1/2014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12709" y="2272373"/>
            <a:ext cx="1747283" cy="2216462"/>
            <a:chOff x="6012709" y="2272373"/>
            <a:chExt cx="1747283" cy="2216462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 flipH="1">
              <a:off x="6593955" y="3195703"/>
              <a:ext cx="435935" cy="838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6404340" y="2272373"/>
              <a:ext cx="13556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Vendor </a:t>
              </a:r>
            </a:p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“Test Bed” begins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12709" y="4119503"/>
              <a:ext cx="1405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EAEAEA"/>
                  </a:solidFill>
                  <a:latin typeface="Arial"/>
                </a:rPr>
                <a:t>8/2/2013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75764" y="2360392"/>
            <a:ext cx="2750291" cy="2322317"/>
            <a:chOff x="-83291" y="2379769"/>
            <a:chExt cx="2750291" cy="2322317"/>
          </a:xfrm>
        </p:grpSpPr>
        <p:grpSp>
          <p:nvGrpSpPr>
            <p:cNvPr id="5" name="Group 4"/>
            <p:cNvGrpSpPr/>
            <p:nvPr/>
          </p:nvGrpSpPr>
          <p:grpSpPr>
            <a:xfrm>
              <a:off x="-83291" y="2379769"/>
              <a:ext cx="1405270" cy="2103096"/>
              <a:chOff x="-83291" y="2379769"/>
              <a:chExt cx="1405270" cy="2103096"/>
            </a:xfrm>
          </p:grpSpPr>
          <p:cxnSp>
            <p:nvCxnSpPr>
              <p:cNvPr id="9" name="Straight Arrow Connector 8"/>
              <p:cNvCxnSpPr/>
              <p:nvPr/>
            </p:nvCxnSpPr>
            <p:spPr bwMode="auto">
              <a:xfrm flipH="1">
                <a:off x="26578" y="3224828"/>
                <a:ext cx="435935" cy="8382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</p:spPr>
          </p:cxnSp>
          <p:sp>
            <p:nvSpPr>
              <p:cNvPr id="10" name="TextBox 9"/>
              <p:cNvSpPr txBox="1"/>
              <p:nvPr/>
            </p:nvSpPr>
            <p:spPr>
              <a:xfrm>
                <a:off x="-83291" y="2379769"/>
                <a:ext cx="1405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EAEAEA"/>
                    </a:solidFill>
                    <a:latin typeface="Arial"/>
                  </a:rPr>
                  <a:t>911 Data</a:t>
                </a:r>
              </a:p>
              <a:p>
                <a:r>
                  <a:rPr lang="en-US" dirty="0" smtClean="0">
                    <a:solidFill>
                      <a:srgbClr val="EAEAEA"/>
                    </a:solidFill>
                    <a:latin typeface="Arial"/>
                  </a:rPr>
                  <a:t>Begins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-83291" y="4113533"/>
                <a:ext cx="14052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EAEAEA"/>
                    </a:solidFill>
                    <a:latin typeface="Arial"/>
                  </a:rPr>
                  <a:t>1/1/2008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-7091" y="4332754"/>
              <a:ext cx="2674091" cy="369332"/>
              <a:chOff x="-7091" y="4332754"/>
              <a:chExt cx="2674091" cy="36933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04022" y="4332754"/>
                <a:ext cx="16069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EAEAEA"/>
                    </a:solidFill>
                    <a:latin typeface="Arial"/>
                  </a:rPr>
                  <a:t>33 – 911 calls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 bwMode="auto">
              <a:xfrm flipV="1">
                <a:off x="-7091" y="4648201"/>
                <a:ext cx="2674091" cy="19329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miter lim="800000"/>
                <a:headEnd type="triangle" w="lg" len="lg"/>
                <a:tailEnd type="triangle" w="lg" len="lg"/>
              </a:ln>
              <a:effectLst/>
            </p:spPr>
          </p:cxnSp>
        </p:grpSp>
      </p:grpSp>
      <p:grpSp>
        <p:nvGrpSpPr>
          <p:cNvPr id="49" name="Group 48"/>
          <p:cNvGrpSpPr/>
          <p:nvPr/>
        </p:nvGrpSpPr>
        <p:grpSpPr>
          <a:xfrm>
            <a:off x="26578" y="2117393"/>
            <a:ext cx="5337542" cy="3325205"/>
            <a:chOff x="26578" y="2117393"/>
            <a:chExt cx="5337542" cy="3325205"/>
          </a:xfrm>
        </p:grpSpPr>
        <p:grpSp>
          <p:nvGrpSpPr>
            <p:cNvPr id="8" name="Group 7"/>
            <p:cNvGrpSpPr/>
            <p:nvPr/>
          </p:nvGrpSpPr>
          <p:grpSpPr>
            <a:xfrm>
              <a:off x="26578" y="5052505"/>
              <a:ext cx="4431122" cy="390093"/>
              <a:chOff x="0" y="4812268"/>
              <a:chExt cx="4457700" cy="369332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>
                <a:off x="0" y="5181600"/>
                <a:ext cx="4457700" cy="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miter lim="800000"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33" name="TextBox 32"/>
              <p:cNvSpPr txBox="1"/>
              <p:nvPr/>
            </p:nvSpPr>
            <p:spPr>
              <a:xfrm>
                <a:off x="646812" y="4812268"/>
                <a:ext cx="34679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EAEAEA"/>
                    </a:solidFill>
                    <a:latin typeface="Arial"/>
                  </a:rPr>
                  <a:t>WWD 911 call every 2.7 weeks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2665663" y="2117393"/>
              <a:ext cx="2698457" cy="2555400"/>
              <a:chOff x="2665663" y="2117393"/>
              <a:chExt cx="2698457" cy="255540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591144" y="2117393"/>
                <a:ext cx="1772976" cy="2362814"/>
                <a:chOff x="3591144" y="2117393"/>
                <a:chExt cx="1772976" cy="2362814"/>
              </a:xfrm>
            </p:grpSpPr>
            <p:cxnSp>
              <p:nvCxnSpPr>
                <p:cNvPr id="17" name="Straight Arrow Connector 16"/>
                <p:cNvCxnSpPr/>
                <p:nvPr/>
              </p:nvCxnSpPr>
              <p:spPr bwMode="auto">
                <a:xfrm flipH="1">
                  <a:off x="4443518" y="3240777"/>
                  <a:ext cx="435935" cy="83820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3958850" y="4110875"/>
                  <a:ext cx="14052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EAEAEA"/>
                      </a:solidFill>
                      <a:latin typeface="Arial"/>
                    </a:rPr>
                    <a:t>2012 +/-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591144" y="2117393"/>
                  <a:ext cx="171893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EAEAEA"/>
                      </a:solidFill>
                      <a:latin typeface="Arial"/>
                    </a:rPr>
                    <a:t>DOT &amp; City do various signing and painting</a:t>
                  </a:r>
                </a:p>
                <a:p>
                  <a:r>
                    <a:rPr lang="en-US" sz="1800" dirty="0" smtClean="0">
                      <a:solidFill>
                        <a:srgbClr val="EAEAEA"/>
                      </a:solidFill>
                      <a:latin typeface="Arial"/>
                    </a:rPr>
                    <a:t>enhancements</a:t>
                  </a: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2665663" y="4303461"/>
                <a:ext cx="1820828" cy="369332"/>
                <a:chOff x="-7091" y="4332754"/>
                <a:chExt cx="2674091" cy="369332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104816" y="4332754"/>
                  <a:ext cx="24971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EAEAEA"/>
                      </a:solidFill>
                      <a:latin typeface="Arial"/>
                    </a:rPr>
                    <a:t>42 – 911 calls</a:t>
                  </a:r>
                </a:p>
              </p:txBody>
            </p:sp>
            <p:cxnSp>
              <p:nvCxnSpPr>
                <p:cNvPr id="44" name="Straight Connector 43"/>
                <p:cNvCxnSpPr/>
                <p:nvPr/>
              </p:nvCxnSpPr>
              <p:spPr bwMode="auto">
                <a:xfrm flipV="1">
                  <a:off x="-7091" y="4648201"/>
                  <a:ext cx="2674091" cy="19329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0000"/>
                  </a:solidFill>
                  <a:prstDash val="solid"/>
                  <a:miter lim="800000"/>
                  <a:headEnd type="triangle" w="lg" len="lg"/>
                  <a:tailEnd type="triangle" w="lg" len="lg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310907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351338" cy="207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70381"/>
            <a:ext cx="7339013" cy="298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0"/>
            <a:ext cx="3803124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324" y="1905000"/>
            <a:ext cx="235058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870412"/>
            <a:ext cx="2514600" cy="19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" y="628014"/>
            <a:ext cx="5334000" cy="621527"/>
          </a:xfrm>
        </p:spPr>
        <p:txBody>
          <a:bodyPr/>
          <a:lstStyle/>
          <a:p>
            <a:r>
              <a:rPr lang="en-US" sz="3200" dirty="0" smtClean="0"/>
              <a:t>Low-Cost / Updates in 2012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0" y="3886200"/>
            <a:ext cx="228600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Review with a “Checklist”</a:t>
            </a:r>
            <a:endParaRPr lang="en-US" sz="2800" dirty="0">
              <a:latin typeface="+mn-lt"/>
            </a:endParaRP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2286000"/>
            <a:ext cx="3873338" cy="228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243493"/>
            <a:ext cx="9143999" cy="537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4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tory">
  <a:themeElements>
    <a:clrScheme name="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4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27139</TotalTime>
  <Words>871</Words>
  <Application>Microsoft Office PowerPoint</Application>
  <PresentationFormat>On-screen Show (4:3)</PresentationFormat>
  <Paragraphs>221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Arial Black</vt:lpstr>
      <vt:lpstr>Arial Narrow</vt:lpstr>
      <vt:lpstr>Arial Rounded MT Bold</vt:lpstr>
      <vt:lpstr>Calibri</vt:lpstr>
      <vt:lpstr>Times New Roman</vt:lpstr>
      <vt:lpstr>Wingdings</vt:lpstr>
      <vt:lpstr>Factory</vt:lpstr>
      <vt:lpstr>Custom Design</vt:lpstr>
      <vt:lpstr>Image Document</vt:lpstr>
      <vt:lpstr>Packager Shell Object</vt:lpstr>
      <vt:lpstr>PowerPoint Presentation</vt:lpstr>
      <vt:lpstr>Greetings from Iowa!! Home of “Message Monday”</vt:lpstr>
      <vt:lpstr>PowerPoint Presentation</vt:lpstr>
      <vt:lpstr>General Location</vt:lpstr>
      <vt:lpstr>Project Location</vt:lpstr>
      <vt:lpstr>Situation/Background</vt:lpstr>
      <vt:lpstr>Roadway Types</vt:lpstr>
      <vt:lpstr>Stages of this “Effort”</vt:lpstr>
      <vt:lpstr>Low-Cost / Updates in 2012</vt:lpstr>
      <vt:lpstr>Engineering Problem Solving</vt:lpstr>
      <vt:lpstr>My goal….  Determine Points of Entry  (fix the problem/eliminate the headache)</vt:lpstr>
      <vt:lpstr>Just how many are there?</vt:lpstr>
      <vt:lpstr>2 Choices in Technology </vt:lpstr>
      <vt:lpstr>Steps….</vt:lpstr>
      <vt:lpstr>Results….  Video Analytics does work!</vt:lpstr>
      <vt:lpstr>PowerPoint Presentation</vt:lpstr>
      <vt:lpstr>PowerPoint Presentation</vt:lpstr>
      <vt:lpstr>Extreme Weather Example</vt:lpstr>
      <vt:lpstr>6 Detections – All self correct.</vt:lpstr>
      <vt:lpstr>Bosch Example</vt:lpstr>
      <vt:lpstr>Next steps…</vt:lpstr>
      <vt:lpstr>Radar Sensors</vt:lpstr>
      <vt:lpstr>This is what you get…. Not what I wanted</vt:lpstr>
      <vt:lpstr>…and so our next phase started July 2014  </vt:lpstr>
      <vt:lpstr>Have to See it to Believe it!</vt:lpstr>
      <vt:lpstr>About 2 weeks Later</vt:lpstr>
      <vt:lpstr>Focusing on Specifics</vt:lpstr>
      <vt:lpstr>Examples of “Wins” for WWD Efforts</vt:lpstr>
      <vt:lpstr>Examples of “Wins” for WWD Efforts</vt:lpstr>
      <vt:lpstr>Linn St. in Boone</vt:lpstr>
      <vt:lpstr>US 30 @ Linn St. (looking east)</vt:lpstr>
      <vt:lpstr>T-Ave</vt:lpstr>
      <vt:lpstr>5th Candide for Enhanced Signing</vt:lpstr>
      <vt:lpstr>Possible Solution</vt:lpstr>
      <vt:lpstr>Other examples of “Winning”</vt:lpstr>
      <vt:lpstr>Call in the Cavalry!</vt:lpstr>
      <vt:lpstr>Data</vt:lpstr>
      <vt:lpstr>Stages of this “Effort”</vt:lpstr>
      <vt:lpstr>What have we learned?</vt:lpstr>
      <vt:lpstr>What have we learned?</vt:lpstr>
      <vt:lpstr>What have we learned</vt:lpstr>
      <vt:lpstr>Over 4,000 False Alarms  </vt:lpstr>
      <vt:lpstr>258 documented “Pass-bys”</vt:lpstr>
      <vt:lpstr>What have we learned?</vt:lpstr>
      <vt:lpstr>What have we learned?</vt:lpstr>
      <vt:lpstr>What have we learned?</vt:lpstr>
      <vt:lpstr>Any questions?</vt:lpstr>
    </vt:vector>
  </TitlesOfParts>
  <Company>Iowa Dept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cmarkle</dc:creator>
  <cp:lastModifiedBy>Sorenson, Willy</cp:lastModifiedBy>
  <cp:revision>1157</cp:revision>
  <cp:lastPrinted>2015-06-19T19:10:25Z</cp:lastPrinted>
  <dcterms:created xsi:type="dcterms:W3CDTF">2000-10-05T14:55:58Z</dcterms:created>
  <dcterms:modified xsi:type="dcterms:W3CDTF">2016-11-22T20:56:44Z</dcterms:modified>
</cp:coreProperties>
</file>