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4118" r:id="rId2"/>
    <p:sldMasterId id="2147484130" r:id="rId3"/>
  </p:sldMasterIdLst>
  <p:notesMasterIdLst>
    <p:notesMasterId r:id="rId36"/>
  </p:notesMasterIdLst>
  <p:handoutMasterIdLst>
    <p:handoutMasterId r:id="rId37"/>
  </p:handoutMasterIdLst>
  <p:sldIdLst>
    <p:sldId id="317" r:id="rId4"/>
    <p:sldId id="961" r:id="rId5"/>
    <p:sldId id="979" r:id="rId6"/>
    <p:sldId id="962" r:id="rId7"/>
    <p:sldId id="963" r:id="rId8"/>
    <p:sldId id="600" r:id="rId9"/>
    <p:sldId id="614" r:id="rId10"/>
    <p:sldId id="1008" r:id="rId11"/>
    <p:sldId id="1009" r:id="rId12"/>
    <p:sldId id="965" r:id="rId13"/>
    <p:sldId id="749" r:id="rId14"/>
    <p:sldId id="988" r:id="rId15"/>
    <p:sldId id="768" r:id="rId16"/>
    <p:sldId id="884" r:id="rId17"/>
    <p:sldId id="966" r:id="rId18"/>
    <p:sldId id="991" r:id="rId19"/>
    <p:sldId id="992" r:id="rId20"/>
    <p:sldId id="990" r:id="rId21"/>
    <p:sldId id="994" r:id="rId22"/>
    <p:sldId id="969" r:id="rId23"/>
    <p:sldId id="967" r:id="rId24"/>
    <p:sldId id="993" r:id="rId25"/>
    <p:sldId id="968" r:id="rId26"/>
    <p:sldId id="887" r:id="rId27"/>
    <p:sldId id="883" r:id="rId28"/>
    <p:sldId id="900" r:id="rId29"/>
    <p:sldId id="996" r:id="rId30"/>
    <p:sldId id="901" r:id="rId31"/>
    <p:sldId id="984" r:id="rId32"/>
    <p:sldId id="995" r:id="rId33"/>
    <p:sldId id="753" r:id="rId34"/>
    <p:sldId id="329" r:id="rId3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54074B9-9A7A-4D46-AF8B-6C743B80B108}">
          <p14:sldIdLst>
            <p14:sldId id="317"/>
            <p14:sldId id="961"/>
            <p14:sldId id="979"/>
            <p14:sldId id="962"/>
            <p14:sldId id="963"/>
            <p14:sldId id="600"/>
            <p14:sldId id="614"/>
            <p14:sldId id="1008"/>
            <p14:sldId id="1009"/>
            <p14:sldId id="965"/>
            <p14:sldId id="749"/>
            <p14:sldId id="988"/>
            <p14:sldId id="768"/>
            <p14:sldId id="884"/>
            <p14:sldId id="966"/>
            <p14:sldId id="991"/>
            <p14:sldId id="992"/>
            <p14:sldId id="990"/>
            <p14:sldId id="994"/>
            <p14:sldId id="969"/>
            <p14:sldId id="967"/>
            <p14:sldId id="993"/>
            <p14:sldId id="968"/>
            <p14:sldId id="887"/>
            <p14:sldId id="883"/>
            <p14:sldId id="900"/>
            <p14:sldId id="996"/>
            <p14:sldId id="901"/>
            <p14:sldId id="984"/>
            <p14:sldId id="995"/>
            <p14:sldId id="753"/>
            <p14:sldId id="3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7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renson, Willy" initials="SW" lastIdx="5" clrIdx="0">
    <p:extLst>
      <p:ext uri="{19B8F6BF-5375-455C-9EA6-DF929625EA0E}">
        <p15:presenceInfo xmlns:p15="http://schemas.microsoft.com/office/powerpoint/2012/main" userId="S::Willy.Sorenson@iowadot.us::47492c92-5461-493c-a7a2-b97b6e926f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7"/>
    <a:srgbClr val="000000"/>
    <a:srgbClr val="FF0000"/>
    <a:srgbClr val="00007A"/>
    <a:srgbClr val="FFFFFF"/>
    <a:srgbClr val="191921"/>
    <a:srgbClr val="FFFF00"/>
    <a:srgbClr val="000061"/>
    <a:srgbClr val="26FA49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7122" autoAdjust="0"/>
  </p:normalViewPr>
  <p:slideViewPr>
    <p:cSldViewPr>
      <p:cViewPr varScale="1">
        <p:scale>
          <a:sx n="131" d="100"/>
          <a:sy n="131" d="100"/>
        </p:scale>
        <p:origin x="102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34" y="-72"/>
      </p:cViewPr>
      <p:guideLst>
        <p:guide orient="horz" pos="2927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3038145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98" tIns="46499" rIns="92998" bIns="46499" numCol="1" anchor="t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258" y="2"/>
            <a:ext cx="3038144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98" tIns="46499" rIns="92998" bIns="46499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832197"/>
            <a:ext cx="3038145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98" tIns="46499" rIns="92998" bIns="46499" numCol="1" anchor="b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258" y="8832197"/>
            <a:ext cx="3038144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98" tIns="46499" rIns="92998" bIns="46499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fld id="{B08718A3-0EA4-40F3-B7AD-828F2E98F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57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3038145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98" tIns="46499" rIns="92998" bIns="46499" numCol="1" anchor="t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258" y="2"/>
            <a:ext cx="3038144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98" tIns="46499" rIns="92998" bIns="46499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700088"/>
            <a:ext cx="4643438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636" y="4416099"/>
            <a:ext cx="5139134" cy="4182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98" tIns="46499" rIns="92998" bIns="464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32197"/>
            <a:ext cx="3038145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98" tIns="46499" rIns="92998" bIns="46499" numCol="1" anchor="b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258" y="8832197"/>
            <a:ext cx="3038144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98" tIns="46499" rIns="92998" bIns="46499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fld id="{5187F802-6B40-4EF6-B604-1E52ADBE7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798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oleObject" Target="../embeddings/oleObject2.bin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hidden">
          <a:xfrm>
            <a:off x="-11113" y="1836738"/>
            <a:ext cx="2268538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Freeform 6"/>
          <p:cNvSpPr>
            <a:spLocks/>
          </p:cNvSpPr>
          <p:nvPr/>
        </p:nvSpPr>
        <p:spPr bwMode="hidden">
          <a:xfrm>
            <a:off x="3175" y="4797425"/>
            <a:ext cx="3417888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Freeform 7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Freeform 8"/>
          <p:cNvSpPr>
            <a:spLocks/>
          </p:cNvSpPr>
          <p:nvPr/>
        </p:nvSpPr>
        <p:spPr bwMode="hidden">
          <a:xfrm>
            <a:off x="5646738" y="487363"/>
            <a:ext cx="2928937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Freeform 9"/>
          <p:cNvSpPr>
            <a:spLocks/>
          </p:cNvSpPr>
          <p:nvPr/>
        </p:nvSpPr>
        <p:spPr bwMode="hidden">
          <a:xfrm>
            <a:off x="7146925" y="2555875"/>
            <a:ext cx="2008188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Freeform 10"/>
          <p:cNvSpPr>
            <a:spLocks/>
          </p:cNvSpPr>
          <p:nvPr/>
        </p:nvSpPr>
        <p:spPr bwMode="hidden">
          <a:xfrm rot="16200000">
            <a:off x="3977481" y="-853281"/>
            <a:ext cx="1722438" cy="3429000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3" name="Picture 11" descr="C:\My Documents\bits\Facbann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invGray">
          <a:xfrm>
            <a:off x="3175" y="-3175"/>
            <a:ext cx="803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Object 17"/>
          <p:cNvGraphicFramePr>
            <a:graphicFrameLocks noChangeAspect="1"/>
          </p:cNvGraphicFramePr>
          <p:nvPr/>
        </p:nvGraphicFramePr>
        <p:xfrm>
          <a:off x="7772400" y="228600"/>
          <a:ext cx="99060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01" name="Image Document" r:id="rId4" imgW="4924440" imgH="3228840" progId="">
                  <p:embed/>
                </p:oleObj>
              </mc:Choice>
              <mc:Fallback>
                <p:oleObj name="Image Document" r:id="rId4" imgW="4924440" imgH="3228840" progId="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228600"/>
                        <a:ext cx="990600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9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486400"/>
            <a:ext cx="877888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20"/>
          <p:cNvSpPr txBox="1">
            <a:spLocks noChangeArrowheads="1"/>
          </p:cNvSpPr>
          <p:nvPr userDrawn="1"/>
        </p:nvSpPr>
        <p:spPr bwMode="auto">
          <a:xfrm>
            <a:off x="228600" y="228600"/>
            <a:ext cx="1676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600" b="1">
                <a:solidFill>
                  <a:schemeClr val="accent2"/>
                </a:solidFill>
                <a:latin typeface="Times New Roman" pitchFamily="18" charset="0"/>
              </a:rPr>
              <a:t>RESEARCH AND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600" b="1">
                <a:solidFill>
                  <a:schemeClr val="accent2"/>
                </a:solidFill>
                <a:latin typeface="Times New Roman" pitchFamily="18" charset="0"/>
              </a:rPr>
              <a:t>TECHNOLOGY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600" b="1">
                <a:solidFill>
                  <a:schemeClr val="accent2"/>
                </a:solidFill>
                <a:latin typeface="Times New Roman" pitchFamily="18" charset="0"/>
              </a:rPr>
              <a:t>BUREAU</a:t>
            </a:r>
          </a:p>
        </p:txBody>
      </p:sp>
      <p:sp>
        <p:nvSpPr>
          <p:cNvPr id="16282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28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41148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4EE17-47CD-4B2E-9F09-5DA22F11B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96B20-F646-4B67-8CDA-5F1A00F42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A0437-21CB-4C7C-9AF2-5B90D0B54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048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3FCEC-BC1D-4B16-B199-9B9DD6C35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5CB24-F3D7-4C11-BB8B-8C6A528889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6764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066800" y="38100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0292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83FDE-B4DB-478C-AE44-CE0CC93E6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3048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F2BD2-8F97-411A-8E60-B5ECF7ABCE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B3D55-3DA2-4E48-B6EE-A0E57F13B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38100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ECB66-0A87-4C35-8FE4-664349C71D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71BD4-3A8A-4A44-98DB-07C6828503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6764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0" y="38100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D0332-DB74-41B4-9F07-9E5F57F4B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6AFCA-41DB-4E57-B37E-ACAE4249F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ACF76-5934-4E7E-B3D3-36D3C5555E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hidden">
          <a:xfrm>
            <a:off x="-11113" y="1836738"/>
            <a:ext cx="2268538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Freeform 6"/>
          <p:cNvSpPr>
            <a:spLocks/>
          </p:cNvSpPr>
          <p:nvPr/>
        </p:nvSpPr>
        <p:spPr bwMode="hidden">
          <a:xfrm>
            <a:off x="3175" y="4797425"/>
            <a:ext cx="3417888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Freeform 7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Freeform 8"/>
          <p:cNvSpPr>
            <a:spLocks/>
          </p:cNvSpPr>
          <p:nvPr/>
        </p:nvSpPr>
        <p:spPr bwMode="hidden">
          <a:xfrm>
            <a:off x="5646738" y="487363"/>
            <a:ext cx="2928937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Freeform 9"/>
          <p:cNvSpPr>
            <a:spLocks/>
          </p:cNvSpPr>
          <p:nvPr/>
        </p:nvSpPr>
        <p:spPr bwMode="hidden">
          <a:xfrm>
            <a:off x="7146925" y="2555875"/>
            <a:ext cx="2008188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Freeform 10"/>
          <p:cNvSpPr>
            <a:spLocks/>
          </p:cNvSpPr>
          <p:nvPr/>
        </p:nvSpPr>
        <p:spPr bwMode="hidden">
          <a:xfrm rot="16200000">
            <a:off x="3977481" y="-853281"/>
            <a:ext cx="1722438" cy="3429000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3" name="Picture 11" descr="C:\My Documents\bits\Facbann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invGray">
          <a:xfrm>
            <a:off x="3175" y="-3175"/>
            <a:ext cx="803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Object 17"/>
          <p:cNvGraphicFramePr>
            <a:graphicFrameLocks noChangeAspect="1"/>
          </p:cNvGraphicFramePr>
          <p:nvPr/>
        </p:nvGraphicFramePr>
        <p:xfrm>
          <a:off x="7772400" y="228600"/>
          <a:ext cx="99060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45" name="Image Document" r:id="rId4" imgW="4924440" imgH="3228840" progId="">
                  <p:embed/>
                </p:oleObj>
              </mc:Choice>
              <mc:Fallback>
                <p:oleObj name="Image Document" r:id="rId4" imgW="4924440" imgH="3228840" progId="">
                  <p:embed/>
                  <p:pic>
                    <p:nvPicPr>
                      <p:cNvPr id="14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228600"/>
                        <a:ext cx="990600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9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486400"/>
            <a:ext cx="877888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20"/>
          <p:cNvSpPr txBox="1">
            <a:spLocks noChangeArrowheads="1"/>
          </p:cNvSpPr>
          <p:nvPr userDrawn="1"/>
        </p:nvSpPr>
        <p:spPr bwMode="auto">
          <a:xfrm>
            <a:off x="228600" y="228600"/>
            <a:ext cx="1676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600" b="1">
                <a:solidFill>
                  <a:schemeClr val="accent2"/>
                </a:solidFill>
                <a:latin typeface="Times New Roman" pitchFamily="18" charset="0"/>
              </a:rPr>
              <a:t>RESEARCH AND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600" b="1">
                <a:solidFill>
                  <a:schemeClr val="accent2"/>
                </a:solidFill>
                <a:latin typeface="Times New Roman" pitchFamily="18" charset="0"/>
              </a:rPr>
              <a:t>TECHNOLOGY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600" b="1">
                <a:solidFill>
                  <a:schemeClr val="accent2"/>
                </a:solidFill>
                <a:latin typeface="Times New Roman" pitchFamily="18" charset="0"/>
              </a:rPr>
              <a:t>BUREAU</a:t>
            </a:r>
          </a:p>
        </p:txBody>
      </p:sp>
      <p:sp>
        <p:nvSpPr>
          <p:cNvPr id="16282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28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41148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4EE17-47CD-4B2E-9F09-5DA22F11B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385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6AFCA-41DB-4E57-B37E-ACAE4249F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736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ACF76-5934-4E7E-B3D3-36D3C5555E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924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73DFD-6C0C-4388-BFF4-21A9CD413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089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D511A-71C8-493E-A99F-FA5D88A28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457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12761-0099-4EBF-9C7B-ECEC41268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264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998BF-D4FA-41CB-A526-70F68DD78F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367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19768-2C00-4271-8869-4698378C6F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275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DF560-BE73-4287-8AA4-57B026297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73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73DFD-6C0C-4388-BFF4-21A9CD413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96B20-F646-4B67-8CDA-5F1A00F42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878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A0437-21CB-4C7C-9AF2-5B90D0B54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839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048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3FCEC-BC1D-4B16-B199-9B9DD6C35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277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5CB24-F3D7-4C11-BB8B-8C6A528889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536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6764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066800" y="38100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0292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83FDE-B4DB-478C-AE44-CE0CC93E6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129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3048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F2BD2-8F97-411A-8E60-B5ECF7ABCE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492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B3D55-3DA2-4E48-B6EE-A0E57F13B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1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38100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ECB66-0A87-4C35-8FE4-664349C71D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749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71BD4-3A8A-4A44-98DB-07C6828503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93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6764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0" y="38100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D0332-DB74-41B4-9F07-9E5F57F4B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23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D511A-71C8-493E-A99F-FA5D88A28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12761-0099-4EBF-9C7B-ECEC41268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998BF-D4FA-41CB-A526-70F68DD78F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19768-2C00-4271-8869-4698378C6F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DF560-BE73-4287-8AA4-57B026297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Freeform 2"/>
          <p:cNvSpPr>
            <a:spLocks/>
          </p:cNvSpPr>
          <p:nvPr/>
        </p:nvSpPr>
        <p:spPr bwMode="hidden">
          <a:xfrm>
            <a:off x="-11113" y="1836738"/>
            <a:ext cx="2268538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795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796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797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798" name="Freeform 6"/>
          <p:cNvSpPr>
            <a:spLocks/>
          </p:cNvSpPr>
          <p:nvPr/>
        </p:nvSpPr>
        <p:spPr bwMode="hidden">
          <a:xfrm>
            <a:off x="3175" y="4797425"/>
            <a:ext cx="3417888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800" name="Freeform 8"/>
          <p:cNvSpPr>
            <a:spLocks/>
          </p:cNvSpPr>
          <p:nvPr/>
        </p:nvSpPr>
        <p:spPr bwMode="hidden">
          <a:xfrm>
            <a:off x="5646738" y="487363"/>
            <a:ext cx="2928937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801" name="Freeform 9"/>
          <p:cNvSpPr>
            <a:spLocks/>
          </p:cNvSpPr>
          <p:nvPr/>
        </p:nvSpPr>
        <p:spPr bwMode="hidden">
          <a:xfrm>
            <a:off x="7146925" y="2555875"/>
            <a:ext cx="2008188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36" name="Picture 10" descr="C:\My Documents\bits\Facbanna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invGray">
          <a:xfrm>
            <a:off x="3175" y="-3175"/>
            <a:ext cx="803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180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337ACF76-5934-4E7E-B3D3-36D3C5555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1809" name="Text Box 17"/>
          <p:cNvSpPr txBox="1">
            <a:spLocks noChangeArrowheads="1"/>
          </p:cNvSpPr>
          <p:nvPr/>
        </p:nvSpPr>
        <p:spPr bwMode="auto">
          <a:xfrm>
            <a:off x="228600" y="2286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161810" name="Text Box 18"/>
          <p:cNvSpPr txBox="1">
            <a:spLocks noChangeArrowheads="1"/>
          </p:cNvSpPr>
          <p:nvPr/>
        </p:nvSpPr>
        <p:spPr bwMode="auto">
          <a:xfrm>
            <a:off x="228600" y="228600"/>
            <a:ext cx="2438400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1800" b="1" dirty="0">
                <a:solidFill>
                  <a:srgbClr val="FFC000"/>
                </a:solidFill>
                <a:latin typeface="Times New Roman" pitchFamily="18" charset="0"/>
              </a:rPr>
              <a:t>OFFICE</a:t>
            </a:r>
            <a:r>
              <a:rPr lang="en-US" sz="1800" b="1" baseline="0" dirty="0">
                <a:solidFill>
                  <a:srgbClr val="FFC000"/>
                </a:solidFill>
                <a:latin typeface="Times New Roman" pitchFamily="18" charset="0"/>
              </a:rPr>
              <a:t> OF</a:t>
            </a:r>
          </a:p>
          <a:p>
            <a:pPr algn="l">
              <a:lnSpc>
                <a:spcPct val="80000"/>
              </a:lnSpc>
              <a:defRPr/>
            </a:pPr>
            <a:r>
              <a:rPr lang="en-US" sz="1800" b="1" baseline="0" dirty="0">
                <a:solidFill>
                  <a:srgbClr val="FFC000"/>
                </a:solidFill>
                <a:latin typeface="Times New Roman" pitchFamily="18" charset="0"/>
              </a:rPr>
              <a:t>TRAFFIC &amp; SAFETY</a:t>
            </a:r>
            <a:endParaRPr lang="en-US" sz="1800" b="1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grpSp>
        <p:nvGrpSpPr>
          <p:cNvPr id="1044" name="Group 19"/>
          <p:cNvGrpSpPr>
            <a:grpSpLocks/>
          </p:cNvGrpSpPr>
          <p:nvPr/>
        </p:nvGrpSpPr>
        <p:grpSpPr bwMode="auto">
          <a:xfrm>
            <a:off x="3916363" y="2813050"/>
            <a:ext cx="1231900" cy="1233488"/>
            <a:chOff x="0" y="-29"/>
            <a:chExt cx="776" cy="777"/>
          </a:xfrm>
        </p:grpSpPr>
        <p:sp>
          <p:nvSpPr>
            <p:cNvPr id="161812" name="Rectangle 20"/>
            <p:cNvSpPr>
              <a:spLocks noChangeArrowheads="1"/>
            </p:cNvSpPr>
            <p:nvPr userDrawn="1"/>
          </p:nvSpPr>
          <p:spPr bwMode="auto">
            <a:xfrm>
              <a:off x="0" y="-29"/>
              <a:ext cx="776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161813" name="Rectangle 21"/>
            <p:cNvSpPr>
              <a:spLocks noChangeArrowheads="1"/>
            </p:cNvSpPr>
            <p:nvPr userDrawn="1"/>
          </p:nvSpPr>
          <p:spPr bwMode="auto">
            <a:xfrm>
              <a:off x="0" y="0"/>
              <a:ext cx="776" cy="74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>
                  <a:latin typeface="Times New Roman" pitchFamily="18" charset="0"/>
                </a:rPr>
                <a:t>              </a:t>
              </a:r>
            </a:p>
            <a:p>
              <a:pPr algn="ctr"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</p:grpSp>
      <p:pic>
        <p:nvPicPr>
          <p:cNvPr id="1046" name="Picture 23" descr="http://www.addcoinc.com/gifs_jpegs/tcg/slideshow/t_2.jpg"/>
          <p:cNvPicPr>
            <a:picLocks noChangeAspect="1" noChangeArrowheads="1"/>
          </p:cNvPicPr>
          <p:nvPr/>
        </p:nvPicPr>
        <p:blipFill>
          <a:blip r:embed="rId22" cstate="print">
            <a:lum bright="22000" contrast="-36000"/>
          </a:blip>
          <a:srcRect/>
          <a:stretch>
            <a:fillRect/>
          </a:stretch>
        </p:blipFill>
        <p:spPr bwMode="auto">
          <a:xfrm>
            <a:off x="228600" y="5670550"/>
            <a:ext cx="838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772400" y="152400"/>
            <a:ext cx="1066800" cy="85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5" descr="\\ntdfs\(W)DataStor\Highway\Maintenance\GIS\Presentations\Logos\Full Color Gradient\Iowa-DOT-logo_horizontal-with-tagline_color-gradient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239" y="6069013"/>
            <a:ext cx="2189336" cy="49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4116" r:id="rId1"/>
    <p:sldLayoutId id="2147484099" r:id="rId2"/>
    <p:sldLayoutId id="2147484117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  <p:sldLayoutId id="2147484108" r:id="rId12"/>
    <p:sldLayoutId id="2147484109" r:id="rId13"/>
    <p:sldLayoutId id="2147484110" r:id="rId14"/>
    <p:sldLayoutId id="2147484111" r:id="rId15"/>
    <p:sldLayoutId id="2147484112" r:id="rId16"/>
    <p:sldLayoutId id="2147484113" r:id="rId17"/>
    <p:sldLayoutId id="2147484114" r:id="rId18"/>
    <p:sldLayoutId id="2147484115" r:id="rId19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itchFamily="2" charset="2"/>
        <a:buChar char="®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itchFamily="2" charset="2"/>
        <a:buChar char="®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BA02-CFFE-4FA9-AEEE-7BC54DD155EE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Freeform 2"/>
          <p:cNvSpPr>
            <a:spLocks/>
          </p:cNvSpPr>
          <p:nvPr/>
        </p:nvSpPr>
        <p:spPr bwMode="hidden">
          <a:xfrm>
            <a:off x="-11113" y="1836738"/>
            <a:ext cx="2268538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795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796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797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798" name="Freeform 6"/>
          <p:cNvSpPr>
            <a:spLocks/>
          </p:cNvSpPr>
          <p:nvPr/>
        </p:nvSpPr>
        <p:spPr bwMode="hidden">
          <a:xfrm>
            <a:off x="3175" y="4797425"/>
            <a:ext cx="3417888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800" name="Freeform 8"/>
          <p:cNvSpPr>
            <a:spLocks/>
          </p:cNvSpPr>
          <p:nvPr/>
        </p:nvSpPr>
        <p:spPr bwMode="hidden">
          <a:xfrm>
            <a:off x="5646738" y="487363"/>
            <a:ext cx="2928937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801" name="Freeform 9"/>
          <p:cNvSpPr>
            <a:spLocks/>
          </p:cNvSpPr>
          <p:nvPr/>
        </p:nvSpPr>
        <p:spPr bwMode="hidden">
          <a:xfrm>
            <a:off x="7146925" y="2555875"/>
            <a:ext cx="2008188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36" name="Picture 10" descr="C:\My Documents\bits\Facbanna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invGray">
          <a:xfrm>
            <a:off x="3175" y="-3175"/>
            <a:ext cx="803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180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337ACF76-5934-4E7E-B3D3-36D3C5555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1809" name="Text Box 17"/>
          <p:cNvSpPr txBox="1">
            <a:spLocks noChangeArrowheads="1"/>
          </p:cNvSpPr>
          <p:nvPr/>
        </p:nvSpPr>
        <p:spPr bwMode="auto">
          <a:xfrm>
            <a:off x="228600" y="2286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161810" name="Text Box 18"/>
          <p:cNvSpPr txBox="1">
            <a:spLocks noChangeArrowheads="1"/>
          </p:cNvSpPr>
          <p:nvPr/>
        </p:nvSpPr>
        <p:spPr bwMode="auto">
          <a:xfrm>
            <a:off x="228600" y="228600"/>
            <a:ext cx="2438400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1800" b="1" dirty="0">
                <a:solidFill>
                  <a:srgbClr val="FFC000"/>
                </a:solidFill>
                <a:latin typeface="Times New Roman" pitchFamily="18" charset="0"/>
              </a:rPr>
              <a:t>OFFICE</a:t>
            </a:r>
            <a:r>
              <a:rPr lang="en-US" sz="1800" b="1" baseline="0" dirty="0">
                <a:solidFill>
                  <a:srgbClr val="FFC000"/>
                </a:solidFill>
                <a:latin typeface="Times New Roman" pitchFamily="18" charset="0"/>
              </a:rPr>
              <a:t> OF</a:t>
            </a:r>
          </a:p>
          <a:p>
            <a:pPr algn="l">
              <a:lnSpc>
                <a:spcPct val="80000"/>
              </a:lnSpc>
              <a:defRPr/>
            </a:pPr>
            <a:r>
              <a:rPr lang="en-US" sz="1800" b="1" baseline="0" dirty="0">
                <a:solidFill>
                  <a:srgbClr val="FFC000"/>
                </a:solidFill>
                <a:latin typeface="Times New Roman" pitchFamily="18" charset="0"/>
              </a:rPr>
              <a:t>TRAFFIC &amp; SAFETY</a:t>
            </a:r>
            <a:endParaRPr lang="en-US" sz="1800" b="1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grpSp>
        <p:nvGrpSpPr>
          <p:cNvPr id="1044" name="Group 19"/>
          <p:cNvGrpSpPr>
            <a:grpSpLocks/>
          </p:cNvGrpSpPr>
          <p:nvPr/>
        </p:nvGrpSpPr>
        <p:grpSpPr bwMode="auto">
          <a:xfrm>
            <a:off x="3916363" y="2813050"/>
            <a:ext cx="1231900" cy="1233488"/>
            <a:chOff x="0" y="-29"/>
            <a:chExt cx="776" cy="777"/>
          </a:xfrm>
        </p:grpSpPr>
        <p:sp>
          <p:nvSpPr>
            <p:cNvPr id="161812" name="Rectangle 20"/>
            <p:cNvSpPr>
              <a:spLocks noChangeArrowheads="1"/>
            </p:cNvSpPr>
            <p:nvPr userDrawn="1"/>
          </p:nvSpPr>
          <p:spPr bwMode="auto">
            <a:xfrm>
              <a:off x="0" y="-29"/>
              <a:ext cx="776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161813" name="Rectangle 21"/>
            <p:cNvSpPr>
              <a:spLocks noChangeArrowheads="1"/>
            </p:cNvSpPr>
            <p:nvPr userDrawn="1"/>
          </p:nvSpPr>
          <p:spPr bwMode="auto">
            <a:xfrm>
              <a:off x="0" y="0"/>
              <a:ext cx="776" cy="74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>
                  <a:latin typeface="Times New Roman" pitchFamily="18" charset="0"/>
                </a:rPr>
                <a:t>              </a:t>
              </a:r>
            </a:p>
            <a:p>
              <a:pPr algn="ctr"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</p:grpSp>
      <p:pic>
        <p:nvPicPr>
          <p:cNvPr id="1046" name="Picture 23" descr="http://www.addcoinc.com/gifs_jpegs/tcg/slideshow/t_2.jpg"/>
          <p:cNvPicPr>
            <a:picLocks noChangeAspect="1" noChangeArrowheads="1"/>
          </p:cNvPicPr>
          <p:nvPr/>
        </p:nvPicPr>
        <p:blipFill>
          <a:blip r:embed="rId22" cstate="print">
            <a:lum bright="22000" contrast="-36000"/>
          </a:blip>
          <a:srcRect/>
          <a:stretch>
            <a:fillRect/>
          </a:stretch>
        </p:blipFill>
        <p:spPr bwMode="auto">
          <a:xfrm>
            <a:off x="228600" y="5670550"/>
            <a:ext cx="838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772400" y="152400"/>
            <a:ext cx="1066800" cy="85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5" descr="\\ntdfs\(W)DataStor\Highway\Maintenance\GIS\Presentations\Logos\Full Color Gradient\Iowa-DOT-logo_horizontal-with-tagline_color-gradient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239" y="6069013"/>
            <a:ext cx="2189336" cy="49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981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2" r:id="rId12"/>
    <p:sldLayoutId id="2147484143" r:id="rId13"/>
    <p:sldLayoutId id="2147484144" r:id="rId14"/>
    <p:sldLayoutId id="2147484145" r:id="rId15"/>
    <p:sldLayoutId id="2147484146" r:id="rId16"/>
    <p:sldLayoutId id="2147484147" r:id="rId17"/>
    <p:sldLayoutId id="2147484148" r:id="rId18"/>
    <p:sldLayoutId id="2147484149" r:id="rId19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itchFamily="2" charset="2"/>
        <a:buChar char="®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itchFamily="2" charset="2"/>
        <a:buChar char="®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3523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nc/3.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2.xml"/><Relationship Id="rId5" Type="http://schemas.openxmlformats.org/officeDocument/2006/relationships/hyperlink" Target="https://journals.sagepub.com/doi/pdf/10.1177/0361198118783152" TargetMode="Externa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457CF-EFD0-44DD-A97E-428309F876C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312" y="1219200"/>
            <a:ext cx="6309222" cy="149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EBBCE2-A39D-49A3-A907-3F935D394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312" y="3401775"/>
            <a:ext cx="6309222" cy="15161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546651-4213-4707-9A8A-F97DFE1E2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4218" y="5470851"/>
            <a:ext cx="2615564" cy="13109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1C04CE-1C13-4D92-B534-122D4DFCFFCE}"/>
              </a:ext>
            </a:extLst>
          </p:cNvPr>
          <p:cNvSpPr txBox="1"/>
          <p:nvPr/>
        </p:nvSpPr>
        <p:spPr>
          <a:xfrm>
            <a:off x="380390" y="57150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F7935-18DE-4952-A9A0-7C6DD8863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24127"/>
            <a:ext cx="7772400" cy="762000"/>
          </a:xfrm>
        </p:spPr>
        <p:txBody>
          <a:bodyPr/>
          <a:lstStyle/>
          <a:p>
            <a:r>
              <a:rPr lang="en-US" dirty="0"/>
              <a:t>Don’t forget about At-Grades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95C06-26B7-4DED-A51A-D78C45810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200654"/>
            <a:ext cx="7924800" cy="609600"/>
          </a:xfrm>
        </p:spPr>
        <p:txBody>
          <a:bodyPr/>
          <a:lstStyle/>
          <a:p>
            <a:r>
              <a:rPr lang="en-US" sz="2800" dirty="0"/>
              <a:t>These were not part of the network screening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EB01C-0197-4116-A3D0-E057B622A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302DD-0947-40AA-A072-36D66C79C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123" y="1810254"/>
            <a:ext cx="7608418" cy="516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5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5DE91-C541-46AB-8382-4DEABD8AC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E20A0A-A45A-4671-A7AF-4F717C9FF4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BA8D67-4475-49EC-B66C-DE64366B1C2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3E3E1-5170-4326-A2E1-73E7BF101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645F1E-7A0B-4295-8118-94A20358F93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61BE6C-6AC3-4180-B48D-91F92BB4A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087BDC-406C-4BD0-85FD-B625640B4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795"/>
            <a:ext cx="9144000" cy="616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63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76BEC-A76F-4A0F-81FA-FED2699AE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4888"/>
            <a:ext cx="7772400" cy="647700"/>
          </a:xfrm>
        </p:spPr>
        <p:txBody>
          <a:bodyPr/>
          <a:lstStyle/>
          <a:p>
            <a:r>
              <a:rPr lang="en-US" dirty="0"/>
              <a:t>Common Philosophy for Signs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78428EE-153A-4FAF-9AD2-38E2678192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0600" y="1447800"/>
            <a:ext cx="8305800" cy="4114800"/>
          </a:xfrm>
        </p:spPr>
        <p:txBody>
          <a:bodyPr/>
          <a:lstStyle/>
          <a:p>
            <a:r>
              <a:rPr lang="en-US" dirty="0"/>
              <a:t>Larger signs</a:t>
            </a:r>
          </a:p>
          <a:p>
            <a:pPr lvl="1"/>
            <a:r>
              <a:rPr lang="en-US" dirty="0"/>
              <a:t>36” x 36” </a:t>
            </a:r>
            <a:r>
              <a:rPr lang="en-US" dirty="0">
                <a:sym typeface="Wingdings" panose="05000000000000000000" pitchFamily="2" charset="2"/>
              </a:rPr>
              <a:t> 48” x 48” (78% increase)</a:t>
            </a:r>
            <a:endParaRPr lang="en-US" dirty="0"/>
          </a:p>
          <a:p>
            <a:r>
              <a:rPr lang="en-US" dirty="0"/>
              <a:t>Strategically Placed</a:t>
            </a:r>
          </a:p>
          <a:p>
            <a:pPr lvl="1"/>
            <a:r>
              <a:rPr lang="en-US" dirty="0"/>
              <a:t>Install sign where a potential WWD is looking</a:t>
            </a:r>
          </a:p>
          <a:p>
            <a:pPr lvl="1"/>
            <a:r>
              <a:rPr lang="en-US" dirty="0"/>
              <a:t>Stop placing signs where it is convenient </a:t>
            </a:r>
          </a:p>
          <a:p>
            <a:pPr lvl="2"/>
            <a:r>
              <a:rPr lang="en-US" dirty="0"/>
              <a:t>(like on the back of Stop sign)  </a:t>
            </a:r>
          </a:p>
          <a:p>
            <a:r>
              <a:rPr lang="en-US" dirty="0"/>
              <a:t>Aim (angle) the sign for intended audience</a:t>
            </a:r>
          </a:p>
          <a:p>
            <a:pPr lvl="1"/>
            <a:r>
              <a:rPr lang="en-US" dirty="0"/>
              <a:t>Think about who (why) you are doing this. </a:t>
            </a:r>
          </a:p>
          <a:p>
            <a:r>
              <a:rPr lang="en-US" dirty="0"/>
              <a:t>Left and Right sides</a:t>
            </a:r>
          </a:p>
          <a:p>
            <a:pPr lvl="1"/>
            <a:r>
              <a:rPr lang="en-US" dirty="0"/>
              <a:t>2 is better than 1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0615C7-8A53-4182-B1D4-6A95A176A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2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EF191-F6ED-4E0B-A3B4-51FF2A90D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-411163"/>
            <a:ext cx="8229600" cy="1143000"/>
          </a:xfrm>
        </p:spPr>
        <p:txBody>
          <a:bodyPr/>
          <a:lstStyle/>
          <a:p>
            <a:r>
              <a:rPr lang="en-US" sz="3600" dirty="0"/>
              <a:t>At-Grade Intersection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346B5C-F82E-4A8E-95FB-4ACC77FCD54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A85F9-138C-4D21-AEFC-B4981826A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E94DB2-5097-41AF-82DA-AB21467D2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43" y="1767167"/>
            <a:ext cx="9207504" cy="5090833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CD48E62-673C-4D6B-A334-0415B56AB4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695142"/>
            <a:ext cx="4572000" cy="1072025"/>
          </a:xfrm>
        </p:spPr>
        <p:txBody>
          <a:bodyPr/>
          <a:lstStyle/>
          <a:p>
            <a:r>
              <a:rPr lang="en-US" sz="2000" dirty="0">
                <a:solidFill>
                  <a:srgbClr val="FFFFFF"/>
                </a:solidFill>
              </a:rPr>
              <a:t>New Signs/Pavement Markings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Larger Signs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Strategically placed &amp; aimed</a:t>
            </a:r>
          </a:p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CA65DC-A38E-48DF-9CCA-3D0B1999430B}"/>
              </a:ext>
            </a:extLst>
          </p:cNvPr>
          <p:cNvGrpSpPr/>
          <p:nvPr/>
        </p:nvGrpSpPr>
        <p:grpSpPr>
          <a:xfrm>
            <a:off x="2919153" y="2057400"/>
            <a:ext cx="3481647" cy="4665514"/>
            <a:chOff x="2919153" y="2057400"/>
            <a:chExt cx="3481647" cy="466551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782E2BD-F319-40F6-9DBA-D2E1E98D65B7}"/>
                </a:ext>
              </a:extLst>
            </p:cNvPr>
            <p:cNvSpPr txBox="1"/>
            <p:nvPr/>
          </p:nvSpPr>
          <p:spPr>
            <a:xfrm>
              <a:off x="2919153" y="20574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New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3A0CFC-23CD-478B-8451-85BF99B490A5}"/>
                </a:ext>
              </a:extLst>
            </p:cNvPr>
            <p:cNvSpPr txBox="1"/>
            <p:nvPr/>
          </p:nvSpPr>
          <p:spPr>
            <a:xfrm>
              <a:off x="5715000" y="6261249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New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4140422-494B-4CA3-986F-D3512827571F}"/>
              </a:ext>
            </a:extLst>
          </p:cNvPr>
          <p:cNvGrpSpPr/>
          <p:nvPr/>
        </p:nvGrpSpPr>
        <p:grpSpPr>
          <a:xfrm>
            <a:off x="1676400" y="3505200"/>
            <a:ext cx="5867400" cy="1604346"/>
            <a:chOff x="1676400" y="3505200"/>
            <a:chExt cx="5867400" cy="160434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512E46-8FC8-49C1-B78A-B00AB6E760AB}"/>
                </a:ext>
              </a:extLst>
            </p:cNvPr>
            <p:cNvSpPr txBox="1"/>
            <p:nvPr/>
          </p:nvSpPr>
          <p:spPr>
            <a:xfrm>
              <a:off x="1676400" y="4647881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New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9943AC-61BE-4B08-BDD3-522174EB617D}"/>
                </a:ext>
              </a:extLst>
            </p:cNvPr>
            <p:cNvSpPr txBox="1"/>
            <p:nvPr/>
          </p:nvSpPr>
          <p:spPr>
            <a:xfrm>
              <a:off x="6858000" y="35052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New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B8AC5F-6444-4385-97EF-79FC25EA7AD0}"/>
              </a:ext>
            </a:extLst>
          </p:cNvPr>
          <p:cNvGrpSpPr/>
          <p:nvPr/>
        </p:nvGrpSpPr>
        <p:grpSpPr>
          <a:xfrm>
            <a:off x="381000" y="2590800"/>
            <a:ext cx="8458200" cy="3433465"/>
            <a:chOff x="381000" y="2590800"/>
            <a:chExt cx="8458200" cy="34334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00AD49-4BFA-4A4E-9B0E-AB89CC84E4BB}"/>
                </a:ext>
              </a:extLst>
            </p:cNvPr>
            <p:cNvSpPr txBox="1"/>
            <p:nvPr/>
          </p:nvSpPr>
          <p:spPr>
            <a:xfrm>
              <a:off x="8153400" y="25908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New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3FC7A02-E3E5-4EE1-A161-BD45309C57D2}"/>
                </a:ext>
              </a:extLst>
            </p:cNvPr>
            <p:cNvSpPr txBox="1"/>
            <p:nvPr/>
          </p:nvSpPr>
          <p:spPr>
            <a:xfrm>
              <a:off x="8153400" y="4226867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New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880B4E9-D032-4373-844A-81B0B6E51F5E}"/>
                </a:ext>
              </a:extLst>
            </p:cNvPr>
            <p:cNvSpPr txBox="1"/>
            <p:nvPr/>
          </p:nvSpPr>
          <p:spPr>
            <a:xfrm>
              <a:off x="432262" y="3919686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New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1B4E9A-2896-4B9A-B2A6-6C74545AA9FF}"/>
                </a:ext>
              </a:extLst>
            </p:cNvPr>
            <p:cNvSpPr txBox="1"/>
            <p:nvPr/>
          </p:nvSpPr>
          <p:spPr>
            <a:xfrm>
              <a:off x="381000" y="55626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New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4862F8-84E0-4B5E-8574-E6C9907FB5A1}"/>
              </a:ext>
            </a:extLst>
          </p:cNvPr>
          <p:cNvGrpSpPr/>
          <p:nvPr/>
        </p:nvGrpSpPr>
        <p:grpSpPr>
          <a:xfrm>
            <a:off x="1676400" y="3618453"/>
            <a:ext cx="5956964" cy="1532459"/>
            <a:chOff x="1676400" y="3618453"/>
            <a:chExt cx="5956964" cy="153245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982BBF6-C372-4429-A809-A57AF967EC47}"/>
                </a:ext>
              </a:extLst>
            </p:cNvPr>
            <p:cNvSpPr txBox="1"/>
            <p:nvPr/>
          </p:nvSpPr>
          <p:spPr>
            <a:xfrm>
              <a:off x="1676400" y="3618453"/>
              <a:ext cx="9647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Larger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D154F53-A112-42A1-9DAA-828D3103F258}"/>
                </a:ext>
              </a:extLst>
            </p:cNvPr>
            <p:cNvSpPr txBox="1"/>
            <p:nvPr/>
          </p:nvSpPr>
          <p:spPr>
            <a:xfrm>
              <a:off x="6668597" y="4689247"/>
              <a:ext cx="9647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Larger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3CC6AEF-937B-4714-9B2F-1F5006FDA88D}"/>
              </a:ext>
            </a:extLst>
          </p:cNvPr>
          <p:cNvGrpSpPr/>
          <p:nvPr/>
        </p:nvGrpSpPr>
        <p:grpSpPr>
          <a:xfrm>
            <a:off x="2384858" y="2836232"/>
            <a:ext cx="4980709" cy="2941284"/>
            <a:chOff x="2384858" y="2836232"/>
            <a:chExt cx="4980709" cy="294128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26929C6-179C-415C-A71F-C942004B5BF2}"/>
                </a:ext>
              </a:extLst>
            </p:cNvPr>
            <p:cNvSpPr txBox="1"/>
            <p:nvPr/>
          </p:nvSpPr>
          <p:spPr>
            <a:xfrm>
              <a:off x="2384858" y="5469739"/>
              <a:ext cx="9647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UAC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AF910A6-CCED-4DC4-B0E4-EA185FF44840}"/>
                </a:ext>
              </a:extLst>
            </p:cNvPr>
            <p:cNvSpPr txBox="1"/>
            <p:nvPr/>
          </p:nvSpPr>
          <p:spPr>
            <a:xfrm>
              <a:off x="6400800" y="2836232"/>
              <a:ext cx="9647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UAC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002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C5961-99F9-443F-8449-4901BA37E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28079-337C-4854-930C-1DAC3DB723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34C3FC-1A45-4F47-8233-9CCD93ACC4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8212BF-7BEE-498A-8893-9AEB0A889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CB204F-C460-4734-8B0B-5FE03F33A2C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ADAA2-EC74-4526-BDF1-7267DA475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95234" name="Picture 2">
            <a:extLst>
              <a:ext uri="{FF2B5EF4-FFF2-40B4-BE49-F238E27FC236}">
                <a16:creationId xmlns:a16="http://schemas.microsoft.com/office/drawing/2014/main" id="{4C336129-0090-4727-A2B7-F9649D38A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2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9813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31C43-E16F-4AC6-9D0D-93CD4F64F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1122D9-2CB9-4A50-8A47-2BDDE0C384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FD67A-1BE1-4984-A60B-E2E4AC70B6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AD33B4-A807-46D4-BF37-E3D30FB613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6D3B3A-7797-4723-98F7-5E09D0E7211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8B84A-1F04-41A7-A4E9-6799D29C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86A3E4-DDAA-481E-BFF8-6FA54AD420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40"/>
          <a:stretch/>
        </p:blipFill>
        <p:spPr>
          <a:xfrm>
            <a:off x="0" y="-31221"/>
            <a:ext cx="9116975" cy="36091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A17182-7FFE-4189-AC52-F5377FB39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2678"/>
            <a:ext cx="9116975" cy="33055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FAA976-7C33-45A1-9BB8-53DD11D23D28}"/>
              </a:ext>
            </a:extLst>
          </p:cNvPr>
          <p:cNvSpPr txBox="1"/>
          <p:nvPr/>
        </p:nvSpPr>
        <p:spPr>
          <a:xfrm>
            <a:off x="27024" y="-27124"/>
            <a:ext cx="2563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+mj-lt"/>
              </a:rPr>
              <a:t>Before (MUTCD)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ADA7B0-D49B-4658-9DF8-5C7FF2AACD5F}"/>
              </a:ext>
            </a:extLst>
          </p:cNvPr>
          <p:cNvSpPr txBox="1"/>
          <p:nvPr/>
        </p:nvSpPr>
        <p:spPr>
          <a:xfrm>
            <a:off x="-76201" y="3551201"/>
            <a:ext cx="4721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+mj-lt"/>
              </a:rPr>
              <a:t>Good (w/ Systemic Treatments)</a:t>
            </a:r>
          </a:p>
        </p:txBody>
      </p:sp>
    </p:spTree>
    <p:extLst>
      <p:ext uri="{BB962C8B-B14F-4D97-AF65-F5344CB8AC3E}">
        <p14:creationId xmlns:p14="http://schemas.microsoft.com/office/powerpoint/2010/main" val="332659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D1014-3E12-449F-ABD0-1135AD745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 a few WWD, but this one…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5962C-A7EF-4B48-9E84-752407CCD6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43FD7C-9720-47FE-8C8C-DD42150725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497424-6EE0-4683-9B34-8C8379D4244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E26E5-3D19-4A60-BD7E-18BB9F95C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1" name="WWD06_BNTV02 - 20230416_23-06-20-20230416_23-08-20">
            <a:hlinkClick r:id="" action="ppaction://media"/>
            <a:extLst>
              <a:ext uri="{FF2B5EF4-FFF2-40B4-BE49-F238E27FC236}">
                <a16:creationId xmlns:a16="http://schemas.microsoft.com/office/drawing/2014/main" id="{082049E0-608A-4317-BA51-970E6D980DD3}"/>
              </a:ext>
            </a:extLst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9809" end="75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30363"/>
            <a:ext cx="9127100" cy="5135562"/>
          </a:xfrm>
        </p:spPr>
      </p:pic>
    </p:spTree>
    <p:extLst>
      <p:ext uri="{BB962C8B-B14F-4D97-AF65-F5344CB8AC3E}">
        <p14:creationId xmlns:p14="http://schemas.microsoft.com/office/powerpoint/2010/main" val="13296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1ADD4-7540-4147-A9C8-DD7BF652C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2755"/>
            <a:ext cx="8229600" cy="1143000"/>
          </a:xfrm>
        </p:spPr>
        <p:txBody>
          <a:bodyPr/>
          <a:lstStyle/>
          <a:p>
            <a:r>
              <a:rPr lang="en-US" dirty="0"/>
              <a:t>1 mile further down the road…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8F8B5E-474C-42BD-916A-D92C81852B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C6C1815-880B-4C0B-A56E-01B7CAD380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19479" y="5289234"/>
            <a:ext cx="2638958" cy="137097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D9CE49-24A5-4072-885B-F81D83B067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0470A0-0724-4E9A-B8A1-80BB0FA9F2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87825" y="5252049"/>
            <a:ext cx="4498975" cy="1295401"/>
          </a:xfrm>
        </p:spPr>
        <p:txBody>
          <a:bodyPr/>
          <a:lstStyle/>
          <a:p>
            <a:r>
              <a:rPr lang="en-US" dirty="0"/>
              <a:t>Was stopped by Police</a:t>
            </a:r>
          </a:p>
          <a:p>
            <a:r>
              <a:rPr lang="en-US" dirty="0"/>
              <a:t>Blood Alcohol Concentration  (BAC) = 0.206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A66254-EE69-41EE-A4E6-53F87BB76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80AA45-E74E-42BD-8C0C-DB5C39AE1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9843"/>
            <a:ext cx="9144000" cy="363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1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31C43-E16F-4AC6-9D0D-93CD4F64F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1122D9-2CB9-4A50-8A47-2BDDE0C384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FD67A-1BE1-4984-A60B-E2E4AC70B6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AD33B4-A807-46D4-BF37-E3D30FB613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6D3B3A-7797-4723-98F7-5E09D0E7211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8B84A-1F04-41A7-A4E9-6799D29C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A17182-7FFE-4189-AC52-F5377FB39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87"/>
            <a:ext cx="9116975" cy="33055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ADA7B0-D49B-4658-9DF8-5C7FF2AACD5F}"/>
              </a:ext>
            </a:extLst>
          </p:cNvPr>
          <p:cNvSpPr txBox="1"/>
          <p:nvPr/>
        </p:nvSpPr>
        <p:spPr>
          <a:xfrm>
            <a:off x="-52431" y="-44987"/>
            <a:ext cx="4721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+mj-lt"/>
              </a:rPr>
              <a:t>Good (w/ Systemic Treatments)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D5C7FA-2747-4256-B6CD-8D23AA4AF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528" y="3295782"/>
            <a:ext cx="9501231" cy="31670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C84C06-2845-44F7-B384-96375BEE1EA4}"/>
              </a:ext>
            </a:extLst>
          </p:cNvPr>
          <p:cNvSpPr txBox="1"/>
          <p:nvPr/>
        </p:nvSpPr>
        <p:spPr>
          <a:xfrm>
            <a:off x="-33528" y="6423030"/>
            <a:ext cx="651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+mj-lt"/>
              </a:rPr>
              <a:t>Better (I think)… w/ Text Version of Keep Right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28F1435-DA15-40CE-8600-4726598BDEB0}"/>
              </a:ext>
            </a:extLst>
          </p:cNvPr>
          <p:cNvGrpSpPr/>
          <p:nvPr/>
        </p:nvGrpSpPr>
        <p:grpSpPr>
          <a:xfrm>
            <a:off x="8229600" y="3848100"/>
            <a:ext cx="1066800" cy="2469297"/>
            <a:chOff x="8229600" y="3848100"/>
            <a:chExt cx="1066800" cy="246929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27772EF-3768-484D-ABFB-2B58C9BB9029}"/>
                </a:ext>
              </a:extLst>
            </p:cNvPr>
            <p:cNvSpPr/>
            <p:nvPr/>
          </p:nvSpPr>
          <p:spPr bwMode="auto">
            <a:xfrm>
              <a:off x="8343900" y="3848100"/>
              <a:ext cx="685800" cy="990600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851B7B9-4CB3-4680-8AFB-81690554313E}"/>
                </a:ext>
              </a:extLst>
            </p:cNvPr>
            <p:cNvSpPr txBox="1"/>
            <p:nvPr/>
          </p:nvSpPr>
          <p:spPr>
            <a:xfrm>
              <a:off x="8229600" y="5486400"/>
              <a:ext cx="1066800" cy="830997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Added 6/1/23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94FB356-249A-47F6-B713-8B936DA6A1A9}"/>
              </a:ext>
            </a:extLst>
          </p:cNvPr>
          <p:cNvGrpSpPr/>
          <p:nvPr/>
        </p:nvGrpSpPr>
        <p:grpSpPr>
          <a:xfrm>
            <a:off x="228416" y="4835050"/>
            <a:ext cx="6096184" cy="1459461"/>
            <a:chOff x="228416" y="4835050"/>
            <a:chExt cx="6096184" cy="145946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8D4EB97-E80B-4050-A3CC-51C612BB3507}"/>
                </a:ext>
              </a:extLst>
            </p:cNvPr>
            <p:cNvSpPr txBox="1"/>
            <p:nvPr/>
          </p:nvSpPr>
          <p:spPr>
            <a:xfrm>
              <a:off x="1380073" y="5955957"/>
              <a:ext cx="4944527" cy="33855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FFFF"/>
                  </a:solidFill>
                  <a:latin typeface="+mj-lt"/>
                </a:rPr>
                <a:t>Red Conspicuity sheeting on Do Not Enter Legs also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14BA8E1-3667-4420-8F7C-1CDE8077039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864122" y="4838700"/>
              <a:ext cx="2155678" cy="109277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A697007-2408-4EC8-8037-30F192137896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28416" y="4835050"/>
              <a:ext cx="3635706" cy="108757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68892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40585-1C60-437D-A26E-CEB01756A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Effort for WWD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99BA12-997A-4655-A927-5EED03F6E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B2EDA5-AE17-40A2-96BE-60F4B69B1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64" y="1467196"/>
            <a:ext cx="7405133" cy="442239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C0FB26C-473A-4A55-8FE5-7EFCC50267F1}"/>
              </a:ext>
            </a:extLst>
          </p:cNvPr>
          <p:cNvGrpSpPr/>
          <p:nvPr/>
        </p:nvGrpSpPr>
        <p:grpSpPr>
          <a:xfrm>
            <a:off x="8420100" y="1095955"/>
            <a:ext cx="960553" cy="4029774"/>
            <a:chOff x="8420100" y="1095955"/>
            <a:chExt cx="960553" cy="4029774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B1D5653-673E-424C-8946-2E8BD2E62C2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437297" y="1447800"/>
              <a:ext cx="0" cy="35814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8DCEDE-5F7D-4F71-A9A7-1D043DC7D5CA}"/>
                </a:ext>
              </a:extLst>
            </p:cNvPr>
            <p:cNvSpPr txBox="1"/>
            <p:nvPr/>
          </p:nvSpPr>
          <p:spPr>
            <a:xfrm>
              <a:off x="8420100" y="2889153"/>
              <a:ext cx="838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BAC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18534ED-AF12-442A-A506-181101CD0CF4}"/>
                </a:ext>
              </a:extLst>
            </p:cNvPr>
            <p:cNvSpPr txBox="1"/>
            <p:nvPr/>
          </p:nvSpPr>
          <p:spPr>
            <a:xfrm>
              <a:off x="8428153" y="4725619"/>
              <a:ext cx="9525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0.000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030CF5-52C7-4225-9F13-71BAE0B9AEA9}"/>
                </a:ext>
              </a:extLst>
            </p:cNvPr>
            <p:cNvSpPr txBox="1"/>
            <p:nvPr/>
          </p:nvSpPr>
          <p:spPr>
            <a:xfrm>
              <a:off x="8428153" y="1095955"/>
              <a:ext cx="9525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0.300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4C849B-E707-4C59-9E07-56B0D0859436}"/>
              </a:ext>
            </a:extLst>
          </p:cNvPr>
          <p:cNvGrpSpPr/>
          <p:nvPr/>
        </p:nvGrpSpPr>
        <p:grpSpPr>
          <a:xfrm>
            <a:off x="5029200" y="3785823"/>
            <a:ext cx="4237153" cy="461665"/>
            <a:chOff x="5029200" y="3785823"/>
            <a:chExt cx="4237153" cy="4616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7ADCB74-845D-4CC9-BA81-B4CA1F1CFBE9}"/>
                </a:ext>
              </a:extLst>
            </p:cNvPr>
            <p:cNvSpPr txBox="1"/>
            <p:nvPr/>
          </p:nvSpPr>
          <p:spPr>
            <a:xfrm>
              <a:off x="8428153" y="3785823"/>
              <a:ext cx="838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???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9ED6A87-B12E-48E1-AD8F-DC4FF294A527}"/>
                </a:ext>
              </a:extLst>
            </p:cNvPr>
            <p:cNvCxnSpPr>
              <a:cxnSpLocks/>
              <a:endCxn id="14" idx="1"/>
            </p:cNvCxnSpPr>
            <p:nvPr/>
          </p:nvCxnSpPr>
          <p:spPr bwMode="auto">
            <a:xfrm>
              <a:off x="5029200" y="4016655"/>
              <a:ext cx="3398953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36023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213FF-DF6F-4D6E-B305-68F37E571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7AC8E-7003-4827-AB4E-39E4B35EC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76400"/>
            <a:ext cx="7772400" cy="3657600"/>
          </a:xfrm>
        </p:spPr>
        <p:txBody>
          <a:bodyPr/>
          <a:lstStyle/>
          <a:p>
            <a:r>
              <a:rPr lang="en-US" dirty="0"/>
              <a:t>Network Screening</a:t>
            </a:r>
          </a:p>
          <a:p>
            <a:r>
              <a:rPr lang="en-US" dirty="0"/>
              <a:t>Systemic Treatments</a:t>
            </a:r>
          </a:p>
          <a:p>
            <a:r>
              <a:rPr lang="en-US" dirty="0"/>
              <a:t>$1.5 Million for 2021 Deployment of Enhanced Signing, Pavement Markings &amp; Cameras</a:t>
            </a:r>
          </a:p>
          <a:p>
            <a:r>
              <a:rPr lang="en-US" dirty="0"/>
              <a:t>Initial results after 1 year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770F9-DBD5-44FE-8B6C-A5F3E8775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30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EF191-F6ED-4E0B-A3B4-51FF2A90D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57400"/>
            <a:ext cx="2514600" cy="1143000"/>
          </a:xfrm>
        </p:spPr>
        <p:txBody>
          <a:bodyPr/>
          <a:lstStyle/>
          <a:p>
            <a:r>
              <a:rPr lang="en-US" dirty="0"/>
              <a:t>Standard Diamond</a:t>
            </a:r>
            <a:br>
              <a:rPr lang="en-US" dirty="0"/>
            </a:br>
            <a:r>
              <a:rPr lang="en-US" sz="3200" dirty="0"/>
              <a:t>Interchange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7616FD-6AAA-4DBD-AA3C-3D7B6F14CA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346B5C-F82E-4A8E-95FB-4ACC77FCD54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A85F9-138C-4D21-AEFC-B4981826A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AF69AB-5B55-4573-8087-AC7AD8EC66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384"/>
          <a:stretch/>
        </p:blipFill>
        <p:spPr>
          <a:xfrm>
            <a:off x="2895601" y="1119"/>
            <a:ext cx="6267610" cy="683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08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A77BD-3893-42D4-B52D-3B9492214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AF080-E450-44FA-A712-2E923B16D7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C32D5-25E5-45DA-B83C-F6F7BAFD3C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93B591-4677-459F-8AE2-B77943DCD9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4BBD8C-9A4B-423B-AA2B-B0CBC3F326F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FDD478-A36B-475F-AA41-7CE46C7FA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1D833-55F1-40D0-9E9B-BFFCF9EBA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8636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3922BF-DF48-4F97-874E-46A5F0867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9144000" cy="401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6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AC833C-810F-4440-A032-2648C95E7DC5}"/>
              </a:ext>
            </a:extLst>
          </p:cNvPr>
          <p:cNvSpPr/>
          <p:nvPr/>
        </p:nvSpPr>
        <p:spPr bwMode="auto">
          <a:xfrm>
            <a:off x="228600" y="76200"/>
            <a:ext cx="2362200" cy="639762"/>
          </a:xfrm>
          <a:prstGeom prst="rect">
            <a:avLst/>
          </a:prstGeom>
          <a:solidFill>
            <a:srgbClr val="00007A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ACACF0-2816-4B49-8761-67366E76D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92895"/>
            <a:ext cx="8229600" cy="1143000"/>
          </a:xfrm>
        </p:spPr>
        <p:txBody>
          <a:bodyPr/>
          <a:lstStyle/>
          <a:p>
            <a:r>
              <a:rPr lang="en-US" dirty="0"/>
              <a:t>Be Careful with </a:t>
            </a:r>
            <a:br>
              <a:rPr lang="en-US" dirty="0"/>
            </a:br>
            <a:r>
              <a:rPr lang="en-US" dirty="0"/>
              <a:t>Do Not Enter &amp; Stop Signs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42F79-5BAC-4057-8A21-3865245D7B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A79A65-1AFC-4B6D-8EF7-D6F7AA55A49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FA9545-6B7C-4195-8754-BF2889ACA0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F8116E-5C89-4B0E-9304-B5B29C8A2E8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70CE1E-2AF1-4032-A514-13CDB6E7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91138" name="Picture 2">
            <a:extLst>
              <a:ext uri="{FF2B5EF4-FFF2-40B4-BE49-F238E27FC236}">
                <a16:creationId xmlns:a16="http://schemas.microsoft.com/office/drawing/2014/main" id="{485C4B4B-F879-4DB9-92B8-64C6F5A5E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350" y="1634332"/>
            <a:ext cx="6168650" cy="444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9AC7506-6462-441A-840A-35B967AFE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-24420" r="-7034" b="36047"/>
          <a:stretch/>
        </p:blipFill>
        <p:spPr bwMode="auto">
          <a:xfrm>
            <a:off x="0" y="-74004"/>
            <a:ext cx="4645025" cy="620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6A4F7AC-16D7-44EA-927E-510E421B610E}"/>
              </a:ext>
            </a:extLst>
          </p:cNvPr>
          <p:cNvSpPr/>
          <p:nvPr/>
        </p:nvSpPr>
        <p:spPr bwMode="auto">
          <a:xfrm>
            <a:off x="3625647" y="4267200"/>
            <a:ext cx="609600" cy="762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59F85C-BFE7-48BF-9F35-BE484797F942}"/>
              </a:ext>
            </a:extLst>
          </p:cNvPr>
          <p:cNvSpPr txBox="1"/>
          <p:nvPr/>
        </p:nvSpPr>
        <p:spPr>
          <a:xfrm>
            <a:off x="1905000" y="2174875"/>
            <a:ext cx="22828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+mj-lt"/>
              </a:rPr>
              <a:t>Do Not Enter</a:t>
            </a:r>
          </a:p>
          <a:p>
            <a:r>
              <a:rPr lang="en-US" sz="1800" dirty="0">
                <a:solidFill>
                  <a:srgbClr val="000000"/>
                </a:solidFill>
                <a:latin typeface="+mj-lt"/>
              </a:rPr>
              <a:t>Was Blocking the STOP Sign.  </a:t>
            </a:r>
          </a:p>
          <a:p>
            <a:endParaRPr lang="en-US" sz="1800" dirty="0">
              <a:solidFill>
                <a:srgbClr val="000000"/>
              </a:solidFill>
              <a:latin typeface="+mj-lt"/>
            </a:endParaRPr>
          </a:p>
          <a:p>
            <a:r>
              <a:rPr lang="en-US" sz="1800" dirty="0">
                <a:solidFill>
                  <a:srgbClr val="000000"/>
                </a:solidFill>
                <a:latin typeface="+mj-lt"/>
              </a:rPr>
              <a:t>We fixed by moving DNE out further.</a:t>
            </a:r>
          </a:p>
        </p:txBody>
      </p:sp>
    </p:spTree>
    <p:extLst>
      <p:ext uri="{BB962C8B-B14F-4D97-AF65-F5344CB8AC3E}">
        <p14:creationId xmlns:p14="http://schemas.microsoft.com/office/powerpoint/2010/main" val="2711338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EF191-F6ED-4E0B-A3B4-51FF2A90D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685800"/>
            <a:ext cx="2667000" cy="1981200"/>
          </a:xfrm>
        </p:spPr>
        <p:txBody>
          <a:bodyPr/>
          <a:lstStyle/>
          <a:p>
            <a:r>
              <a:rPr lang="en-US" dirty="0"/>
              <a:t>Folded Diamond</a:t>
            </a:r>
            <a:br>
              <a:rPr lang="en-US" dirty="0"/>
            </a:br>
            <a:r>
              <a:rPr lang="en-US" sz="3600" dirty="0"/>
              <a:t>Interchange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7616FD-6AAA-4DBD-AA3C-3D7B6F14CA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346B5C-F82E-4A8E-95FB-4ACC77FCD54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A85F9-138C-4D21-AEFC-B4981826A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0A6EE6-5893-4F67-8958-3DA3C064B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45"/>
          <a:stretch/>
        </p:blipFill>
        <p:spPr>
          <a:xfrm>
            <a:off x="2667000" y="0"/>
            <a:ext cx="6483096" cy="910881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EFDE91A-4985-48E7-ADF5-C5DD23344742}"/>
              </a:ext>
            </a:extLst>
          </p:cNvPr>
          <p:cNvGrpSpPr/>
          <p:nvPr/>
        </p:nvGrpSpPr>
        <p:grpSpPr>
          <a:xfrm>
            <a:off x="8001000" y="609600"/>
            <a:ext cx="1447800" cy="1752600"/>
            <a:chOff x="8001000" y="609600"/>
            <a:chExt cx="1447800" cy="1752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DB3FD1A-947B-4C83-A449-C17DDBE19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96390" y="994377"/>
              <a:ext cx="845190" cy="1063023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C08F798-EB0C-4F45-82F6-8C2FABB06121}"/>
                </a:ext>
              </a:extLst>
            </p:cNvPr>
            <p:cNvSpPr/>
            <p:nvPr/>
          </p:nvSpPr>
          <p:spPr bwMode="auto">
            <a:xfrm>
              <a:off x="8001000" y="609600"/>
              <a:ext cx="1447800" cy="1752600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</p:grpSp>
      <p:pic>
        <p:nvPicPr>
          <p:cNvPr id="92162" name="Picture 2">
            <a:extLst>
              <a:ext uri="{FF2B5EF4-FFF2-40B4-BE49-F238E27FC236}">
                <a16:creationId xmlns:a16="http://schemas.microsoft.com/office/drawing/2014/main" id="{4045002B-3F49-431A-BDAD-FEF85DC69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062038"/>
            <a:ext cx="5629275" cy="1219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3">
            <a:extLst>
              <a:ext uri="{FF2B5EF4-FFF2-40B4-BE49-F238E27FC236}">
                <a16:creationId xmlns:a16="http://schemas.microsoft.com/office/drawing/2014/main" id="{B5257914-C837-4856-9B2A-7389B262E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-909638"/>
            <a:ext cx="5629275" cy="1219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4">
            <a:extLst>
              <a:ext uri="{FF2B5EF4-FFF2-40B4-BE49-F238E27FC236}">
                <a16:creationId xmlns:a16="http://schemas.microsoft.com/office/drawing/2014/main" id="{ED74580C-3BC1-4731-ADB4-6C58AEB29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-757238"/>
            <a:ext cx="5629275" cy="1219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138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C0BDD-7AC3-4DCD-B82B-5586FB236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59ECC-9BEE-40BA-A08F-54E80B0B47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2915E2-AB87-4CC0-AF80-AD9662C250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3A47F-B8A8-4432-8B23-CF3D50DA0A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29602B-CE14-494B-A81F-7C09E8F9BAC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B3044-7415-4C37-A0FE-434E880FC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99330" name="0150FEA4-BC98-4947-BDF4-77CFA570ADC0">
            <a:extLst>
              <a:ext uri="{FF2B5EF4-FFF2-40B4-BE49-F238E27FC236}">
                <a16:creationId xmlns:a16="http://schemas.microsoft.com/office/drawing/2014/main" id="{08706004-6C64-491E-8B5A-8E4CCC0C2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F570814-1823-4CAD-B641-89B39F1E86EF}"/>
              </a:ext>
            </a:extLst>
          </p:cNvPr>
          <p:cNvSpPr txBox="1">
            <a:spLocks/>
          </p:cNvSpPr>
          <p:nvPr/>
        </p:nvSpPr>
        <p:spPr bwMode="auto">
          <a:xfrm>
            <a:off x="609600" y="5837237"/>
            <a:ext cx="8382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“Gateway” for Folded Diamonds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65415D6-96D4-41C1-881C-4CFF57E9F028}"/>
              </a:ext>
            </a:extLst>
          </p:cNvPr>
          <p:cNvSpPr txBox="1">
            <a:spLocks/>
          </p:cNvSpPr>
          <p:nvPr/>
        </p:nvSpPr>
        <p:spPr bwMode="auto">
          <a:xfrm>
            <a:off x="3733800" y="0"/>
            <a:ext cx="7772400" cy="52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kern="0" dirty="0"/>
              <a:t>Interesting Countermeasure #1</a:t>
            </a:r>
          </a:p>
        </p:txBody>
      </p:sp>
    </p:spTree>
    <p:extLst>
      <p:ext uri="{BB962C8B-B14F-4D97-AF65-F5344CB8AC3E}">
        <p14:creationId xmlns:p14="http://schemas.microsoft.com/office/powerpoint/2010/main" val="3467087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A5A2D-62D6-4C9C-905C-E2803D1F6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F687F-188F-4B28-ADC8-95A96B9245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E12015-2C4E-4294-AD32-C0B4DEA05B9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4AB284-0110-497C-A152-28C32F7F3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F8B693-7A16-4650-9BF8-4221B894A84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C4F2-2193-4172-BD8C-BDC0BA79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97282" name="Picture 2">
            <a:extLst>
              <a:ext uri="{FF2B5EF4-FFF2-40B4-BE49-F238E27FC236}">
                <a16:creationId xmlns:a16="http://schemas.microsoft.com/office/drawing/2014/main" id="{2B6D7DC5-F014-4413-88FD-BF2CA69DD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29710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A9367-EF10-413F-B718-0ABD68451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523A56-318A-4F84-BAE3-2B4C9638B6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road with signs on the side&#10;&#10;Description automatically generated with low confidence">
            <a:extLst>
              <a:ext uri="{FF2B5EF4-FFF2-40B4-BE49-F238E27FC236}">
                <a16:creationId xmlns:a16="http://schemas.microsoft.com/office/drawing/2014/main" id="{18152207-5BAA-4000-8BA2-7B0C84415B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1"/>
            <a:ext cx="9144000" cy="6859529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FABB5-3CFD-4170-B6D9-BEBA20EBB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92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AFB46-6DC7-4391-967B-9F6966551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68810-37FC-48C4-B8DC-578927145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B8E44A-6CE7-4BDD-BD7E-C5C9C44E757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5DA98A-FF9D-48D2-BCA4-6D193FD81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CEEC4B-7ABE-4B67-9B57-E28D8AE5DBB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226A6-ED0D-4D10-8988-8BE6A87C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717A3A-52A9-4E5A-B983-CCE0EA09E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7228"/>
            <a:ext cx="9144000" cy="57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23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3691E-F318-4813-8983-F66A3B0D5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2F71C-21B8-4AA1-9D1A-9AB61C4302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F1F61-06AF-4489-AC55-64E996BE1D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E9BFA4-7316-4AD8-BED6-E1474A99DF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BE211-BC03-4B2B-BF8B-90F84044BA8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6E114-C419-4A70-A030-B70DCC7E2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91138" name="id-C44F8637-864E-428F-B183-1B3A5710552B" descr="Image.jpeg">
            <a:extLst>
              <a:ext uri="{FF2B5EF4-FFF2-40B4-BE49-F238E27FC236}">
                <a16:creationId xmlns:a16="http://schemas.microsoft.com/office/drawing/2014/main" id="{67265E78-A290-4AF7-AC6B-7432E7860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" y="1123"/>
            <a:ext cx="9137469" cy="685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D00A90-7F7D-463A-ABCF-EB7C803F6AFD}"/>
              </a:ext>
            </a:extLst>
          </p:cNvPr>
          <p:cNvSpPr txBox="1"/>
          <p:nvPr/>
        </p:nvSpPr>
        <p:spPr>
          <a:xfrm>
            <a:off x="304800" y="216082"/>
            <a:ext cx="3425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+mj-lt"/>
              </a:rPr>
              <a:t>Zac’s Sign</a:t>
            </a:r>
          </a:p>
        </p:txBody>
      </p:sp>
    </p:spTree>
    <p:extLst>
      <p:ext uri="{BB962C8B-B14F-4D97-AF65-F5344CB8AC3E}">
        <p14:creationId xmlns:p14="http://schemas.microsoft.com/office/powerpoint/2010/main" val="401193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1875B-94B1-4E96-9EEF-16959A178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736" y="224633"/>
            <a:ext cx="8229600" cy="1143000"/>
          </a:xfrm>
        </p:spPr>
        <p:txBody>
          <a:bodyPr/>
          <a:lstStyle/>
          <a:p>
            <a:r>
              <a:rPr lang="en-US" dirty="0"/>
              <a:t>Hypothesis….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7C877-258D-4ABD-8629-803A98ACB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7329" y="2314402"/>
            <a:ext cx="7543800" cy="639762"/>
          </a:xfrm>
        </p:spPr>
        <p:txBody>
          <a:bodyPr/>
          <a:lstStyle/>
          <a:p>
            <a:r>
              <a:rPr lang="en-US" dirty="0"/>
              <a:t>If you can solve the WWD problem for Daytime, non-drunks…. (85% that self correct)…. Will it  reduce the nighttime intoxicated WWD problem, (the other 15%)?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77342-3930-499A-9899-A34D18636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9778C454-EDC5-45A0-B64D-C9C9A8034C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996496"/>
            <a:ext cx="6032008" cy="38615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371A9D-4890-4849-BB32-A5BF52C04800}"/>
              </a:ext>
            </a:extLst>
          </p:cNvPr>
          <p:cNvSpPr txBox="1"/>
          <p:nvPr/>
        </p:nvSpPr>
        <p:spPr>
          <a:xfrm>
            <a:off x="2590800" y="51054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6646E6-39A2-4FEF-9668-CDA572D0A07F}"/>
              </a:ext>
            </a:extLst>
          </p:cNvPr>
          <p:cNvSpPr txBox="1"/>
          <p:nvPr/>
        </p:nvSpPr>
        <p:spPr>
          <a:xfrm>
            <a:off x="3124200" y="51054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3ACD2A-A3CF-45B2-A409-E4C7A29DE426}"/>
              </a:ext>
            </a:extLst>
          </p:cNvPr>
          <p:cNvSpPr txBox="1"/>
          <p:nvPr/>
        </p:nvSpPr>
        <p:spPr>
          <a:xfrm>
            <a:off x="3627120" y="5105399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07AD36-2066-4B9D-B8D2-BAEFA037D5DF}"/>
              </a:ext>
            </a:extLst>
          </p:cNvPr>
          <p:cNvSpPr txBox="1"/>
          <p:nvPr/>
        </p:nvSpPr>
        <p:spPr>
          <a:xfrm>
            <a:off x="4133634" y="5105399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84CC9B-B227-414F-A0F6-9DDF13FD6FD4}"/>
              </a:ext>
            </a:extLst>
          </p:cNvPr>
          <p:cNvSpPr txBox="1"/>
          <p:nvPr/>
        </p:nvSpPr>
        <p:spPr>
          <a:xfrm>
            <a:off x="4343400" y="5197731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Probably Not</a:t>
            </a:r>
          </a:p>
        </p:txBody>
      </p:sp>
    </p:spTree>
    <p:extLst>
      <p:ext uri="{BB962C8B-B14F-4D97-AF65-F5344CB8AC3E}">
        <p14:creationId xmlns:p14="http://schemas.microsoft.com/office/powerpoint/2010/main" val="351932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40585-1C60-437D-A26E-CEB01756A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Effort for WWD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99BA12-997A-4655-A927-5EED03F6E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B2EDA5-AE17-40A2-96BE-60F4B69B1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64" y="1467196"/>
            <a:ext cx="7405133" cy="44223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3825A5-859B-4864-BD75-A41A2D33E683}"/>
              </a:ext>
            </a:extLst>
          </p:cNvPr>
          <p:cNvSpPr/>
          <p:nvPr/>
        </p:nvSpPr>
        <p:spPr bwMode="auto">
          <a:xfrm>
            <a:off x="1143000" y="3581400"/>
            <a:ext cx="3962400" cy="6858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CDEB71-6C29-4437-AF77-2AFF0F12E36A}"/>
              </a:ext>
            </a:extLst>
          </p:cNvPr>
          <p:cNvSpPr/>
          <p:nvPr/>
        </p:nvSpPr>
        <p:spPr bwMode="auto">
          <a:xfrm>
            <a:off x="1219200" y="2362200"/>
            <a:ext cx="6019800" cy="68580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45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76E011A-42E5-4736-B21E-17FB16D5293C}"/>
              </a:ext>
            </a:extLst>
          </p:cNvPr>
          <p:cNvSpPr/>
          <p:nvPr/>
        </p:nvSpPr>
        <p:spPr bwMode="auto">
          <a:xfrm>
            <a:off x="152400" y="5638800"/>
            <a:ext cx="990600" cy="923976"/>
          </a:xfrm>
          <a:prstGeom prst="rect">
            <a:avLst/>
          </a:prstGeom>
          <a:solidFill>
            <a:srgbClr val="000067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D5A26D-DD4D-4A38-9355-61F2008A6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03845"/>
            <a:ext cx="8229600" cy="1143000"/>
          </a:xfrm>
        </p:spPr>
        <p:txBody>
          <a:bodyPr/>
          <a:lstStyle/>
          <a:p>
            <a:r>
              <a:rPr lang="en-US" dirty="0"/>
              <a:t>Preliminary Results</a:t>
            </a:r>
            <a:br>
              <a:rPr lang="en-US" dirty="0"/>
            </a:br>
            <a:r>
              <a:rPr lang="en-US" sz="3200" dirty="0"/>
              <a:t>(Interstates, Freeways &amp; Expressways)</a:t>
            </a:r>
            <a:br>
              <a:rPr lang="en-US" sz="3200" dirty="0"/>
            </a:br>
            <a:r>
              <a:rPr lang="en-US" sz="3200" dirty="0"/>
              <a:t>With a speed limit of 60, 65 or 70 MPH</a:t>
            </a:r>
            <a:br>
              <a:rPr lang="en-US" sz="3200" dirty="0"/>
            </a:br>
            <a:r>
              <a:rPr lang="en-US" sz="2400" dirty="0"/>
              <a:t>Currently too hard to review 55 MPH highways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24E842-28CF-474C-ABB8-58E7F2CA6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2611488"/>
            <a:ext cx="9144000" cy="3951288"/>
          </a:xfrm>
        </p:spPr>
        <p:txBody>
          <a:bodyPr/>
          <a:lstStyle/>
          <a:p>
            <a:r>
              <a:rPr lang="en-US" dirty="0"/>
              <a:t>2023 (as of 6/20) 10 crashes</a:t>
            </a:r>
          </a:p>
          <a:p>
            <a:pPr lvl="1"/>
            <a:r>
              <a:rPr lang="en-US" dirty="0"/>
              <a:t>Only 1 might have been at a location that had systemic countermeasures</a:t>
            </a:r>
          </a:p>
          <a:p>
            <a:pPr lvl="2"/>
            <a:r>
              <a:rPr lang="en-US" dirty="0"/>
              <a:t>BAC unknown</a:t>
            </a:r>
          </a:p>
          <a:p>
            <a:pPr lvl="1"/>
            <a:r>
              <a:rPr lang="en-US" dirty="0"/>
              <a:t> 4 with BAC (Average was 0.194)</a:t>
            </a:r>
          </a:p>
          <a:p>
            <a:r>
              <a:rPr lang="en-US" dirty="0"/>
              <a:t>2022 19 crashes</a:t>
            </a:r>
          </a:p>
          <a:p>
            <a:pPr lvl="1"/>
            <a:r>
              <a:rPr lang="en-US" dirty="0"/>
              <a:t>Only 4 may have been from a location with systemic countermeasures</a:t>
            </a:r>
          </a:p>
          <a:p>
            <a:pPr lvl="1"/>
            <a:r>
              <a:rPr lang="en-US" dirty="0"/>
              <a:t>Only 1 (of the 4) recorded a BAC.  It was 0.144</a:t>
            </a:r>
          </a:p>
          <a:p>
            <a:pPr lvl="1"/>
            <a:r>
              <a:rPr lang="en-US" dirty="0"/>
              <a:t>6 with a BAC (Average was 0.176)</a:t>
            </a:r>
          </a:p>
          <a:p>
            <a:r>
              <a:rPr lang="en-US" dirty="0"/>
              <a:t>2021 8 Crashes</a:t>
            </a:r>
          </a:p>
          <a:p>
            <a:pPr lvl="1"/>
            <a:r>
              <a:rPr lang="en-US" dirty="0"/>
              <a:t>    None from a location with Systemic Countermeasures</a:t>
            </a:r>
          </a:p>
          <a:p>
            <a:pPr lvl="1"/>
            <a:r>
              <a:rPr lang="en-US" dirty="0"/>
              <a:t>    4 w/ a BAC (Average was 0.147)</a:t>
            </a:r>
          </a:p>
          <a:p>
            <a:r>
              <a:rPr lang="en-US" dirty="0"/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330CF2-4898-4C9C-8BD9-3C12AEA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785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EFE86-0F12-445A-AF92-2AAEE73A7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87" y="669486"/>
            <a:ext cx="7886700" cy="2759514"/>
          </a:xfrm>
        </p:spPr>
        <p:txBody>
          <a:bodyPr/>
          <a:lstStyle/>
          <a:p>
            <a:r>
              <a:rPr lang="en-US" dirty="0"/>
              <a:t>To wrap things up, there is 1 more thing that I’d like you to know and share with your family, friends and co-workers.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1D9E95-87B3-4CB3-BCAD-E8CC79DC8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5CB24-F3D7-4C11-BB8B-8C6A5288896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90113" name="Picture 25">
            <a:extLst>
              <a:ext uri="{FF2B5EF4-FFF2-40B4-BE49-F238E27FC236}">
                <a16:creationId xmlns:a16="http://schemas.microsoft.com/office/drawing/2014/main" id="{E712D909-607C-47B3-9B07-4026F1E4B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" y="3438053"/>
            <a:ext cx="812292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B61931EA-716F-42E8-99ED-0C5167259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6577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3186" name="Picture 2" descr="May be a closeup of one or more people and eyeglasses">
            <a:extLst>
              <a:ext uri="{FF2B5EF4-FFF2-40B4-BE49-F238E27FC236}">
                <a16:creationId xmlns:a16="http://schemas.microsoft.com/office/drawing/2014/main" id="{3270F313-C331-4771-9924-713ED56D6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562600"/>
            <a:ext cx="1119188" cy="111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Picture 4" descr="No photo description available.">
            <a:extLst>
              <a:ext uri="{FF2B5EF4-FFF2-40B4-BE49-F238E27FC236}">
                <a16:creationId xmlns:a16="http://schemas.microsoft.com/office/drawing/2014/main" id="{EE72B6AF-6DEC-4789-9027-AD6889D4AA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8" t="31348" r="26164" b="26316"/>
          <a:stretch/>
        </p:blipFill>
        <p:spPr bwMode="auto">
          <a:xfrm>
            <a:off x="2693194" y="5570899"/>
            <a:ext cx="1295400" cy="111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FEF9662F-5912-4CE9-A5A9-A0E1AC530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4974" t="15887" r="17402" b="49171"/>
          <a:stretch/>
        </p:blipFill>
        <p:spPr>
          <a:xfrm>
            <a:off x="4307940" y="5491414"/>
            <a:ext cx="2649648" cy="11903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D1EF05-C379-494C-964D-886CD1AFF3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801" y="5525547"/>
            <a:ext cx="1143000" cy="118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4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1676400"/>
            <a:ext cx="58197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5600" y="5029200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375397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47579-9638-4A56-807C-FA0C151C9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66800"/>
            <a:ext cx="8229600" cy="1371600"/>
          </a:xfrm>
        </p:spPr>
        <p:txBody>
          <a:bodyPr/>
          <a:lstStyle/>
          <a:p>
            <a:r>
              <a:rPr lang="en-US" dirty="0"/>
              <a:t>After collection WWD Data for 10 years with $0 budget…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54911B-FD26-4F4A-9F02-CDEBC7009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063950D-13FB-4A7A-A5B4-FE903701AB20}"/>
              </a:ext>
            </a:extLst>
          </p:cNvPr>
          <p:cNvSpPr txBox="1">
            <a:spLocks/>
          </p:cNvSpPr>
          <p:nvPr/>
        </p:nvSpPr>
        <p:spPr bwMode="auto">
          <a:xfrm>
            <a:off x="762000" y="34409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I got $1.5 Million of HSIP funding for enhanced signing and pavement markings.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A2971623-64AE-450E-959D-3A5C931AED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124200" y="4953000"/>
            <a:ext cx="2625455" cy="16133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4D3542-ADB2-4C18-9C80-3BA01542ECAB}"/>
              </a:ext>
            </a:extLst>
          </p:cNvPr>
          <p:cNvSpPr txBox="1"/>
          <p:nvPr/>
        </p:nvSpPr>
        <p:spPr>
          <a:xfrm>
            <a:off x="5674735" y="6918125"/>
            <a:ext cx="4899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pngimg.com/download/3523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48068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B3615-9FF1-44A7-B9AF-DF5B0F708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Spend?</a:t>
            </a:r>
          </a:p>
        </p:txBody>
      </p:sp>
      <p:pic>
        <p:nvPicPr>
          <p:cNvPr id="11" name="Content Placeholder 10" descr="Question Mark with solid fill">
            <a:extLst>
              <a:ext uri="{FF2B5EF4-FFF2-40B4-BE49-F238E27FC236}">
                <a16:creationId xmlns:a16="http://schemas.microsoft.com/office/drawing/2014/main" id="{2390C57B-43CD-47C2-9BC5-E814A71CA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24200" y="3276600"/>
            <a:ext cx="2286000" cy="2286000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C09C2-2703-4311-B612-50A96C42D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91138" name="Picture 2" descr="Map of Iowa (Map of Major Interstate Highways) : Worldofmaps.net - online  Maps and Travel Information">
            <a:extLst>
              <a:ext uri="{FF2B5EF4-FFF2-40B4-BE49-F238E27FC236}">
                <a16:creationId xmlns:a16="http://schemas.microsoft.com/office/drawing/2014/main" id="{FE9EF658-8162-4719-B9E3-356DB354D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53426"/>
            <a:ext cx="6248400" cy="421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FDF900-CAD7-4FBE-8028-A0AD1E7437DD}"/>
              </a:ext>
            </a:extLst>
          </p:cNvPr>
          <p:cNvSpPr txBox="1"/>
          <p:nvPr/>
        </p:nvSpPr>
        <p:spPr>
          <a:xfrm>
            <a:off x="3724046" y="2057400"/>
            <a:ext cx="2057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6D495A-06E5-4F70-9EC8-7B14BBFF4AFD}"/>
              </a:ext>
            </a:extLst>
          </p:cNvPr>
          <p:cNvSpPr txBox="1"/>
          <p:nvPr/>
        </p:nvSpPr>
        <p:spPr>
          <a:xfrm>
            <a:off x="1943100" y="1630501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+mj-lt"/>
              </a:rPr>
              <a:t>467 Interchanges in Iowa</a:t>
            </a:r>
          </a:p>
        </p:txBody>
      </p:sp>
    </p:spTree>
    <p:extLst>
      <p:ext uri="{BB962C8B-B14F-4D97-AF65-F5344CB8AC3E}">
        <p14:creationId xmlns:p14="http://schemas.microsoft.com/office/powerpoint/2010/main" val="3314396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014D7-A328-4A4A-AC4A-7E0AE5E0D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81000"/>
            <a:ext cx="4952999" cy="729342"/>
          </a:xfrm>
        </p:spPr>
        <p:txBody>
          <a:bodyPr/>
          <a:lstStyle/>
          <a:p>
            <a:r>
              <a:rPr lang="en-US" dirty="0"/>
              <a:t>Network Screening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668F3-616E-4C3E-BDA8-54AC74C5E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52" y="1355950"/>
            <a:ext cx="4724400" cy="1645373"/>
          </a:xfrm>
        </p:spPr>
        <p:txBody>
          <a:bodyPr/>
          <a:lstStyle/>
          <a:p>
            <a:r>
              <a:rPr lang="en-US" dirty="0"/>
              <a:t>By Dr. </a:t>
            </a:r>
            <a:r>
              <a:rPr lang="en-US" dirty="0" err="1"/>
              <a:t>Huaguo</a:t>
            </a:r>
            <a:r>
              <a:rPr lang="en-US" dirty="0"/>
              <a:t> Zhou  &amp; Md Atiquzzaman of Auburn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33423-6827-42A5-83FD-921ECC090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46AFCA-41DB-4E57-B37E-ACAE4249FF6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BD18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BD18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E33C03-AE3A-49D8-AC02-A4F0188C8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818" y="3250067"/>
            <a:ext cx="4402182" cy="30991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B44028-EABB-4E35-8837-51ED3A885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7" y="3250067"/>
            <a:ext cx="5240383" cy="3103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D3B5B7-F2BD-493E-89D8-2F4AEA85D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453" y="1376598"/>
            <a:ext cx="4384334" cy="17476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D3FEE-8097-4BE2-AEB6-5770F15F1DD8}"/>
              </a:ext>
            </a:extLst>
          </p:cNvPr>
          <p:cNvSpPr txBox="1"/>
          <p:nvPr/>
        </p:nvSpPr>
        <p:spPr>
          <a:xfrm>
            <a:off x="533400" y="64770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https://journals.sagepub.com/doi/pdf/10.1177/0361198118783152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616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92079-C23E-490B-BDF1-DAF424CB4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92895"/>
            <a:ext cx="8229600" cy="1143000"/>
          </a:xfrm>
        </p:spPr>
        <p:txBody>
          <a:bodyPr/>
          <a:lstStyle/>
          <a:p>
            <a:r>
              <a:rPr lang="en-US" sz="4000" dirty="0"/>
              <a:t>Iowa’s Modification Scoring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B3097-BC58-4FA5-BF9F-1AADAE1416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63683C-69C9-4684-B6C9-1C14D8485A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A2D847-EF7B-4CEE-B03A-F3ABE62332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C015C0-F82A-48F2-B61C-5E291B6F526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73AF08-B637-4710-9C25-8632C0CCF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E87F65-7D1F-4FB7-B6DA-D4A89DF8B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096" y="1564073"/>
            <a:ext cx="7543800" cy="517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24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34A10CF-53C4-4301-8900-11297D36F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522" y="2852909"/>
            <a:ext cx="5393415" cy="40384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BD8CEC-008C-47D3-B9E6-DDFE1F25D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1828800"/>
            <a:ext cx="7696200" cy="1143000"/>
          </a:xfrm>
        </p:spPr>
        <p:txBody>
          <a:bodyPr/>
          <a:lstStyle/>
          <a:p>
            <a:r>
              <a:rPr lang="en-US" dirty="0"/>
              <a:t>Started with 472 interchanges and then Multiplied by 100 “points”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248E65-D3F5-4E45-9F84-389115FAB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C32ECB-0A69-4967-8AD9-C9B691C5282C}"/>
              </a:ext>
            </a:extLst>
          </p:cNvPr>
          <p:cNvSpPr txBox="1"/>
          <p:nvPr/>
        </p:nvSpPr>
        <p:spPr>
          <a:xfrm>
            <a:off x="4724400" y="5722203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 Nova" panose="020B0504020202020204" pitchFamily="34" charset="0"/>
              </a:rPr>
              <a:t>47,200 Available Points in the Pool</a:t>
            </a:r>
          </a:p>
        </p:txBody>
      </p:sp>
    </p:spTree>
    <p:extLst>
      <p:ext uri="{BB962C8B-B14F-4D97-AF65-F5344CB8AC3E}">
        <p14:creationId xmlns:p14="http://schemas.microsoft.com/office/powerpoint/2010/main" val="1436395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6C3E6A7-52A7-436C-8ADA-99F83329C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of Points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2D2EE4-59A9-4FF6-8DF9-E460D8B70C4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465217"/>
            <a:ext cx="8991600" cy="4114800"/>
          </a:xfrm>
        </p:spPr>
        <p:txBody>
          <a:bodyPr/>
          <a:lstStyle/>
          <a:p>
            <a:r>
              <a:rPr lang="en-US" dirty="0"/>
              <a:t>Crashes (25%) - 11,800 points</a:t>
            </a:r>
          </a:p>
          <a:p>
            <a:r>
              <a:rPr lang="en-US" dirty="0"/>
              <a:t>Volume (25%) – 11,800 points</a:t>
            </a:r>
          </a:p>
          <a:p>
            <a:pPr lvl="1"/>
            <a:r>
              <a:rPr lang="en-US" dirty="0"/>
              <a:t>Mainline (12.5%)</a:t>
            </a:r>
          </a:p>
          <a:p>
            <a:pPr lvl="1"/>
            <a:r>
              <a:rPr lang="en-US" dirty="0"/>
              <a:t>Sideroad (12.5%)</a:t>
            </a:r>
          </a:p>
          <a:p>
            <a:r>
              <a:rPr lang="en-US" dirty="0"/>
              <a:t>Geometry (25%) – 11,800 Points</a:t>
            </a:r>
          </a:p>
          <a:p>
            <a:r>
              <a:rPr lang="en-US" dirty="0"/>
              <a:t>Urban/Rural (20%) – 9,440 Points</a:t>
            </a:r>
          </a:p>
          <a:p>
            <a:r>
              <a:rPr lang="en-US" dirty="0"/>
              <a:t>Non-Crash WWD Events (5%) – 2,360 Points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DA4D89-CA55-4CE4-A2DB-C40A0A40A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09386"/>
      </p:ext>
    </p:extLst>
  </p:cSld>
  <p:clrMapOvr>
    <a:masterClrMapping/>
  </p:clrMapOvr>
</p:sld>
</file>

<file path=ppt/theme/theme1.xml><?xml version="1.0" encoding="utf-8"?>
<a:theme xmlns:a="http://schemas.openxmlformats.org/drawingml/2006/main" name="Factory">
  <a:themeElements>
    <a:clrScheme name="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rgbClr val="FF0000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Factory 1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4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actory">
  <a:themeElements>
    <a:clrScheme name="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Factory 1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4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121896</TotalTime>
  <Words>636</Words>
  <Application>Microsoft Office PowerPoint</Application>
  <PresentationFormat>On-screen Show (4:3)</PresentationFormat>
  <Paragraphs>135</Paragraphs>
  <Slides>32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Arial Narrow</vt:lpstr>
      <vt:lpstr>Arial Nova</vt:lpstr>
      <vt:lpstr>Calibri</vt:lpstr>
      <vt:lpstr>Times New Roman</vt:lpstr>
      <vt:lpstr>Wingdings</vt:lpstr>
      <vt:lpstr>Factory</vt:lpstr>
      <vt:lpstr>Custom Design</vt:lpstr>
      <vt:lpstr>1_Factory</vt:lpstr>
      <vt:lpstr>Image Document</vt:lpstr>
      <vt:lpstr>PowerPoint Presentation</vt:lpstr>
      <vt:lpstr>Agenda</vt:lpstr>
      <vt:lpstr>Level of Effort for WWD</vt:lpstr>
      <vt:lpstr>After collection WWD Data for 10 years with $0 budget…</vt:lpstr>
      <vt:lpstr>Where to Spend?</vt:lpstr>
      <vt:lpstr>Network Screening</vt:lpstr>
      <vt:lpstr>Iowa’s Modification Scoring System</vt:lpstr>
      <vt:lpstr>Started with 472 interchanges and then Multiplied by 100 “points” </vt:lpstr>
      <vt:lpstr>Distribution of Points</vt:lpstr>
      <vt:lpstr>Don’t forget about At-Grades</vt:lpstr>
      <vt:lpstr>PowerPoint Presentation</vt:lpstr>
      <vt:lpstr>Common Philosophy for Signs </vt:lpstr>
      <vt:lpstr>At-Grade Intersection</vt:lpstr>
      <vt:lpstr>PowerPoint Presentation</vt:lpstr>
      <vt:lpstr>PowerPoint Presentation</vt:lpstr>
      <vt:lpstr>Had a few WWD, but this one…</vt:lpstr>
      <vt:lpstr>1 mile further down the road…</vt:lpstr>
      <vt:lpstr>PowerPoint Presentation</vt:lpstr>
      <vt:lpstr>Level of Effort for WWD</vt:lpstr>
      <vt:lpstr>Standard Diamond Interchange</vt:lpstr>
      <vt:lpstr>PowerPoint Presentation</vt:lpstr>
      <vt:lpstr>Be Careful with  Do Not Enter &amp; Stop Signs</vt:lpstr>
      <vt:lpstr>Folded Diamond Interchange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Hypothesis….</vt:lpstr>
      <vt:lpstr>Preliminary Results (Interstates, Freeways &amp; Expressways) With a speed limit of 60, 65 or 70 MPH Currently too hard to review 55 MPH highways </vt:lpstr>
      <vt:lpstr>To wrap things up, there is 1 more thing that I’d like you to know and share with your family, friends and co-workers.</vt:lpstr>
      <vt:lpstr>PowerPoint Presentation</vt:lpstr>
    </vt:vector>
  </TitlesOfParts>
  <Company>Iowa Dept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cmarkle</dc:creator>
  <cp:lastModifiedBy>Sorenson, Willy</cp:lastModifiedBy>
  <cp:revision>1541</cp:revision>
  <cp:lastPrinted>2021-11-16T14:37:54Z</cp:lastPrinted>
  <dcterms:created xsi:type="dcterms:W3CDTF">2000-10-05T14:55:58Z</dcterms:created>
  <dcterms:modified xsi:type="dcterms:W3CDTF">2023-06-21T16:32:04Z</dcterms:modified>
</cp:coreProperties>
</file>