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26"/>
  </p:notesMasterIdLst>
  <p:handoutMasterIdLst>
    <p:handoutMasterId r:id="rId27"/>
  </p:handoutMasterIdLst>
  <p:sldIdLst>
    <p:sldId id="583" r:id="rId3"/>
    <p:sldId id="634" r:id="rId4"/>
    <p:sldId id="633" r:id="rId5"/>
    <p:sldId id="675" r:id="rId6"/>
    <p:sldId id="677" r:id="rId7"/>
    <p:sldId id="676" r:id="rId8"/>
    <p:sldId id="367" r:id="rId9"/>
    <p:sldId id="641" r:id="rId10"/>
    <p:sldId id="598" r:id="rId11"/>
    <p:sldId id="596" r:id="rId12"/>
    <p:sldId id="586" r:id="rId13"/>
    <p:sldId id="614" r:id="rId14"/>
    <p:sldId id="585" r:id="rId15"/>
    <p:sldId id="679" r:id="rId16"/>
    <p:sldId id="745" r:id="rId17"/>
    <p:sldId id="669" r:id="rId18"/>
    <p:sldId id="673" r:id="rId19"/>
    <p:sldId id="744" r:id="rId20"/>
    <p:sldId id="597" r:id="rId21"/>
    <p:sldId id="684" r:id="rId22"/>
    <p:sldId id="683" r:id="rId23"/>
    <p:sldId id="610" r:id="rId24"/>
    <p:sldId id="364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FFFF00"/>
    <a:srgbClr val="00007A"/>
    <a:srgbClr val="191921"/>
    <a:srgbClr val="000099"/>
    <a:srgbClr val="FFFFFF"/>
    <a:srgbClr val="FCAB40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1" autoAdjust="0"/>
    <p:restoredTop sz="97122" autoAdjust="0"/>
  </p:normalViewPr>
  <p:slideViewPr>
    <p:cSldViewPr>
      <p:cViewPr varScale="1">
        <p:scale>
          <a:sx n="127" d="100"/>
          <a:sy n="127" d="100"/>
        </p:scale>
        <p:origin x="89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-555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34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Willy.Sorenson@iowadot.u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B533-F6AB-4441-B409-DFB9FA77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561945"/>
            <a:ext cx="5791200" cy="704910"/>
          </a:xfrm>
        </p:spPr>
        <p:txBody>
          <a:bodyPr/>
          <a:lstStyle/>
          <a:p>
            <a:pPr algn="ctr"/>
            <a:r>
              <a:rPr lang="en-US" dirty="0"/>
              <a:t>Wrong Way Driving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D498A-6486-47D5-BB43-4B168A7E4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ABBC3-F81C-40D0-B710-486F974EF97D}"/>
              </a:ext>
            </a:extLst>
          </p:cNvPr>
          <p:cNvSpPr txBox="1"/>
          <p:nvPr/>
        </p:nvSpPr>
        <p:spPr>
          <a:xfrm>
            <a:off x="1143000" y="12139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Building Relationships with 911 Centers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25F8BE-42DE-4969-8A94-CD05FC4B4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78687"/>
            <a:ext cx="7848600" cy="5068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5845B2-336F-48FE-8DC4-9FC359BFA0ED}"/>
              </a:ext>
            </a:extLst>
          </p:cNvPr>
          <p:cNvSpPr txBox="1"/>
          <p:nvPr/>
        </p:nvSpPr>
        <p:spPr>
          <a:xfrm>
            <a:off x="1066800" y="20574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</a:rPr>
              <a:t>2019 WWD Events that the Iowa DOT is aware of</a:t>
            </a:r>
          </a:p>
        </p:txBody>
      </p:sp>
    </p:spTree>
    <p:extLst>
      <p:ext uri="{BB962C8B-B14F-4D97-AF65-F5344CB8AC3E}">
        <p14:creationId xmlns:p14="http://schemas.microsoft.com/office/powerpoint/2010/main" val="78895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C9E5-D1A0-42D6-82EC-F00C4172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5752"/>
            <a:ext cx="7772400" cy="762000"/>
          </a:xfrm>
        </p:spPr>
        <p:txBody>
          <a:bodyPr/>
          <a:lstStyle/>
          <a:p>
            <a:r>
              <a:rPr lang="en-US" dirty="0"/>
              <a:t>WWD E-mail Notifications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996AE9-01BD-41DC-902A-3CAEBB61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174459"/>
            <a:ext cx="9220200" cy="1371600"/>
          </a:xfrm>
        </p:spPr>
        <p:txBody>
          <a:bodyPr/>
          <a:lstStyle/>
          <a:p>
            <a:r>
              <a:rPr lang="en-US" sz="2800" b="1" i="1" u="sng" dirty="0"/>
              <a:t>Situational awareness of WWD with TMC e-mails</a:t>
            </a:r>
          </a:p>
          <a:p>
            <a:pPr lvl="1"/>
            <a:r>
              <a:rPr lang="en-US" sz="2400" dirty="0"/>
              <a:t>These e-mails were created specifically for TAS so we can be notified and then track WWD events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60B2-0278-4BF7-B105-4BB96CF0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325210"/>
            <a:ext cx="304800" cy="457200"/>
          </a:xfrm>
        </p:spPr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D250A-7F29-4FF0-B34C-FB810C41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15426"/>
            <a:ext cx="3374427" cy="3363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3D126D-6848-4755-9668-583796E8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49" y="3061942"/>
            <a:ext cx="5649945" cy="3270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07B037-BB6B-4895-B22E-02140ADA7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41474"/>
            <a:ext cx="4419600" cy="332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ED0F-A29C-4BA5-9F39-9D25BFF28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WWD Database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DAF45-6DAF-4FD1-B400-9A4AD37E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D4D53C-F845-4334-B34E-5DA42DB2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136"/>
            <a:ext cx="9144000" cy="43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02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92079-C23E-490B-BDF1-DAF424CB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-296862"/>
            <a:ext cx="2286000" cy="1143000"/>
          </a:xfrm>
        </p:spPr>
        <p:txBody>
          <a:bodyPr/>
          <a:lstStyle/>
          <a:p>
            <a:r>
              <a:rPr lang="en-US" dirty="0"/>
              <a:t>Scoring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B3097-BC58-4FA5-BF9F-1AADAE141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3683C-69C9-4684-B6C9-1C14D8485A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A2D847-EF7B-4CEE-B03A-F3ABE6233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015C0-F82A-48F2-B61C-5E291B6F526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3AF08-B637-4710-9C25-8632C0CCF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281696-42B5-435E-A9F1-B4ED998C1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400" y="1044575"/>
            <a:ext cx="9144000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2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2748-EB47-4DA4-8F71-32F7F0C1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8FA10-581D-4DAE-A906-C2E9775C4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8FCC5-645B-45C4-9AC9-678EA1513E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D418B-5598-4900-92BC-D622EDAB2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E0E83-628A-412A-80DA-A6CF7EF0506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4CAEF-C572-450C-BD33-C2083460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040207-2DD5-4D8F-B1E7-38306100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868"/>
            <a:ext cx="9144000" cy="59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6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BC9F-ADAB-42AF-9E78-49532988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685800"/>
          </a:xfrm>
        </p:spPr>
        <p:txBody>
          <a:bodyPr/>
          <a:lstStyle/>
          <a:p>
            <a:r>
              <a:rPr lang="en-US" dirty="0"/>
              <a:t>60+/- WWD Cameras </a:t>
            </a:r>
            <a:r>
              <a:rPr lang="en-US" sz="2400" dirty="0"/>
              <a:t>(Coming Summer ‘21)</a:t>
            </a:r>
            <a:endParaRPr lang="en-US" dirty="0"/>
          </a:p>
        </p:txBody>
      </p:sp>
      <p:pic>
        <p:nvPicPr>
          <p:cNvPr id="9" name="20201223_19-35-25-20201223_19-36-25">
            <a:hlinkClick r:id="" action="ppaction://media"/>
            <a:extLst>
              <a:ext uri="{FF2B5EF4-FFF2-40B4-BE49-F238E27FC236}">
                <a16:creationId xmlns:a16="http://schemas.microsoft.com/office/drawing/2014/main" id="{64CE5A43-D03E-4EC3-947E-DABD4D2D793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53" end="35348.9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35100"/>
            <a:ext cx="9098844" cy="51181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C7272-DFBC-4BED-A4C2-06FE7ADB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5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EAF3-03A2-4170-B0CF-E6582B1B9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E23C3-5EB2-47C9-9162-CA9D47384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B6255-966B-4C52-B9C6-7E29E69E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CED8E-3F2F-4984-8EC9-256F16D8C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044"/>
            <a:ext cx="9144000" cy="567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6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142B-7067-4959-A4DB-0413DAE83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1143000"/>
          </a:xfrm>
        </p:spPr>
        <p:txBody>
          <a:bodyPr/>
          <a:lstStyle/>
          <a:p>
            <a:r>
              <a:rPr lang="en-US" dirty="0"/>
              <a:t>Dyersville (156 events since May)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149A1-0475-46F1-BDA0-189BD8284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AB5662-341B-49C4-99E8-E9C994B5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7B081-DF47-4B88-9DDC-6067B4CE7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1676400"/>
            <a:ext cx="9144000" cy="519170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B95C74-2F1D-4363-8C01-4C6B1068C8C0}"/>
              </a:ext>
            </a:extLst>
          </p:cNvPr>
          <p:cNvCxnSpPr>
            <a:cxnSpLocks/>
          </p:cNvCxnSpPr>
          <p:nvPr/>
        </p:nvCxnSpPr>
        <p:spPr bwMode="auto">
          <a:xfrm>
            <a:off x="4914900" y="3352800"/>
            <a:ext cx="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80375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674D8-76CC-4276-B7E0-9F1D4A71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WD 102 on 10-9-2020 10-12-27 AM">
            <a:hlinkClick r:id="" action="ppaction://media"/>
            <a:extLst>
              <a:ext uri="{FF2B5EF4-FFF2-40B4-BE49-F238E27FC236}">
                <a16:creationId xmlns:a16="http://schemas.microsoft.com/office/drawing/2014/main" id="{CC3011A5-02AB-46D1-9773-C4981195D0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700"/>
            <a:ext cx="9144000" cy="51457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7E24B-8363-408A-A40C-F9B209FF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5D8CA-523D-4A4D-9C26-234DA760A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 to 911 Centers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11FFE-D66E-4374-862C-4C11F565F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382000" cy="4572000"/>
          </a:xfrm>
        </p:spPr>
        <p:txBody>
          <a:bodyPr/>
          <a:lstStyle/>
          <a:p>
            <a:r>
              <a:rPr lang="en-US" dirty="0"/>
              <a:t>The public is not very good about calling</a:t>
            </a:r>
          </a:p>
          <a:p>
            <a:pPr lvl="1"/>
            <a:r>
              <a:rPr lang="en-US" dirty="0"/>
              <a:t>A Florida study showed 90% of people do NOT call 911</a:t>
            </a:r>
          </a:p>
          <a:p>
            <a:r>
              <a:rPr lang="en-US" dirty="0"/>
              <a:t>Long term goal is to “notify” 911 centers when these cameras identify a WWD</a:t>
            </a:r>
          </a:p>
          <a:p>
            <a:pPr lvl="1"/>
            <a:r>
              <a:rPr lang="en-US" dirty="0"/>
              <a:t>Need to make sure no false calls</a:t>
            </a:r>
          </a:p>
          <a:p>
            <a:r>
              <a:rPr lang="en-US" dirty="0"/>
              <a:t>Seconds do count.</a:t>
            </a:r>
          </a:p>
          <a:p>
            <a:r>
              <a:rPr lang="en-US" dirty="0"/>
              <a:t>  If we can’t prevent, we can respond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C9841-F15E-4C6B-B1DB-AECAB0738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60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C9E5-D1A0-42D6-82EC-F00C4172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2" y="457200"/>
            <a:ext cx="7772400" cy="762000"/>
          </a:xfrm>
        </p:spPr>
        <p:txBody>
          <a:bodyPr/>
          <a:lstStyle/>
          <a:p>
            <a:r>
              <a:rPr lang="en-US" dirty="0"/>
              <a:t>Overall Plan to Combat WWD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996AE9-01BD-41DC-902A-3CAEBB61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174458"/>
            <a:ext cx="9220200" cy="1873541"/>
          </a:xfrm>
        </p:spPr>
        <p:txBody>
          <a:bodyPr/>
          <a:lstStyle/>
          <a:p>
            <a:r>
              <a:rPr lang="en-US" sz="2800" b="1" i="1" u="sng" dirty="0"/>
              <a:t>Build relationships with local LEA/911 centers</a:t>
            </a:r>
          </a:p>
          <a:p>
            <a:pPr lvl="1"/>
            <a:r>
              <a:rPr lang="en-US" dirty="0"/>
              <a:t>Ames MDST and Cedar Rapids PD are the start</a:t>
            </a:r>
          </a:p>
          <a:p>
            <a:pPr lvl="1"/>
            <a:r>
              <a:rPr lang="en-US" sz="3200" dirty="0"/>
              <a:t>TIM groups would be an excellent next step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60B2-0278-4BF7-B105-4BB96CF0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325210"/>
            <a:ext cx="304800" cy="457200"/>
          </a:xfrm>
        </p:spPr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AAABD3-EEDA-472C-92F4-E9CF3869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205201"/>
            <a:ext cx="4572000" cy="3120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A3E750-65DB-4490-A5B9-AEFB7CDD5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720" y="3178393"/>
            <a:ext cx="4211280" cy="31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5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F558-6660-487F-8125-C945E7B3F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1B693-1E41-44B6-9B37-3282718CB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5943600" cy="522287"/>
          </a:xfrm>
        </p:spPr>
        <p:txBody>
          <a:bodyPr/>
          <a:lstStyle/>
          <a:p>
            <a:r>
              <a:rPr lang="en-US" dirty="0"/>
              <a:t>Wrong Way Driving Update 3-4-2021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20DA-F856-4F9A-86AC-D177C20C3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2174875"/>
            <a:ext cx="8382000" cy="2168525"/>
          </a:xfrm>
        </p:spPr>
        <p:txBody>
          <a:bodyPr/>
          <a:lstStyle/>
          <a:p>
            <a:r>
              <a:rPr lang="en-US" dirty="0"/>
              <a:t>How big of a problem is this? Crashes? Events? </a:t>
            </a:r>
            <a:r>
              <a:rPr lang="en-US" dirty="0" err="1"/>
              <a:t>Fatals</a:t>
            </a:r>
            <a:r>
              <a:rPr lang="en-US" dirty="0"/>
              <a:t>?  </a:t>
            </a:r>
          </a:p>
          <a:p>
            <a:r>
              <a:rPr lang="en-US" dirty="0"/>
              <a:t>Last 10 year of WWD data gathering and actions</a:t>
            </a:r>
          </a:p>
          <a:p>
            <a:r>
              <a:rPr lang="en-US" dirty="0"/>
              <a:t>What we are presently working on</a:t>
            </a:r>
          </a:p>
          <a:p>
            <a:r>
              <a:rPr lang="en-US" dirty="0"/>
              <a:t>Future efforts to work on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DDC2F-587D-4F18-92E2-29414D12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8021B3-1F22-450B-8B16-E93E0B53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74191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FF11E0-1BDB-4BE0-AC5C-729E2F53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368300"/>
            <a:ext cx="1295400" cy="6858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</a:rPr>
              <a:t>113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50E5-8F6F-424E-A78E-4604F89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57ADCE-975A-4FEB-A2E9-FFFFC1E726F7}"/>
              </a:ext>
            </a:extLst>
          </p:cNvPr>
          <p:cNvSpPr/>
          <p:nvPr/>
        </p:nvSpPr>
        <p:spPr bwMode="auto">
          <a:xfrm>
            <a:off x="6781800" y="36576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769924-DB1B-4630-ADE7-54AEBD3316EF}"/>
              </a:ext>
            </a:extLst>
          </p:cNvPr>
          <p:cNvSpPr/>
          <p:nvPr/>
        </p:nvSpPr>
        <p:spPr bwMode="auto">
          <a:xfrm>
            <a:off x="6781800" y="37719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6BE427-E93A-42A5-B223-BCE4BDDDF9E1}"/>
              </a:ext>
            </a:extLst>
          </p:cNvPr>
          <p:cNvSpPr/>
          <p:nvPr/>
        </p:nvSpPr>
        <p:spPr bwMode="auto">
          <a:xfrm>
            <a:off x="4343400" y="3683726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D0D89B1-4EE4-4DB8-8BE8-90D3964F9D4B}"/>
              </a:ext>
            </a:extLst>
          </p:cNvPr>
          <p:cNvSpPr/>
          <p:nvPr/>
        </p:nvSpPr>
        <p:spPr bwMode="auto">
          <a:xfrm>
            <a:off x="3944983" y="3632926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AAC5E0-AE2C-429E-B720-4DC155DF567C}"/>
              </a:ext>
            </a:extLst>
          </p:cNvPr>
          <p:cNvSpPr/>
          <p:nvPr/>
        </p:nvSpPr>
        <p:spPr bwMode="auto">
          <a:xfrm>
            <a:off x="4572000" y="37211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E9436-8720-462C-8BC3-FCCB9FB12DFE}"/>
              </a:ext>
            </a:extLst>
          </p:cNvPr>
          <p:cNvSpPr txBox="1"/>
          <p:nvPr/>
        </p:nvSpPr>
        <p:spPr>
          <a:xfrm>
            <a:off x="8012732" y="1037993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Done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FF8ED7-ABDA-4BCD-A1D3-27F8B04E00AA}"/>
              </a:ext>
            </a:extLst>
          </p:cNvPr>
          <p:cNvSpPr/>
          <p:nvPr/>
        </p:nvSpPr>
        <p:spPr bwMode="auto">
          <a:xfrm>
            <a:off x="7692107" y="1170632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5CD722B-DC0B-4B8A-9301-9DF3569943E7}"/>
              </a:ext>
            </a:extLst>
          </p:cNvPr>
          <p:cNvSpPr/>
          <p:nvPr/>
        </p:nvSpPr>
        <p:spPr bwMode="auto">
          <a:xfrm>
            <a:off x="7704387" y="1510582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696F49-6D25-4590-B02A-920FBD713218}"/>
              </a:ext>
            </a:extLst>
          </p:cNvPr>
          <p:cNvSpPr txBox="1"/>
          <p:nvPr/>
        </p:nvSpPr>
        <p:spPr>
          <a:xfrm>
            <a:off x="7980772" y="1391797"/>
            <a:ext cx="95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+mj-lt"/>
              </a:rPr>
              <a:t>Previous data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FF7D286-3C7A-4D81-9DE4-303E58702050}"/>
              </a:ext>
            </a:extLst>
          </p:cNvPr>
          <p:cNvSpPr/>
          <p:nvPr/>
        </p:nvSpPr>
        <p:spPr bwMode="auto">
          <a:xfrm>
            <a:off x="5177093" y="36576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E41BC9-49E3-4BF4-B8E1-663826C91673}"/>
              </a:ext>
            </a:extLst>
          </p:cNvPr>
          <p:cNvSpPr/>
          <p:nvPr/>
        </p:nvSpPr>
        <p:spPr bwMode="auto">
          <a:xfrm>
            <a:off x="7272593" y="3538203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087538-9129-4710-AB07-D148A263873E}"/>
              </a:ext>
            </a:extLst>
          </p:cNvPr>
          <p:cNvSpPr/>
          <p:nvPr/>
        </p:nvSpPr>
        <p:spPr bwMode="auto">
          <a:xfrm>
            <a:off x="1295400" y="1981200"/>
            <a:ext cx="228600" cy="228600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5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8305AC-165B-41EF-96C6-55A4C1250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1" y="838200"/>
            <a:ext cx="7772400" cy="685800"/>
          </a:xfrm>
        </p:spPr>
        <p:txBody>
          <a:bodyPr/>
          <a:lstStyle/>
          <a:p>
            <a:r>
              <a:rPr lang="en-US" dirty="0"/>
              <a:t>What you &amp; Staff can do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BF9A73-CD01-4EFE-8D63-43BF90B785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12388" y="5668"/>
            <a:ext cx="2531612" cy="258083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CA020-AC36-4E00-A20B-58CA04349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45332" y="1676400"/>
            <a:ext cx="7055732" cy="4114800"/>
          </a:xfrm>
        </p:spPr>
        <p:txBody>
          <a:bodyPr/>
          <a:lstStyle/>
          <a:p>
            <a:r>
              <a:rPr lang="en-US" dirty="0"/>
              <a:t>If you have DMS in your area:</a:t>
            </a:r>
          </a:p>
          <a:p>
            <a:pPr lvl="1"/>
            <a:r>
              <a:rPr lang="en-US" sz="2400" dirty="0"/>
              <a:t>If you notify the TMC (immediately), we can activate DMS messages</a:t>
            </a:r>
          </a:p>
          <a:p>
            <a:pPr lvl="1"/>
            <a:r>
              <a:rPr lang="en-US" sz="2400" dirty="0"/>
              <a:t>We will have a record of the event</a:t>
            </a:r>
          </a:p>
          <a:p>
            <a:pPr lvl="1"/>
            <a:r>
              <a:rPr lang="en-US" sz="2400" dirty="0"/>
              <a:t>If you can’t/don’t want to notify the TMC (immediately), we still care “after the fact”</a:t>
            </a:r>
          </a:p>
          <a:p>
            <a:r>
              <a:rPr lang="en-US" dirty="0"/>
              <a:t>If you don’t have DMS in area</a:t>
            </a:r>
          </a:p>
          <a:p>
            <a:pPr lvl="1"/>
            <a:r>
              <a:rPr lang="en-US" sz="2400" dirty="0"/>
              <a:t>If you tell us within 7 days, we can look at our camera video</a:t>
            </a:r>
          </a:p>
          <a:p>
            <a:pPr lvl="1"/>
            <a:r>
              <a:rPr lang="en-US" sz="2400" dirty="0"/>
              <a:t>    We will still document the event</a:t>
            </a:r>
          </a:p>
          <a:p>
            <a:pPr lvl="1"/>
            <a:r>
              <a:rPr lang="en-US" sz="2400" dirty="0"/>
              <a:t>    If patterns surface, help can be on the 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D1C8C-1F94-4822-B6AC-B0078C01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101F10-3AFB-42AA-8E94-F5D118028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09" y="2619541"/>
            <a:ext cx="3733362" cy="793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F5BE42-A710-4A2E-A141-2981692E9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724" y="3807735"/>
            <a:ext cx="1676400" cy="77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47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78E90-323B-4744-9DA8-1492ACE1B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AA319-EEB6-48ED-82EA-1538520ED357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3475A-D382-4E37-8EDC-106B96D6E8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C86A1-7D1E-4E1B-AF92-E4C70E9D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DB3D55-3DA2-4E48-B6EE-A0E57F13B15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34D4FEA-95CB-494D-AE69-6033AFC3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98" y="8709"/>
            <a:ext cx="5105003" cy="68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03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WWD Information?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461" y="1524000"/>
            <a:ext cx="8229600" cy="4114800"/>
          </a:xfrm>
        </p:spPr>
        <p:txBody>
          <a:bodyPr/>
          <a:lstStyle/>
          <a:p>
            <a:r>
              <a:rPr lang="en-US" dirty="0"/>
              <a:t>Willy Sorenson, P.E.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Willy.Sorenson@iowadot.us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(515)-669-4628 Cell </a:t>
            </a:r>
            <a:r>
              <a:rPr lang="en-US" sz="2000" dirty="0"/>
              <a:t>(99% of getting me)</a:t>
            </a:r>
          </a:p>
          <a:p>
            <a:pPr lvl="1"/>
            <a:r>
              <a:rPr lang="en-US" sz="2400" dirty="0"/>
              <a:t>Traffic &amp; Safety Engineer</a:t>
            </a:r>
          </a:p>
          <a:p>
            <a:pPr lvl="1"/>
            <a:r>
              <a:rPr lang="en-US" sz="2400" dirty="0"/>
              <a:t>Traffic &amp; Safety Bureau, Iowa DOT</a:t>
            </a:r>
          </a:p>
          <a:p>
            <a:pPr lvl="1"/>
            <a:r>
              <a:rPr lang="en-US" sz="2400" dirty="0"/>
              <a:t>800 Lincoln Way, North Annex</a:t>
            </a:r>
          </a:p>
          <a:p>
            <a:pPr lvl="1"/>
            <a:r>
              <a:rPr lang="en-US" sz="2400" dirty="0"/>
              <a:t>Ames, Iowa 50010</a:t>
            </a:r>
          </a:p>
          <a:p>
            <a:r>
              <a:rPr lang="en-US" dirty="0"/>
              <a:t>(515)-239-1212 Office </a:t>
            </a:r>
            <a:r>
              <a:rPr lang="en-US" sz="2400" dirty="0"/>
              <a:t>(1% chance I’ll answer)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6D6F-782C-4E31-9002-24FDBD67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50395"/>
            <a:ext cx="4198374" cy="1143000"/>
          </a:xfrm>
        </p:spPr>
        <p:txBody>
          <a:bodyPr/>
          <a:lstStyle/>
          <a:p>
            <a:r>
              <a:rPr lang="en-US" dirty="0"/>
              <a:t>WWD Crashes</a:t>
            </a:r>
            <a:br>
              <a:rPr lang="en-US" dirty="0"/>
            </a:br>
            <a:r>
              <a:rPr lang="en-US" dirty="0"/>
              <a:t>2008 to 2018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5AB5846-E47A-4E79-9DCF-2961F58EFD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3082" y="1205462"/>
            <a:ext cx="4855098" cy="3200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BD027-0653-4A39-AC7A-DEE4CFD47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BD3476-D8A8-47FF-BC5C-3CBCAA28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5502"/>
            <a:ext cx="3249820" cy="42207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F38BD-4473-4AEE-A15E-FB19152BAE51}"/>
              </a:ext>
            </a:extLst>
          </p:cNvPr>
          <p:cNvSpPr txBox="1"/>
          <p:nvPr/>
        </p:nvSpPr>
        <p:spPr>
          <a:xfrm>
            <a:off x="3962400" y="4547053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3.4 deaths / year (2008-2018)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404A2-D52C-4717-B93F-AD02826B02A4}"/>
              </a:ext>
            </a:extLst>
          </p:cNvPr>
          <p:cNvSpPr txBox="1"/>
          <p:nvPr/>
        </p:nvSpPr>
        <p:spPr>
          <a:xfrm>
            <a:off x="3995147" y="5149909"/>
            <a:ext cx="512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6 deaths in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D960F7-CF26-4E14-B2B0-E14B6911E9E2}"/>
              </a:ext>
            </a:extLst>
          </p:cNvPr>
          <p:cNvSpPr txBox="1"/>
          <p:nvPr/>
        </p:nvSpPr>
        <p:spPr>
          <a:xfrm>
            <a:off x="3992628" y="5660828"/>
            <a:ext cx="346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11 deaths in 2020</a:t>
            </a:r>
          </a:p>
        </p:txBody>
      </p:sp>
    </p:spTree>
    <p:extLst>
      <p:ext uri="{BB962C8B-B14F-4D97-AF65-F5344CB8AC3E}">
        <p14:creationId xmlns:p14="http://schemas.microsoft.com/office/powerpoint/2010/main" val="26159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4ADD-FE78-4C7B-8C4B-9CB80746B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F25CB-66DD-4E03-9C30-0808524A6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0B093-34E1-412B-9ECA-EFDB11B9B1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9A29D-40B6-40AA-857F-AE0281957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A841B3-A93A-48BF-B5E1-F0750C7412B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609CF-85CF-4A91-BE42-42783E69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2" descr="image002">
            <a:extLst>
              <a:ext uri="{FF2B5EF4-FFF2-40B4-BE49-F238E27FC236}">
                <a16:creationId xmlns:a16="http://schemas.microsoft.com/office/drawing/2014/main" id="{D67FB012-54F9-42F5-BE4F-28828310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81166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931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C0432-AEB3-450B-B032-8FDD8A215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23E97A-3A2A-445B-B96D-C065C6B0E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CE966-FF28-4037-9F14-60B4745F2E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E63A8A-D8DC-4B91-83EE-546BB9BC8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72DD1-C489-4803-97D2-32A5D227165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1E2C-7815-4DF3-90F2-F61D2567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6C993-FCEC-46F4-B4E0-FF65C3E48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544"/>
            <a:ext cx="9144000" cy="60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7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D0ED-0188-4852-9A14-7A5989F4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B7953-A898-4724-8931-C725AE3E2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2901E-6F28-4483-BA99-453ACD63AE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326A2-A971-4CEE-8A72-DB7CA6883E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0FF4E-F9FE-45B4-9505-2CA49AFDD06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08013-2D0E-4DC3-A9DC-34B9FA591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D16B97-8401-4883-A7E9-BC4410A98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6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762000"/>
          </a:xfrm>
        </p:spPr>
        <p:txBody>
          <a:bodyPr/>
          <a:lstStyle/>
          <a:p>
            <a:pPr algn="ctr"/>
            <a:r>
              <a:rPr lang="en-US" dirty="0"/>
              <a:t>Project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1575"/>
            <a:ext cx="92011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286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Boone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Nevada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3800" y="2971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Ames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itchFamily="34" charset="0"/>
              </a:rPr>
              <a:t>25 miles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1CCB29-6DD6-4FFE-8F56-1F3BE5B63F10}"/>
              </a:ext>
            </a:extLst>
          </p:cNvPr>
          <p:cNvSpPr txBox="1"/>
          <p:nvPr/>
        </p:nvSpPr>
        <p:spPr>
          <a:xfrm>
            <a:off x="5410200" y="5686425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on this Corridor since 2012</a:t>
            </a:r>
          </a:p>
        </p:txBody>
      </p:sp>
    </p:spTree>
    <p:extLst>
      <p:ext uri="{BB962C8B-B14F-4D97-AF65-F5344CB8AC3E}">
        <p14:creationId xmlns:p14="http://schemas.microsoft.com/office/powerpoint/2010/main" val="98104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5F3808-F104-4247-BAC4-478ED2E85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1363037"/>
            <a:ext cx="3886200" cy="517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85D9D5-E8AC-4D4B-9EAA-A2E37F659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546100"/>
            <a:ext cx="4876800" cy="762000"/>
          </a:xfrm>
        </p:spPr>
        <p:txBody>
          <a:bodyPr/>
          <a:lstStyle/>
          <a:p>
            <a:r>
              <a:rPr lang="en-US" dirty="0"/>
              <a:t>What we “Caught”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F6479-F9E2-4EB0-A268-30CC21722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676400"/>
            <a:ext cx="6019800" cy="4114800"/>
          </a:xfrm>
        </p:spPr>
        <p:txBody>
          <a:bodyPr/>
          <a:lstStyle/>
          <a:p>
            <a:r>
              <a:rPr lang="en-US" dirty="0"/>
              <a:t>216 events since July ’14</a:t>
            </a:r>
          </a:p>
          <a:p>
            <a:r>
              <a:rPr lang="en-US" dirty="0"/>
              <a:t>Sensors/ 911 calls /Videos</a:t>
            </a:r>
          </a:p>
          <a:p>
            <a:r>
              <a:rPr lang="en-US" dirty="0"/>
              <a:t>Only 2 “single vehicle” crashes</a:t>
            </a:r>
          </a:p>
          <a:p>
            <a:r>
              <a:rPr lang="en-US" dirty="0"/>
              <a:t>Over 1,000 “pass-</a:t>
            </a:r>
            <a:r>
              <a:rPr lang="en-US" dirty="0" err="1"/>
              <a:t>bys</a:t>
            </a:r>
            <a:r>
              <a:rPr lang="en-US" dirty="0"/>
              <a:t>”</a:t>
            </a:r>
          </a:p>
          <a:p>
            <a:r>
              <a:rPr lang="en-US" dirty="0"/>
              <a:t>Unique countermeasures at     7 locations (99% success                                      		preventing future)</a:t>
            </a:r>
          </a:p>
          <a:p>
            <a:r>
              <a:rPr lang="en-US" dirty="0"/>
              <a:t>       2 “Good” Detection Zones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8F6BF-A5F8-4747-A72A-001AAD3B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DC9E5-D1A0-42D6-82EC-F00C4172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42" y="457200"/>
            <a:ext cx="7772400" cy="762000"/>
          </a:xfrm>
        </p:spPr>
        <p:txBody>
          <a:bodyPr/>
          <a:lstStyle/>
          <a:p>
            <a:r>
              <a:rPr lang="en-US" dirty="0"/>
              <a:t>Cedar Rapids &amp; Iowa City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996AE9-01BD-41DC-902A-3CAEBB61E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493017"/>
            <a:ext cx="9220200" cy="1371600"/>
          </a:xfrm>
        </p:spPr>
        <p:txBody>
          <a:bodyPr/>
          <a:lstStyle/>
          <a:p>
            <a:r>
              <a:rPr lang="en-US" sz="2800" b="1" i="1" u="sng" dirty="0"/>
              <a:t>Overhead DMS use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60B2-0278-4BF7-B105-4BB96CF0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000" y="6325210"/>
            <a:ext cx="304800" cy="457200"/>
          </a:xfrm>
        </p:spPr>
        <p:txBody>
          <a:bodyPr/>
          <a:lstStyle/>
          <a:p>
            <a:pPr>
              <a:defRPr/>
            </a:pPr>
            <a:fld id="{B1712761-0099-4EBF-9C7B-ECEC41268A9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8D04F9-F89C-45CC-B013-E757B00DB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12018"/>
            <a:ext cx="5069983" cy="574598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01B6F5-022C-4A93-B334-1A9CC3B53182}"/>
              </a:ext>
            </a:extLst>
          </p:cNvPr>
          <p:cNvSpPr txBox="1">
            <a:spLocks/>
          </p:cNvSpPr>
          <p:nvPr/>
        </p:nvSpPr>
        <p:spPr bwMode="auto">
          <a:xfrm>
            <a:off x="12700" y="2286000"/>
            <a:ext cx="434775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000" kern="0" dirty="0"/>
              <a:t>About 20 activations in   the 1</a:t>
            </a:r>
            <a:r>
              <a:rPr lang="en-US" sz="4000" kern="0" baseline="30000" dirty="0"/>
              <a:t>st</a:t>
            </a:r>
            <a:r>
              <a:rPr lang="en-US" sz="4000" kern="0" dirty="0"/>
              <a:t> 6 months of implementing</a:t>
            </a:r>
          </a:p>
        </p:txBody>
      </p:sp>
    </p:spTree>
    <p:extLst>
      <p:ext uri="{BB962C8B-B14F-4D97-AF65-F5344CB8AC3E}">
        <p14:creationId xmlns:p14="http://schemas.microsoft.com/office/powerpoint/2010/main" val="3740413208"/>
      </p:ext>
    </p:extLst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32435</TotalTime>
  <Words>467</Words>
  <Application>Microsoft Office PowerPoint</Application>
  <PresentationFormat>On-screen Show (4:3)</PresentationFormat>
  <Paragraphs>93</Paragraphs>
  <Slides>23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Times New Roman</vt:lpstr>
      <vt:lpstr>Wingdings</vt:lpstr>
      <vt:lpstr>Factory</vt:lpstr>
      <vt:lpstr>Custom Design</vt:lpstr>
      <vt:lpstr>Image Document</vt:lpstr>
      <vt:lpstr>Wrong Way Driving</vt:lpstr>
      <vt:lpstr>Agenda</vt:lpstr>
      <vt:lpstr>WWD Crashes 2008 to 2018</vt:lpstr>
      <vt:lpstr>PowerPoint Presentation</vt:lpstr>
      <vt:lpstr>PowerPoint Presentation</vt:lpstr>
      <vt:lpstr>PowerPoint Presentation</vt:lpstr>
      <vt:lpstr>Project Location</vt:lpstr>
      <vt:lpstr>What we “Caught”</vt:lpstr>
      <vt:lpstr>Cedar Rapids &amp; Iowa City</vt:lpstr>
      <vt:lpstr>WWD E-mail Notifications</vt:lpstr>
      <vt:lpstr>Statewide WWD Database</vt:lpstr>
      <vt:lpstr>Scoring </vt:lpstr>
      <vt:lpstr>PowerPoint Presentation</vt:lpstr>
      <vt:lpstr>60+/- WWD Cameras (Coming Summer ‘21)</vt:lpstr>
      <vt:lpstr>PowerPoint Presentation</vt:lpstr>
      <vt:lpstr>Dyersville (156 events since May)</vt:lpstr>
      <vt:lpstr>PowerPoint Presentation</vt:lpstr>
      <vt:lpstr>Notification to 911 Centers</vt:lpstr>
      <vt:lpstr>Overall Plan to Combat WWD</vt:lpstr>
      <vt:lpstr>113</vt:lpstr>
      <vt:lpstr>What you &amp; Staff can do</vt:lpstr>
      <vt:lpstr>PowerPoint Presentation</vt:lpstr>
      <vt:lpstr>Any WWD Information?</vt:lpstr>
    </vt:vector>
  </TitlesOfParts>
  <Company>Iowa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1241</cp:revision>
  <cp:lastPrinted>2015-06-19T19:10:25Z</cp:lastPrinted>
  <dcterms:created xsi:type="dcterms:W3CDTF">2000-10-05T14:55:58Z</dcterms:created>
  <dcterms:modified xsi:type="dcterms:W3CDTF">2021-03-02T20:16:05Z</dcterms:modified>
</cp:coreProperties>
</file>