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8" r:id="rId2"/>
  </p:sldMasterIdLst>
  <p:notesMasterIdLst>
    <p:notesMasterId r:id="rId42"/>
  </p:notesMasterIdLst>
  <p:handoutMasterIdLst>
    <p:handoutMasterId r:id="rId43"/>
  </p:handoutMasterIdLst>
  <p:sldIdLst>
    <p:sldId id="317" r:id="rId3"/>
    <p:sldId id="327" r:id="rId4"/>
    <p:sldId id="460" r:id="rId5"/>
    <p:sldId id="461" r:id="rId6"/>
    <p:sldId id="462" r:id="rId7"/>
    <p:sldId id="438" r:id="rId8"/>
    <p:sldId id="439" r:id="rId9"/>
    <p:sldId id="440" r:id="rId10"/>
    <p:sldId id="441" r:id="rId11"/>
    <p:sldId id="447" r:id="rId12"/>
    <p:sldId id="448" r:id="rId13"/>
    <p:sldId id="458" r:id="rId14"/>
    <p:sldId id="471" r:id="rId15"/>
    <p:sldId id="472" r:id="rId16"/>
    <p:sldId id="463" r:id="rId17"/>
    <p:sldId id="468" r:id="rId18"/>
    <p:sldId id="473" r:id="rId19"/>
    <p:sldId id="451" r:id="rId20"/>
    <p:sldId id="452" r:id="rId21"/>
    <p:sldId id="459" r:id="rId22"/>
    <p:sldId id="464" r:id="rId23"/>
    <p:sldId id="455" r:id="rId24"/>
    <p:sldId id="457" r:id="rId25"/>
    <p:sldId id="456" r:id="rId26"/>
    <p:sldId id="442" r:id="rId27"/>
    <p:sldId id="444" r:id="rId28"/>
    <p:sldId id="445" r:id="rId29"/>
    <p:sldId id="465" r:id="rId30"/>
    <p:sldId id="443" r:id="rId31"/>
    <p:sldId id="467" r:id="rId32"/>
    <p:sldId id="450" r:id="rId33"/>
    <p:sldId id="446" r:id="rId34"/>
    <p:sldId id="449" r:id="rId35"/>
    <p:sldId id="364" r:id="rId36"/>
    <p:sldId id="329" r:id="rId37"/>
    <p:sldId id="454" r:id="rId38"/>
    <p:sldId id="470" r:id="rId39"/>
    <p:sldId id="469" r:id="rId40"/>
    <p:sldId id="466" r:id="rId4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FFFFFF"/>
    <a:srgbClr val="FFFF00"/>
    <a:srgbClr val="FCAB40"/>
    <a:srgbClr val="191921"/>
    <a:srgbClr val="B2B2B2"/>
    <a:srgbClr val="00009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7122" autoAdjust="0"/>
  </p:normalViewPr>
  <p:slideViewPr>
    <p:cSldViewPr>
      <p:cViewPr>
        <p:scale>
          <a:sx n="210" d="100"/>
          <a:sy n="210" d="100"/>
        </p:scale>
        <p:origin x="-1386" y="-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34" y="-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B08718A3-0EA4-40F3-B7AD-828F2E98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5" y="4416099"/>
            <a:ext cx="5139134" cy="41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5187F802-6B40-4EF6-B604-1E52ADBE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73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099" r:id="rId2"/>
    <p:sldLayoutId id="2147484117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BA02-CFFE-4FA9-AEEE-7BC54DD155EE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457CF-EFD0-44DD-A97E-428309F876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78" y="1052168"/>
            <a:ext cx="8198844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2DCC-B380-48CD-8C96-72F2C3DB4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B255-18D5-4727-B7CD-C6E090E5A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02987-E259-46EB-B5BE-41ACD388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3B1E4-43EB-4D48-905A-17F0E24B0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3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71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012F2-B2D0-45B2-A3D4-C6C133A77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435E8-9F53-45C0-921B-CF0CAB4C7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3771A-B623-46F2-9C71-DB583792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948C6-7F3A-4BC8-B947-14B9D11CB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1" y="1524000"/>
            <a:ext cx="9144000" cy="518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91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E21A7-8749-4AC0-98AB-C5FCB8D3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58B24-C5A4-4951-BFB7-EF19E8A46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35AFF-3B10-4F49-9FF6-62B368EC0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BBEF0-D073-4D02-853F-E69DC228A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" y="0"/>
            <a:ext cx="9124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52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10CFA-AB0B-499A-B6E0-1E63254E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7586"/>
            <a:ext cx="7772400" cy="1143000"/>
          </a:xfrm>
        </p:spPr>
        <p:txBody>
          <a:bodyPr/>
          <a:lstStyle/>
          <a:p>
            <a:r>
              <a:rPr lang="en-US" dirty="0"/>
              <a:t>Where are they coming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52AF-3081-488F-B372-539799D6A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E2DA5-75E8-4818-93AD-4F1CF2CFB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C8BD8E-8AB5-41A5-A79C-4A6E9DFE2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51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7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FB2A-3750-469C-8709-A53B9C0A5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97971"/>
            <a:ext cx="7772400" cy="685800"/>
          </a:xfrm>
        </p:spPr>
        <p:txBody>
          <a:bodyPr/>
          <a:lstStyle/>
          <a:p>
            <a:r>
              <a:rPr lang="en-US" dirty="0"/>
              <a:t>Day vs Night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3EE1DAD-FEBF-4664-898E-95CB498EB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86" y="3717687"/>
            <a:ext cx="9144000" cy="314031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95C06-777B-4E28-8D61-85A6638D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B2262-7386-4E34-8464-FB92AA00A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86" y="841247"/>
            <a:ext cx="9144000" cy="2876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4B448-0AB4-433B-9921-D47212A83335}"/>
              </a:ext>
            </a:extLst>
          </p:cNvPr>
          <p:cNvSpPr txBox="1"/>
          <p:nvPr/>
        </p:nvSpPr>
        <p:spPr>
          <a:xfrm>
            <a:off x="457200" y="5486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out of 145</a:t>
            </a:r>
          </a:p>
          <a:p>
            <a:pPr algn="ctr"/>
            <a:r>
              <a:rPr lang="en-US" dirty="0"/>
              <a:t>0.7%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0C350-BF27-49B3-8218-1226D4F548EE}"/>
              </a:ext>
            </a:extLst>
          </p:cNvPr>
          <p:cNvSpPr txBox="1"/>
          <p:nvPr/>
        </p:nvSpPr>
        <p:spPr>
          <a:xfrm>
            <a:off x="304800" y="2450489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144 out of 145</a:t>
            </a:r>
          </a:p>
          <a:p>
            <a:pPr algn="ctr"/>
            <a:r>
              <a:rPr lang="en-US" dirty="0"/>
              <a:t>99.3%</a:t>
            </a:r>
          </a:p>
        </p:txBody>
      </p:sp>
    </p:spTree>
    <p:extLst>
      <p:ext uri="{BB962C8B-B14F-4D97-AF65-F5344CB8AC3E}">
        <p14:creationId xmlns:p14="http://schemas.microsoft.com/office/powerpoint/2010/main" val="63936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0CF773-D8F2-444E-A660-C7E51D83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3998"/>
            <a:ext cx="9829800" cy="7711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AC959-FD1F-47E9-A389-E6B02AB4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914400"/>
            <a:ext cx="7772400" cy="7620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May 2019 Treatment (#1)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02E9-CE67-40A5-AE8E-8E752FD6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7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EF66-301B-43F8-AA73-8D8F4A54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679C0-EE8F-4924-A259-14E6B15F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566FC-0C91-4CE3-B9AA-59D260C7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439"/>
            <a:ext cx="6400800" cy="5460332"/>
          </a:xfrm>
          <a:prstGeom prst="rect">
            <a:avLst/>
          </a:prstGeom>
        </p:spPr>
      </p:pic>
      <p:pic>
        <p:nvPicPr>
          <p:cNvPr id="91138" name="3AB52896-0681-4F45-8190-DC44EBBA2A57" descr="B6BE8E06-00D2-4D99-9982-20B712878622">
            <a:extLst>
              <a:ext uri="{FF2B5EF4-FFF2-40B4-BE49-F238E27FC236}">
                <a16:creationId xmlns:a16="http://schemas.microsoft.com/office/drawing/2014/main" id="{B39511D2-9C56-4A32-BD43-1648A5F72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3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7D6C8-F423-45C7-919D-0BB568DF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09598"/>
            <a:ext cx="6096000" cy="762000"/>
          </a:xfrm>
        </p:spPr>
        <p:txBody>
          <a:bodyPr/>
          <a:lstStyle/>
          <a:p>
            <a:r>
              <a:rPr lang="en-US" dirty="0"/>
              <a:t>New Interchange / GPS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E2E68-F4F9-47D3-92D1-698E11B2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0114" name="Picture 2" descr="6d2b1b23-d399-4d40-afe9-cefd69a3a3a0@namprd09">
            <a:extLst>
              <a:ext uri="{FF2B5EF4-FFF2-40B4-BE49-F238E27FC236}">
                <a16:creationId xmlns:a16="http://schemas.microsoft.com/office/drawing/2014/main" id="{88341C32-365E-44A6-8AB1-66484704C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7800"/>
            <a:ext cx="249376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 descr="1a70c4db-a5fa-4ded-98c0-de94c299dfaa@namprd09">
            <a:extLst>
              <a:ext uri="{FF2B5EF4-FFF2-40B4-BE49-F238E27FC236}">
                <a16:creationId xmlns:a16="http://schemas.microsoft.com/office/drawing/2014/main" id="{3B09615D-1A7B-4124-9037-C4072CBC5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296" y="1447798"/>
            <a:ext cx="2503799" cy="543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AA04A-7E46-49B9-BE65-637377BD0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398" y="1447798"/>
            <a:ext cx="3407601" cy="5410202"/>
          </a:xfrm>
          <a:prstGeom prst="rect">
            <a:avLst/>
          </a:prstGeom>
        </p:spPr>
      </p:pic>
      <p:pic>
        <p:nvPicPr>
          <p:cNvPr id="90116" name="677FBF24-E672-43A8-95E3-0E4BB73CDCF3" descr="F8A01362-714B-4A70-B182-F3A1C74C0185">
            <a:extLst>
              <a:ext uri="{FF2B5EF4-FFF2-40B4-BE49-F238E27FC236}">
                <a16:creationId xmlns:a16="http://schemas.microsoft.com/office/drawing/2014/main" id="{88297E65-B567-440B-9BC4-1B95E0A0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65" y="4324068"/>
            <a:ext cx="3407601" cy="255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014F9C64-3CB1-4C0F-9599-375F8DD7F8A0" descr="980BB5AE-E23F-40ED-A6D0-A0351B827288">
            <a:extLst>
              <a:ext uri="{FF2B5EF4-FFF2-40B4-BE49-F238E27FC236}">
                <a16:creationId xmlns:a16="http://schemas.microsoft.com/office/drawing/2014/main" id="{1C79A4DF-E347-4AEB-B7E9-BA013E89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66" y="4436909"/>
            <a:ext cx="3242633" cy="24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78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A73F-D104-4C6B-B637-B10F213C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3900"/>
            <a:ext cx="7772400" cy="609600"/>
          </a:xfrm>
        </p:spPr>
        <p:txBody>
          <a:bodyPr/>
          <a:lstStyle/>
          <a:p>
            <a:r>
              <a:rPr lang="en-US" sz="3600" dirty="0"/>
              <a:t>Bosch Camera w/ Video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4605D-E876-4735-AC9F-6461606A8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D814-5D65-45E0-83EA-FBADB17F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5D5FF-0994-4721-B084-A9887E992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249798" cy="518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74693A-F84F-45C6-A5FE-8865B47AAA29}"/>
              </a:ext>
            </a:extLst>
          </p:cNvPr>
          <p:cNvSpPr txBox="1">
            <a:spLocks/>
          </p:cNvSpPr>
          <p:nvPr/>
        </p:nvSpPr>
        <p:spPr bwMode="auto">
          <a:xfrm>
            <a:off x="4191000" y="1472990"/>
            <a:ext cx="518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solidFill>
                  <a:srgbClr val="000000"/>
                </a:solidFill>
              </a:rPr>
              <a:t>Installed May 15</a:t>
            </a:r>
            <a:r>
              <a:rPr lang="en-US" sz="3600" kern="0" baseline="30000" dirty="0">
                <a:solidFill>
                  <a:srgbClr val="000000"/>
                </a:solidFill>
              </a:rPr>
              <a:t>th</a:t>
            </a:r>
            <a:r>
              <a:rPr lang="en-US" sz="3600" kern="0" dirty="0">
                <a:solidFill>
                  <a:srgbClr val="000000"/>
                </a:solidFill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98920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B656A-B39D-4D58-BB03-C37A25FD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11731-4F1B-4C80-9FFC-DD5F423D1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DCFE26-6FF8-4B68-A0D8-352900DF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036B4-5EAC-4041-B328-9AA296BF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97"/>
            <a:ext cx="9144000" cy="716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1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990600"/>
            <a:ext cx="6477000" cy="1143000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  <a:br>
              <a:rPr lang="en-US" dirty="0"/>
            </a:br>
            <a:r>
              <a:rPr lang="en-US" dirty="0"/>
              <a:t>Iowa DOT’s Efforts 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522" y="5334000"/>
            <a:ext cx="579120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Wrong Way Driving Dyersville, Iowa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D40AD-BCC0-4C3B-A4B2-707720236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677"/>
            <a:ext cx="9144000" cy="381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81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187E-1607-4953-BBA4-0BE6530D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55A12-E598-4705-8517-60F7BD181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E87B7-A398-4128-8B4E-BEF926F4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86AB7-FDFE-4A47-9FB8-AFA1687B7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85800"/>
            <a:ext cx="917398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n empty road&#10;&#10;Description automatically generated">
            <a:extLst>
              <a:ext uri="{FF2B5EF4-FFF2-40B4-BE49-F238E27FC236}">
                <a16:creationId xmlns:a16="http://schemas.microsoft.com/office/drawing/2014/main" id="{8C335453-CCBB-4A57-87D9-D145E31A4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3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8062CA-53A8-435D-BB75-731D50D4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9" y="304800"/>
            <a:ext cx="7772400" cy="28194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Treatment #2: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36” DNE Installed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sz="2800" dirty="0">
                <a:solidFill>
                  <a:srgbClr val="000000"/>
                </a:solidFill>
              </a:rPr>
              <a:t>About 4’ mounting height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	Angled some, but not 45 to traffic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B90A5-3F69-43F0-8796-6BCAD669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A60FA-106B-46EE-A75C-D7160A0271A9}"/>
              </a:ext>
            </a:extLst>
          </p:cNvPr>
          <p:cNvSpPr txBox="1"/>
          <p:nvPr/>
        </p:nvSpPr>
        <p:spPr>
          <a:xfrm>
            <a:off x="6609381" y="3099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j-lt"/>
              </a:rPr>
              <a:t>Completed 5/26/2020</a:t>
            </a:r>
          </a:p>
        </p:txBody>
      </p:sp>
    </p:spTree>
    <p:extLst>
      <p:ext uri="{BB962C8B-B14F-4D97-AF65-F5344CB8AC3E}">
        <p14:creationId xmlns:p14="http://schemas.microsoft.com/office/powerpoint/2010/main" val="1635318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5B98-D1E4-47CF-856B-6B38C1A0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999641"/>
            <a:ext cx="8763000" cy="609600"/>
          </a:xfrm>
        </p:spPr>
        <p:txBody>
          <a:bodyPr/>
          <a:lstStyle/>
          <a:p>
            <a:r>
              <a:rPr lang="en-US" sz="4000" dirty="0"/>
              <a:t>Treatment #3, WWA, LUA, Stop Bar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5F27F-E002-4337-A670-C57D1012D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3CA92-85A4-41EF-9E32-C7938306A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2D9CF-DC52-453B-9047-39ED8324E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18482" cy="510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C61464-4EA8-4920-ADCC-5C5E855D0F96}"/>
              </a:ext>
            </a:extLst>
          </p:cNvPr>
          <p:cNvSpPr txBox="1"/>
          <p:nvPr/>
        </p:nvSpPr>
        <p:spPr>
          <a:xfrm>
            <a:off x="5334000" y="76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Completed 7/22/2020</a:t>
            </a:r>
          </a:p>
        </p:txBody>
      </p:sp>
    </p:spTree>
    <p:extLst>
      <p:ext uri="{BB962C8B-B14F-4D97-AF65-F5344CB8AC3E}">
        <p14:creationId xmlns:p14="http://schemas.microsoft.com/office/powerpoint/2010/main" val="819682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14C14-B414-4545-9E26-B40C27D5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B68CC-C719-4C30-B024-0ED3FBC5D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7C475-8676-4BF2-81EC-44ABEE08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1526E-CFA5-40B1-AA1C-0FA0831C4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8" y="0"/>
            <a:ext cx="7628571" cy="620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B6BE9-EA61-49B2-9C48-CC1E8C063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827" y="4419600"/>
            <a:ext cx="682121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3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3169B-FA31-42BB-B919-E2B44403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71599"/>
            <a:ext cx="8382000" cy="1128153"/>
          </a:xfrm>
        </p:spPr>
        <p:txBody>
          <a:bodyPr/>
          <a:lstStyle/>
          <a:p>
            <a:r>
              <a:rPr lang="en-US" sz="3600" dirty="0"/>
              <a:t>              Treatment #4:</a:t>
            </a:r>
            <a:br>
              <a:rPr lang="en-US" sz="3600" dirty="0"/>
            </a:br>
            <a:r>
              <a:rPr lang="en-US" sz="3600" dirty="0"/>
              <a:t>Upsizing 36” DNE to 48”</a:t>
            </a:r>
            <a:br>
              <a:rPr lang="en-US" sz="3600" dirty="0"/>
            </a:br>
            <a:r>
              <a:rPr lang="en-US" sz="3600" dirty="0"/>
              <a:t>Straighten One Ways</a:t>
            </a:r>
            <a:br>
              <a:rPr lang="en-US" sz="3600" dirty="0"/>
            </a:br>
            <a:r>
              <a:rPr lang="en-US" sz="3600" dirty="0"/>
              <a:t>Move “No Right Turn” to separate post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EFBCB-5720-42E1-9A30-21493901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CC07A-DA12-42C9-95FF-9FD5E7411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3960"/>
            <a:ext cx="9144000" cy="434145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CD307C-59A0-402C-93D5-7F90FE5129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562600" y="76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+mj-lt"/>
              </a:rPr>
              <a:t>Completed 8/6/2020</a:t>
            </a:r>
          </a:p>
        </p:txBody>
      </p:sp>
    </p:spTree>
    <p:extLst>
      <p:ext uri="{BB962C8B-B14F-4D97-AF65-F5344CB8AC3E}">
        <p14:creationId xmlns:p14="http://schemas.microsoft.com/office/powerpoint/2010/main" val="2907445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D40531F2-D74C-4017-9D0D-FDB3BDA8B909" descr="D33149E1-8A0E-49C0-8E57-098DB49F4C11">
            <a:extLst>
              <a:ext uri="{FF2B5EF4-FFF2-40B4-BE49-F238E27FC236}">
                <a16:creationId xmlns:a16="http://schemas.microsoft.com/office/drawing/2014/main" id="{34300ACE-275B-49D5-9340-4EE98A19D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" y="-131805"/>
            <a:ext cx="9133668" cy="698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CE3C67-0A1B-4F14-BC9B-A699C3555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4724400" cy="5334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Treatment #4 also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A947C-2B11-4EB1-B8DE-BAB491E1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E60615C5-FC21-4147-9CCC-ECE4F7BD02D7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5867400" y="1524000"/>
            <a:ext cx="1066800" cy="990600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70480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2AC32-4E47-404F-92AC-6CA5C6594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E0091-6091-4939-A711-E775FC02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4210" name="3BE9FFB5-8CBB-48E8-A1AE-7681EDFB93C1" descr="EDF40BEB-293B-45D3-9823-F0DB2D1A9760">
            <a:extLst>
              <a:ext uri="{FF2B5EF4-FFF2-40B4-BE49-F238E27FC236}">
                <a16:creationId xmlns:a16="http://schemas.microsoft.com/office/drawing/2014/main" id="{29516C70-9C5A-438A-B8E1-A3183CE6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116707"/>
            <a:ext cx="10058400" cy="574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E1E7DF-3D50-4584-8DA4-28F9DD18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71600"/>
            <a:ext cx="4114800" cy="6096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Treatment 5a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29B0C-8CAD-4D39-8A21-D11743D83FE4}"/>
              </a:ext>
            </a:extLst>
          </p:cNvPr>
          <p:cNvSpPr txBox="1"/>
          <p:nvPr/>
        </p:nvSpPr>
        <p:spPr>
          <a:xfrm>
            <a:off x="4648200" y="213975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Completed 9/17/2020</a:t>
            </a:r>
          </a:p>
        </p:txBody>
      </p:sp>
    </p:spTree>
    <p:extLst>
      <p:ext uri="{BB962C8B-B14F-4D97-AF65-F5344CB8AC3E}">
        <p14:creationId xmlns:p14="http://schemas.microsoft.com/office/powerpoint/2010/main" val="3754401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89CA-0FA7-4925-B270-B1065A8B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/>
          <a:lstStyle/>
          <a:p>
            <a:r>
              <a:rPr lang="en-US" sz="4000" dirty="0"/>
              <a:t>Treatment 5b (Flashing No Rt Turn)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7CD0D-A415-42F5-9C81-7DE3C6EFE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7D917-744B-4F75-BD96-020AFAB2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04515-60A8-44F0-A686-35DD2F42E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0600"/>
            <a:ext cx="9144000" cy="379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717B61-74D8-432D-AC2D-DE0A7858968B}"/>
              </a:ext>
            </a:extLst>
          </p:cNvPr>
          <p:cNvSpPr txBox="1"/>
          <p:nvPr/>
        </p:nvSpPr>
        <p:spPr>
          <a:xfrm>
            <a:off x="5181600" y="76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Completed 10/12/2020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75AEF6-989F-4CBF-AB12-2426CD090119}"/>
              </a:ext>
            </a:extLst>
          </p:cNvPr>
          <p:cNvSpPr/>
          <p:nvPr/>
        </p:nvSpPr>
        <p:spPr>
          <a:xfrm rot="20204456">
            <a:off x="2644970" y="1790483"/>
            <a:ext cx="6903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Worthless!</a:t>
            </a:r>
          </a:p>
        </p:txBody>
      </p:sp>
    </p:spTree>
    <p:extLst>
      <p:ext uri="{BB962C8B-B14F-4D97-AF65-F5344CB8AC3E}">
        <p14:creationId xmlns:p14="http://schemas.microsoft.com/office/powerpoint/2010/main" val="33606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0FD7-0C13-4677-A5B7-AA984E359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5" name="Convered Dyersville Flashing Sign">
            <a:hlinkClick r:id="" action="ppaction://media"/>
            <a:extLst>
              <a:ext uri="{FF2B5EF4-FFF2-40B4-BE49-F238E27FC236}">
                <a16:creationId xmlns:a16="http://schemas.microsoft.com/office/drawing/2014/main" id="{201EDD8E-71FF-4111-B585-7B5665010D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371600"/>
            <a:ext cx="9211733" cy="5181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95E91-6036-45BA-859D-629B3C30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8B7F4-FE76-4A78-8319-EF7D9727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214"/>
            <a:ext cx="8001000" cy="1143000"/>
          </a:xfrm>
        </p:spPr>
        <p:txBody>
          <a:bodyPr/>
          <a:lstStyle/>
          <a:p>
            <a:r>
              <a:rPr lang="en-US" dirty="0"/>
              <a:t>Treatment #6 (Early Dec 2020)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14AC9-D9CD-4E1C-9F33-8D065A59E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AFEF6-5261-45F3-AC9F-22648937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7549D-19DC-4E30-AF6A-49B48C8D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9366"/>
            <a:ext cx="9144000" cy="45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1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157E6-2EE3-44BF-986B-66E50177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C71BE-2977-416E-8A4F-CB238CC97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9E5C8-4DD2-4089-A259-C804AC73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1138" name="5236E006-214A-4DD2-834E-DB7CAF7A115F" descr="67711310-557A-499C-8E2C-5738C759A620">
            <a:extLst>
              <a:ext uri="{FF2B5EF4-FFF2-40B4-BE49-F238E27FC236}">
                <a16:creationId xmlns:a16="http://schemas.microsoft.com/office/drawing/2014/main" id="{CF977D2B-D657-46AE-AFB2-F40C07FB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5" y="1"/>
            <a:ext cx="91726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038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4567-745A-487C-8D47-E859F54E7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Added Wrong Way Below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FB6D0-1211-4639-9C95-4B471E8D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8CD97-29F0-4ADB-AFC0-5E6A74A8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296"/>
            <a:ext cx="9067800" cy="3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41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396F-235D-4390-818E-84A8F8A7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Treatment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45E9B-5993-4CAA-A3AA-0EF78E20C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60B4A-2FE8-409F-A3E8-3FEFC35C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5234" name="Picture 2" descr="image011">
            <a:extLst>
              <a:ext uri="{FF2B5EF4-FFF2-40B4-BE49-F238E27FC236}">
                <a16:creationId xmlns:a16="http://schemas.microsoft.com/office/drawing/2014/main" id="{2B12C199-B0EC-47B9-9880-68F7C3AC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8601" y="1600201"/>
            <a:ext cx="12612602" cy="527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516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2579A-BAC6-4DBF-BE91-7973A4C85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Island and Curb Option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1EF649-9056-479A-BB20-E68AE9FA0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76959" y="1600201"/>
            <a:ext cx="5648959" cy="31112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50E73-AA65-4C87-A6F2-05F1625E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DED7D-5294-4F54-93B3-57630AF68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140" y="1600201"/>
            <a:ext cx="4539358" cy="31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885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40D47-8F0D-48DE-8575-C59BE9C85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161431"/>
            <a:ext cx="4572000" cy="762000"/>
          </a:xfrm>
        </p:spPr>
        <p:txBody>
          <a:bodyPr/>
          <a:lstStyle/>
          <a:p>
            <a:r>
              <a:rPr lang="en-US" dirty="0" err="1"/>
              <a:t>Treeline</a:t>
            </a:r>
            <a:r>
              <a:rPr lang="en-US" dirty="0"/>
              <a:t> Option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C735-4FF6-472C-B7EC-906B4C353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9145A2-5A26-4EF3-993A-EF2B32409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DE9CA-C662-47D1-8741-7CB168A03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0131"/>
            <a:ext cx="9144000" cy="56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18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WWD Ideas?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dirty="0"/>
              <a:t>Willy Sorenson, P.E.</a:t>
            </a:r>
          </a:p>
          <a:p>
            <a:pPr lvl="1"/>
            <a:r>
              <a:rPr lang="en-US" dirty="0"/>
              <a:t>Traffic &amp; Safety Engineer</a:t>
            </a:r>
          </a:p>
          <a:p>
            <a:pPr lvl="1"/>
            <a:r>
              <a:rPr lang="en-US" dirty="0"/>
              <a:t>Traffic &amp; Safety Bureau, Iowa DOT</a:t>
            </a:r>
          </a:p>
          <a:p>
            <a:pPr lvl="1"/>
            <a:r>
              <a:rPr lang="en-US" dirty="0"/>
              <a:t>800 Lincoln Way, North Annex</a:t>
            </a:r>
          </a:p>
          <a:p>
            <a:pPr lvl="1"/>
            <a:r>
              <a:rPr lang="en-US" dirty="0"/>
              <a:t>Ames, Iowa 50010</a:t>
            </a:r>
          </a:p>
          <a:p>
            <a:r>
              <a:rPr lang="en-US" dirty="0"/>
              <a:t>(515)-239-1212 Office </a:t>
            </a:r>
            <a:r>
              <a:rPr lang="en-US" sz="2400" dirty="0"/>
              <a:t>(1% chance I’ll answer)</a:t>
            </a:r>
          </a:p>
          <a:p>
            <a:r>
              <a:rPr lang="en-US" dirty="0"/>
              <a:t>(515)-669-4628 Cell </a:t>
            </a:r>
            <a:r>
              <a:rPr lang="en-US" sz="2000" dirty="0"/>
              <a:t>(99% of getting me)</a:t>
            </a:r>
          </a:p>
          <a:p>
            <a:r>
              <a:rPr lang="en-US" dirty="0"/>
              <a:t>willy.sorenson@iowadot.us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04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676400"/>
            <a:ext cx="58197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0292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62604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E9FBD-E576-47D4-A7CA-F848D71D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26F5-C2D7-497B-A05A-81A0A7E60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894CC-661E-40DE-B157-CEFB8A66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EEE30-A48D-456A-A7D5-7F7D7DBA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9718"/>
            <a:ext cx="9129544" cy="512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524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ABF5-AD37-4DEF-826E-CECAF1AD6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6353D-73F6-4DD2-B75E-E655ACD21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EDC41-CB54-43A2-8276-2A8F2CAC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94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B264-3D7E-44CF-9282-648BD209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EC454-29BF-4FE8-A323-00FC57690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6A562-13F6-4A37-8084-6B32B52E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34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AED5-3F07-48DA-A91C-A5FA04085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A286E-1935-42EA-A201-B7EAEA744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EE429-7615-44AE-A177-EB1B75773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509D6-FBCC-475E-9A9E-7EEFAE899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5A080-A791-4F6E-9E96-D70C2D2D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F37A0-5EB8-4CD0-95C6-8BC347F4D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32AE7-273F-4AB8-8CB8-B18A4D920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2162" name="E7F723D8-15C8-489C-9C81-EC835BF697CF" descr="BC44584A-B962-4F6B-8B77-56AFAA24365B">
            <a:extLst>
              <a:ext uri="{FF2B5EF4-FFF2-40B4-BE49-F238E27FC236}">
                <a16:creationId xmlns:a16="http://schemas.microsoft.com/office/drawing/2014/main" id="{2BB13823-71A2-4A29-A41B-7E39F576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712"/>
            <a:ext cx="9144000" cy="69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989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E4BF-3870-4C8D-ADF1-1C8AE9F8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30DC5-84B8-4145-9AC8-007E372AA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26BF6-7FBE-43A2-991C-678257F3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93186" name="20C79A09-0D03-4009-8613-23B48A3565D3" descr="85CAD5B6-BBEE-4A19-BEB6-4B2D1A7C843E">
            <a:extLst>
              <a:ext uri="{FF2B5EF4-FFF2-40B4-BE49-F238E27FC236}">
                <a16:creationId xmlns:a16="http://schemas.microsoft.com/office/drawing/2014/main" id="{4C02CC79-8309-404D-BAA7-B2CB05FE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6" y="-142675"/>
            <a:ext cx="9147875" cy="700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79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738" y="1999735"/>
            <a:ext cx="9202738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57400" y="838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Road Warning</a:t>
            </a:r>
          </a:p>
        </p:txBody>
      </p:sp>
    </p:spTree>
    <p:extLst>
      <p:ext uri="{BB962C8B-B14F-4D97-AF65-F5344CB8AC3E}">
        <p14:creationId xmlns:p14="http://schemas.microsoft.com/office/powerpoint/2010/main" val="419367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Dyersville and Anamosa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539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62600" y="457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Sign placement on the “left”</a:t>
            </a:r>
          </a:p>
        </p:txBody>
      </p:sp>
    </p:spTree>
    <p:extLst>
      <p:ext uri="{BB962C8B-B14F-4D97-AF65-F5344CB8AC3E}">
        <p14:creationId xmlns:p14="http://schemas.microsoft.com/office/powerpoint/2010/main" val="16108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8629A-5A57-4359-B7ED-04D40D1C1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0"/>
            <a:ext cx="8763000" cy="1143000"/>
          </a:xfrm>
        </p:spPr>
        <p:txBody>
          <a:bodyPr/>
          <a:lstStyle/>
          <a:p>
            <a:r>
              <a:rPr lang="en-US" sz="3200" dirty="0"/>
              <a:t>New Interchange Opened December 2016</a:t>
            </a:r>
            <a:br>
              <a:rPr lang="en-US" sz="3200" dirty="0"/>
            </a:br>
            <a:r>
              <a:rPr lang="en-US" sz="3200" dirty="0"/>
              <a:t>First Complaint January 2017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A6AB5-F48F-4CE5-9E0D-3EAE4541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6EF8F-662A-4602-A139-5EF07A799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1" y="1981200"/>
            <a:ext cx="9144000" cy="47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4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54D3-B90F-4EA6-84D4-A14C9B71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B16D7-9B89-4CAA-BC1B-7AF4A26E8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9C4971-6105-4090-83DD-472BB6A5B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A7771-457B-47F6-89F3-31E955F28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41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92998"/>
      </p:ext>
    </p:extLst>
  </p:cSld>
  <p:clrMapOvr>
    <a:masterClrMapping/>
  </p:clrMapOvr>
</p:sld>
</file>

<file path=ppt/theme/theme1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27019</TotalTime>
  <Words>241</Words>
  <Application>Microsoft Office PowerPoint</Application>
  <PresentationFormat>On-screen Show (4:3)</PresentationFormat>
  <Paragraphs>86</Paragraphs>
  <Slides>39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Calibri</vt:lpstr>
      <vt:lpstr>Times New Roman</vt:lpstr>
      <vt:lpstr>Wingdings</vt:lpstr>
      <vt:lpstr>Factory</vt:lpstr>
      <vt:lpstr>Custom Design</vt:lpstr>
      <vt:lpstr>Image Document</vt:lpstr>
      <vt:lpstr>PowerPoint Presentation</vt:lpstr>
      <vt:lpstr>Agenda Iowa DOT’s Efforts on:</vt:lpstr>
      <vt:lpstr>PowerPoint Presentation</vt:lpstr>
      <vt:lpstr>PowerPoint Presentation</vt:lpstr>
      <vt:lpstr>PowerPoint Presentation</vt:lpstr>
      <vt:lpstr>PowerPoint Presentation</vt:lpstr>
      <vt:lpstr>Dyersville and Anamosa</vt:lpstr>
      <vt:lpstr>New Interchange Opened December 2016 First Complaint January 2017</vt:lpstr>
      <vt:lpstr>Development</vt:lpstr>
      <vt:lpstr>PowerPoint Presentation</vt:lpstr>
      <vt:lpstr>PowerPoint Presentation</vt:lpstr>
      <vt:lpstr>PowerPoint Presentation</vt:lpstr>
      <vt:lpstr>Where are they coming from?</vt:lpstr>
      <vt:lpstr>Day vs Night</vt:lpstr>
      <vt:lpstr>May 2019 Treatment (#1)</vt:lpstr>
      <vt:lpstr>2019??</vt:lpstr>
      <vt:lpstr>New Interchange / GPS</vt:lpstr>
      <vt:lpstr>Bosch Camera w/ Video Analytics</vt:lpstr>
      <vt:lpstr>PowerPoint Presentation</vt:lpstr>
      <vt:lpstr>PowerPoint Presentation</vt:lpstr>
      <vt:lpstr>Treatment #2: 36” DNE Installed  About 4’ mounting height  Angled some, but not 45 to traffic  </vt:lpstr>
      <vt:lpstr>Treatment #3, WWA, LUA, Stop Bar</vt:lpstr>
      <vt:lpstr>PowerPoint Presentation</vt:lpstr>
      <vt:lpstr>              Treatment #4: Upsizing 36” DNE to 48” Straighten One Ways Move “No Right Turn” to separate post</vt:lpstr>
      <vt:lpstr>Treatment #4 also</vt:lpstr>
      <vt:lpstr>Treatment 5a</vt:lpstr>
      <vt:lpstr>Treatment 5b (Flashing No Rt Turn)</vt:lpstr>
      <vt:lpstr>Video</vt:lpstr>
      <vt:lpstr>Treatment #6 (Early Dec 2020)</vt:lpstr>
      <vt:lpstr>Added Wrong Way Below</vt:lpstr>
      <vt:lpstr>Future Treatment Idea</vt:lpstr>
      <vt:lpstr>Island and Curb Option</vt:lpstr>
      <vt:lpstr>Treeline Option</vt:lpstr>
      <vt:lpstr>Any WWD Ideas?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Dept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cmarkle</dc:creator>
  <cp:lastModifiedBy>Sorenson, Willy</cp:lastModifiedBy>
  <cp:revision>1129</cp:revision>
  <cp:lastPrinted>2015-06-19T19:10:25Z</cp:lastPrinted>
  <dcterms:created xsi:type="dcterms:W3CDTF">2000-10-05T14:55:58Z</dcterms:created>
  <dcterms:modified xsi:type="dcterms:W3CDTF">2020-12-16T12:51:07Z</dcterms:modified>
</cp:coreProperties>
</file>