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</p:sldMasterIdLst>
  <p:notesMasterIdLst>
    <p:notesMasterId r:id="rId51"/>
  </p:notesMasterIdLst>
  <p:handoutMasterIdLst>
    <p:handoutMasterId r:id="rId52"/>
  </p:handoutMasterIdLst>
  <p:sldIdLst>
    <p:sldId id="599" r:id="rId3"/>
    <p:sldId id="609" r:id="rId4"/>
    <p:sldId id="367" r:id="rId5"/>
    <p:sldId id="368" r:id="rId6"/>
    <p:sldId id="374" r:id="rId7"/>
    <p:sldId id="612" r:id="rId8"/>
    <p:sldId id="630" r:id="rId9"/>
    <p:sldId id="666" r:id="rId10"/>
    <p:sldId id="667" r:id="rId11"/>
    <p:sldId id="668" r:id="rId12"/>
    <p:sldId id="669" r:id="rId13"/>
    <p:sldId id="670" r:id="rId14"/>
    <p:sldId id="661" r:id="rId15"/>
    <p:sldId id="665" r:id="rId16"/>
    <p:sldId id="664" r:id="rId17"/>
    <p:sldId id="617" r:id="rId18"/>
    <p:sldId id="629" r:id="rId19"/>
    <p:sldId id="510" r:id="rId20"/>
    <p:sldId id="420" r:id="rId21"/>
    <p:sldId id="414" r:id="rId22"/>
    <p:sldId id="415" r:id="rId23"/>
    <p:sldId id="521" r:id="rId24"/>
    <p:sldId id="623" r:id="rId25"/>
    <p:sldId id="529" r:id="rId26"/>
    <p:sldId id="619" r:id="rId27"/>
    <p:sldId id="555" r:id="rId28"/>
    <p:sldId id="658" r:id="rId29"/>
    <p:sldId id="653" r:id="rId30"/>
    <p:sldId id="657" r:id="rId31"/>
    <p:sldId id="660" r:id="rId32"/>
    <p:sldId id="418" r:id="rId33"/>
    <p:sldId id="551" r:id="rId34"/>
    <p:sldId id="628" r:id="rId35"/>
    <p:sldId id="631" r:id="rId36"/>
    <p:sldId id="434" r:id="rId37"/>
    <p:sldId id="517" r:id="rId38"/>
    <p:sldId id="519" r:id="rId39"/>
    <p:sldId id="524" r:id="rId40"/>
    <p:sldId id="622" r:id="rId41"/>
    <p:sldId id="602" r:id="rId42"/>
    <p:sldId id="516" r:id="rId43"/>
    <p:sldId id="553" r:id="rId44"/>
    <p:sldId id="656" r:id="rId45"/>
    <p:sldId id="671" r:id="rId46"/>
    <p:sldId id="659" r:id="rId47"/>
    <p:sldId id="672" r:id="rId48"/>
    <p:sldId id="515" r:id="rId49"/>
    <p:sldId id="523" r:id="rId5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FF0000"/>
    <a:srgbClr val="B81237"/>
    <a:srgbClr val="9A1B24"/>
    <a:srgbClr val="000000"/>
    <a:srgbClr val="FCAB40"/>
    <a:srgbClr val="191921"/>
    <a:srgbClr val="B2B2B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7" autoAdjust="0"/>
    <p:restoredTop sz="97122" autoAdjust="0"/>
  </p:normalViewPr>
  <p:slideViewPr>
    <p:cSldViewPr>
      <p:cViewPr varScale="1">
        <p:scale>
          <a:sx n="55" d="100"/>
          <a:sy n="55" d="100"/>
        </p:scale>
        <p:origin x="73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DFS\(W)DataStor\Highway\TrafficAndSafety\Special%20Projects\Traffic\Wrong-Way%20Items\Ames%20Project\WWD%20Data%20Reveiw%20(7-25-2017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911 Calls by Year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7510486845244114E-2"/>
          <c:y val="7.7096132131594788E-2"/>
          <c:w val="0.86243315026933665"/>
          <c:h val="0.8034234699559372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'Jan 2008 to Present '!$A$214:$A$223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('Jan 2008 to Present '!$D$21,'Jan 2008 to Present '!$D$38,'Jan 2008 to Present '!$D$62,'Jan 2008 to Present '!$D$82,'Jan 2008 to Present '!$D$105,'Jan 2008 to Present '!$D$122,'Jan 2008 to Present '!$D$144,'Jan 2008 to Present '!$D$172,'Jan 2008 to Present '!$D$196,'Jan 2008 to Present '!$D$210)</c:f>
              <c:numCache>
                <c:formatCode>General</c:formatCode>
                <c:ptCount val="10"/>
                <c:pt idx="0">
                  <c:v>18</c:v>
                </c:pt>
                <c:pt idx="1">
                  <c:v>15</c:v>
                </c:pt>
                <c:pt idx="2">
                  <c:v>23</c:v>
                </c:pt>
                <c:pt idx="3">
                  <c:v>19</c:v>
                </c:pt>
                <c:pt idx="4">
                  <c:v>22</c:v>
                </c:pt>
                <c:pt idx="5">
                  <c:v>10</c:v>
                </c:pt>
                <c:pt idx="6">
                  <c:v>10</c:v>
                </c:pt>
                <c:pt idx="7">
                  <c:v>12</c:v>
                </c:pt>
                <c:pt idx="8">
                  <c:v>13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3-4378-B037-FACEA2BC7B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1938984"/>
        <c:axId val="421939376"/>
      </c:barChart>
      <c:catAx>
        <c:axId val="421938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036871617145277"/>
              <c:y val="0.94900147863593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21939376"/>
        <c:crosses val="autoZero"/>
        <c:auto val="1"/>
        <c:lblAlgn val="ctr"/>
        <c:lblOffset val="100"/>
        <c:noMultiLvlLbl val="0"/>
      </c:catAx>
      <c:valAx>
        <c:axId val="421939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Calls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1938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Type of Point of Entry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24-4099-A7DA-D8F1A167DC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224-4099-A7DA-D8F1A167DC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24-4099-A7DA-D8F1A167DC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224-4099-A7DA-D8F1A167DC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24-4099-A7DA-D8F1A167DC3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224-4099-A7DA-D8F1A167DC3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9224-4099-A7DA-D8F1A167DC3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224-4099-A7DA-D8F1A167DC3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9224-4099-A7DA-D8F1A167DC3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224-4099-A7DA-D8F1A167DC3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At Grade</c:v>
                </c:pt>
                <c:pt idx="1">
                  <c:v>Free Flow</c:v>
                </c:pt>
                <c:pt idx="2">
                  <c:v>Ramps</c:v>
                </c:pt>
                <c:pt idx="3">
                  <c:v>U-Turn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</c:v>
                </c:pt>
                <c:pt idx="1">
                  <c:v>13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24-4099-A7DA-D8F1A167DC3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5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6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dirty="0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wsorens\Desktop\Wrong%20Way%20Detection%20Clips\US%2030%20ITS%20Cameras%20Positive%20WWD%20Clips\3_%207-27-14%20Ames%20Loop%20and%203%20WWD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56771"/>
            <a:ext cx="9144000" cy="500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3" y="713771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Iowa’s Experience with WWD</a:t>
            </a:r>
            <a:br>
              <a:rPr lang="en-US" dirty="0"/>
            </a:br>
            <a:r>
              <a:rPr lang="en-US" dirty="0"/>
              <a:t>(Wrong Way Driving)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3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-14514"/>
            <a:ext cx="9062100" cy="68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0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26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16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133) 7-8-14 Silver HHR middle of day going WWD at 08-22_57_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26" y="533400"/>
            <a:ext cx="9211733" cy="5181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1638"/>
            <a:ext cx="8001000" cy="1143000"/>
          </a:xfrm>
        </p:spPr>
        <p:txBody>
          <a:bodyPr/>
          <a:lstStyle/>
          <a:p>
            <a:r>
              <a:rPr lang="en-US" dirty="0"/>
              <a:t>Added ITS Cameras &amp;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July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80" y="2514600"/>
            <a:ext cx="9259907" cy="338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015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Technology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Radar sensors (speed and direction)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312420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9432"/>
            <a:ext cx="2609850" cy="473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4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636"/>
            <a:ext cx="7772400" cy="1143000"/>
          </a:xfrm>
        </p:spPr>
        <p:txBody>
          <a:bodyPr/>
          <a:lstStyle/>
          <a:p>
            <a:r>
              <a:rPr lang="en-US" dirty="0"/>
              <a:t>Within 1</a:t>
            </a:r>
            <a:r>
              <a:rPr lang="en-US" baseline="30000" dirty="0"/>
              <a:t>st</a:t>
            </a:r>
            <a:r>
              <a:rPr lang="en-US" dirty="0"/>
              <a:t> 2 weeks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295400"/>
            <a:ext cx="10999788" cy="57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8105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Link to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9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98" y="304800"/>
            <a:ext cx="7772400" cy="1143000"/>
          </a:xfrm>
        </p:spPr>
        <p:txBody>
          <a:bodyPr/>
          <a:lstStyle/>
          <a:p>
            <a:r>
              <a:rPr lang="en-US" dirty="0"/>
              <a:t>Just can’t find the right way…</a:t>
            </a:r>
          </a:p>
        </p:txBody>
      </p:sp>
      <p:pic>
        <p:nvPicPr>
          <p:cNvPr id="5" name="WWD 7-27-14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11508"/>
            <a:ext cx="9312596" cy="52337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38441" cy="6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on Specifics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4800600"/>
          </a:xfrm>
        </p:spPr>
        <p:txBody>
          <a:bodyPr/>
          <a:lstStyle/>
          <a:p>
            <a:r>
              <a:rPr lang="en-US" dirty="0"/>
              <a:t>Once we have 2 similar WWD within 6 months, we will focus our efforts on that specific location with:</a:t>
            </a:r>
          </a:p>
          <a:p>
            <a:pPr lvl="1"/>
            <a:r>
              <a:rPr lang="en-US" dirty="0"/>
              <a:t>Signing</a:t>
            </a:r>
          </a:p>
          <a:p>
            <a:pPr lvl="1"/>
            <a:r>
              <a:rPr lang="en-US" dirty="0"/>
              <a:t>Painting</a:t>
            </a:r>
          </a:p>
          <a:p>
            <a:pPr lvl="1"/>
            <a:r>
              <a:rPr lang="en-US" dirty="0"/>
              <a:t>Lighting </a:t>
            </a:r>
            <a:r>
              <a:rPr lang="en-US" sz="1800" dirty="0"/>
              <a:t>(if necessary)</a:t>
            </a:r>
          </a:p>
          <a:p>
            <a:r>
              <a:rPr lang="en-US" dirty="0"/>
              <a:t>If that is not enough…</a:t>
            </a:r>
          </a:p>
          <a:p>
            <a:pPr lvl="1"/>
            <a:r>
              <a:rPr lang="en-US" dirty="0"/>
              <a:t>More expensive options</a:t>
            </a:r>
          </a:p>
          <a:p>
            <a:pPr lvl="1"/>
            <a:r>
              <a:rPr lang="en-US" dirty="0"/>
              <a:t>Have not had to “go there”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1888"/>
            <a:ext cx="7772400" cy="1600200"/>
          </a:xfrm>
        </p:spPr>
        <p:txBody>
          <a:bodyPr/>
          <a:lstStyle/>
          <a:p>
            <a:pPr algn="ctr"/>
            <a:r>
              <a:rPr lang="en-US" dirty="0"/>
              <a:t>My goal…. </a:t>
            </a:r>
            <a:br>
              <a:rPr lang="en-US" dirty="0"/>
            </a:br>
            <a:r>
              <a:rPr lang="en-US" dirty="0"/>
              <a:t>Determine Points of Entry</a:t>
            </a:r>
            <a:br>
              <a:rPr lang="en-US" dirty="0"/>
            </a:br>
            <a:r>
              <a:rPr lang="en-US" sz="3200" dirty="0"/>
              <a:t> (fix the problem/eliminate the headache)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562600"/>
            <a:ext cx="7772400" cy="762000"/>
          </a:xfrm>
        </p:spPr>
        <p:txBody>
          <a:bodyPr/>
          <a:lstStyle/>
          <a:p>
            <a:r>
              <a:rPr lang="en-US" dirty="0"/>
              <a:t>Solve with signing, painting &amp; 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905000"/>
            <a:ext cx="25146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5" y="3810000"/>
            <a:ext cx="1924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96259" idx="3"/>
          </p:cNvCxnSpPr>
          <p:nvPr/>
        </p:nvCxnSpPr>
        <p:spPr bwMode="auto">
          <a:xfrm flipH="1">
            <a:off x="3354615" y="3365954"/>
            <a:ext cx="1130299" cy="115365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0270" y="3324224"/>
            <a:ext cx="1794329" cy="19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5954"/>
            <a:ext cx="2231180" cy="19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5638801" y="2971800"/>
            <a:ext cx="3124200" cy="2666999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581" y="3829884"/>
            <a:ext cx="14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010" y="2740967"/>
            <a:ext cx="14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B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4581" y="2269390"/>
            <a:ext cx="7795556" cy="2741330"/>
            <a:chOff x="194581" y="2269390"/>
            <a:chExt cx="7795556" cy="2741330"/>
          </a:xfrm>
        </p:grpSpPr>
        <p:sp>
          <p:nvSpPr>
            <p:cNvPr id="5" name="TextBox 4"/>
            <p:cNvSpPr txBox="1"/>
            <p:nvPr/>
          </p:nvSpPr>
          <p:spPr>
            <a:xfrm>
              <a:off x="194581" y="4272056"/>
              <a:ext cx="11416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Enhanced Signing Everywhere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73357" y="2269390"/>
              <a:ext cx="1316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Specific / Targeted Signing for that 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4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12-9-15 (3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5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123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Examples of “Wins” for WWD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1999" cy="34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1"/>
            <a:ext cx="4572000" cy="34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90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Examples of “Wins” for WWD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648199" cy="346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904999"/>
            <a:ext cx="4572000" cy="34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6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7772400" cy="779721"/>
          </a:xfrm>
        </p:spPr>
        <p:txBody>
          <a:bodyPr/>
          <a:lstStyle/>
          <a:p>
            <a:r>
              <a:rPr lang="en-US" dirty="0"/>
              <a:t>Linn St. in Boone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731"/>
            <a:ext cx="9144000" cy="559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86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(1-10-16) S Linn Ave Semi (3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30 @ Linn St. </a:t>
            </a:r>
            <a:r>
              <a:rPr lang="en-US" sz="2000" dirty="0"/>
              <a:t>(looking east)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27602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170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Final Video (5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6300"/>
            <a:ext cx="9144000" cy="5143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8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65506"/>
            <a:ext cx="7772400" cy="685800"/>
          </a:xfrm>
        </p:spPr>
        <p:txBody>
          <a:bodyPr/>
          <a:lstStyle/>
          <a:p>
            <a:r>
              <a:rPr lang="en-US" sz="3600" dirty="0"/>
              <a:t>5</a:t>
            </a:r>
            <a:r>
              <a:rPr lang="en-US" sz="3600" baseline="30000" dirty="0"/>
              <a:t>th</a:t>
            </a:r>
            <a:r>
              <a:rPr lang="en-US" sz="3600" dirty="0"/>
              <a:t> Candide for Enhanced Signing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964"/>
            <a:ext cx="9111343" cy="53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20753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84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80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403"/>
            <a:ext cx="7011462" cy="68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762000"/>
          </a:xfrm>
        </p:spPr>
        <p:txBody>
          <a:bodyPr/>
          <a:lstStyle/>
          <a:p>
            <a:pPr algn="ctr"/>
            <a:r>
              <a:rPr lang="en-US" dirty="0"/>
              <a:t>Project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1575"/>
            <a:ext cx="92011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2286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Boone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2362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Nevada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2971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419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25 miles</a:t>
            </a:r>
          </a:p>
        </p:txBody>
      </p:sp>
    </p:spTree>
    <p:extLst>
      <p:ext uri="{BB962C8B-B14F-4D97-AF65-F5344CB8AC3E}">
        <p14:creationId xmlns:p14="http://schemas.microsoft.com/office/powerpoint/2010/main" val="981042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85800"/>
            <a:ext cx="7772400" cy="533400"/>
          </a:xfrm>
        </p:spPr>
        <p:txBody>
          <a:bodyPr/>
          <a:lstStyle/>
          <a:p>
            <a:r>
              <a:rPr lang="en-US" dirty="0"/>
              <a:t>WWD #2 this weekend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143000"/>
            <a:ext cx="5156618" cy="4589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43000"/>
            <a:ext cx="3733800" cy="57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152400"/>
            <a:ext cx="1600200" cy="685800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245"/>
            <a:ext cx="9144000" cy="57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829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0783"/>
            <a:ext cx="7772400" cy="1143000"/>
          </a:xfrm>
        </p:spPr>
        <p:txBody>
          <a:bodyPr/>
          <a:lstStyle/>
          <a:p>
            <a:r>
              <a:rPr lang="en-US" dirty="0"/>
              <a:t>If you look, you will find…..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034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" y="1243783"/>
            <a:ext cx="9143486" cy="56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23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0783"/>
            <a:ext cx="8218789" cy="1143000"/>
          </a:xfrm>
        </p:spPr>
        <p:txBody>
          <a:bodyPr/>
          <a:lstStyle/>
          <a:p>
            <a:r>
              <a:rPr lang="en-US" sz="4000" dirty="0"/>
              <a:t>How we solved this one... Kind 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34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" y="1243783"/>
            <a:ext cx="9143486" cy="56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9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they coming from?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688609"/>
              </p:ext>
            </p:extLst>
          </p:nvPr>
        </p:nvGraphicFramePr>
        <p:xfrm>
          <a:off x="1066800" y="16764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44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9296400" cy="685800"/>
          </a:xfrm>
        </p:spPr>
        <p:txBody>
          <a:bodyPr/>
          <a:lstStyle/>
          <a:p>
            <a:r>
              <a:rPr lang="en-US" sz="2800" dirty="0"/>
              <a:t>At grade intersections</a:t>
            </a:r>
          </a:p>
          <a:p>
            <a:pPr lvl="1"/>
            <a:r>
              <a:rPr lang="en-US" sz="2400" dirty="0"/>
              <a:t> 55% of WWD </a:t>
            </a:r>
            <a:r>
              <a:rPr lang="en-US" sz="2400" i="1" dirty="0"/>
              <a:t>“known point of entry” </a:t>
            </a:r>
            <a:r>
              <a:rPr lang="en-US" sz="2400" dirty="0"/>
              <a:t>(22/42) start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5" y="2299542"/>
            <a:ext cx="7467600" cy="45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38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9296400" cy="685800"/>
          </a:xfrm>
        </p:spPr>
        <p:txBody>
          <a:bodyPr/>
          <a:lstStyle/>
          <a:p>
            <a:r>
              <a:rPr lang="en-US" sz="2800" dirty="0"/>
              <a:t>At Ramp Merges</a:t>
            </a:r>
          </a:p>
          <a:p>
            <a:pPr lvl="1"/>
            <a:r>
              <a:rPr lang="en-US" sz="2400" dirty="0"/>
              <a:t> 31% of WWD </a:t>
            </a:r>
            <a:r>
              <a:rPr lang="en-US" sz="2400" i="1" dirty="0"/>
              <a:t>“known point of entry” </a:t>
            </a:r>
            <a:r>
              <a:rPr lang="en-US" sz="2400" dirty="0"/>
              <a:t>(13/42) start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2597814"/>
            <a:ext cx="5063330" cy="42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06675"/>
            <a:ext cx="4472739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344" y="76200"/>
            <a:ext cx="7772400" cy="1143000"/>
          </a:xfrm>
        </p:spPr>
        <p:txBody>
          <a:bodyPr/>
          <a:lstStyle/>
          <a:p>
            <a:r>
              <a:rPr lang="en-US" dirty="0"/>
              <a:t>What have we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344" y="1096969"/>
            <a:ext cx="7772400" cy="5794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Yes, these </a:t>
            </a:r>
            <a:r>
              <a:rPr lang="en-US" i="1" dirty="0"/>
              <a:t>can be </a:t>
            </a:r>
            <a:r>
              <a:rPr lang="en-US" dirty="0"/>
              <a:t>a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" y="2819400"/>
            <a:ext cx="9143999" cy="47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76600" y="5477540"/>
            <a:ext cx="1679944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956544" y="4114800"/>
            <a:ext cx="1901456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070344" y="1626781"/>
            <a:ext cx="7772400" cy="57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But not these…. ;0)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70344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Still don’t know about these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4970721" y="3366977"/>
            <a:ext cx="1901456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748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dirty="0"/>
              <a:t>338+ documented “Pass-</a:t>
            </a:r>
            <a:r>
              <a:rPr lang="en-US" dirty="0" err="1"/>
              <a:t>bys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9" y="1700858"/>
            <a:ext cx="7764049" cy="51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287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3-5-16 Sneden (13 pass-bys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0" y="-9042"/>
            <a:ext cx="9156055" cy="68670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984" y="609600"/>
            <a:ext cx="7772400" cy="685800"/>
          </a:xfrm>
        </p:spPr>
        <p:txBody>
          <a:bodyPr/>
          <a:lstStyle/>
          <a:p>
            <a:pPr algn="ctr"/>
            <a:r>
              <a:rPr lang="en-US" dirty="0"/>
              <a:t>Situation/Background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719" y="1295400"/>
            <a:ext cx="8569569" cy="5029200"/>
          </a:xfrm>
        </p:spPr>
        <p:txBody>
          <a:bodyPr/>
          <a:lstStyle/>
          <a:p>
            <a:r>
              <a:rPr lang="en-US" dirty="0"/>
              <a:t>181 (911 calls &amp; Eye Witness) Wrong Way Drivers (WWD) since 2008 </a:t>
            </a:r>
            <a:r>
              <a:rPr lang="en-US" sz="2400" dirty="0"/>
              <a:t>(just over 9 </a:t>
            </a:r>
            <a:r>
              <a:rPr lang="en-US" sz="2400" dirty="0" err="1"/>
              <a:t>yrs</a:t>
            </a:r>
            <a:r>
              <a:rPr lang="en-US" sz="2400" dirty="0"/>
              <a:t>).</a:t>
            </a:r>
            <a:endParaRPr lang="en-US" dirty="0"/>
          </a:p>
          <a:p>
            <a:r>
              <a:rPr lang="en-US" dirty="0"/>
              <a:t>Does that mean we have had 181 WWD?</a:t>
            </a:r>
          </a:p>
          <a:p>
            <a:pPr lvl="1"/>
            <a:r>
              <a:rPr lang="en-US" dirty="0"/>
              <a:t>Probably not.</a:t>
            </a:r>
          </a:p>
          <a:p>
            <a:pPr lvl="1"/>
            <a:r>
              <a:rPr lang="en-US" dirty="0"/>
              <a:t>A Florida study showed 90% of people DO NOT call 911.</a:t>
            </a:r>
          </a:p>
          <a:p>
            <a:pPr lvl="1"/>
            <a:r>
              <a:rPr lang="en-US" dirty="0"/>
              <a:t>We found (on average)</a:t>
            </a:r>
          </a:p>
          <a:p>
            <a:pPr lvl="2"/>
            <a:r>
              <a:rPr lang="en-US" dirty="0"/>
              <a:t>If a WWD ‘passed by’ 4 cars, no 911 call</a:t>
            </a:r>
          </a:p>
          <a:p>
            <a:pPr lvl="2"/>
            <a:r>
              <a:rPr lang="en-US" dirty="0"/>
              <a:t>If a WWD ‘passed by’ 7 cars, a 911 call was made (86% did not call)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5462"/>
            <a:ext cx="8991600" cy="876300"/>
          </a:xfrm>
        </p:spPr>
        <p:txBody>
          <a:bodyPr/>
          <a:lstStyle/>
          <a:p>
            <a:pPr algn="ctr"/>
            <a:r>
              <a:rPr lang="en-US" dirty="0"/>
              <a:t>338 “Pass-</a:t>
            </a:r>
            <a:r>
              <a:rPr lang="en-US" dirty="0" err="1"/>
              <a:t>bys</a:t>
            </a:r>
            <a:r>
              <a:rPr lang="en-US" dirty="0"/>
              <a:t>” and no crashes???</a:t>
            </a:r>
            <a:br>
              <a:rPr lang="en-US" dirty="0"/>
            </a:br>
            <a:r>
              <a:rPr lang="en-US" dirty="0"/>
              <a:t>WHY????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03" y="2209800"/>
            <a:ext cx="8229600" cy="2895600"/>
          </a:xfrm>
        </p:spPr>
        <p:txBody>
          <a:bodyPr/>
          <a:lstStyle/>
          <a:p>
            <a:r>
              <a:rPr lang="en-US" dirty="0"/>
              <a:t>Traffic volume is about:</a:t>
            </a:r>
          </a:p>
          <a:p>
            <a:pPr lvl="1"/>
            <a:r>
              <a:rPr lang="en-US" dirty="0"/>
              <a:t> 16,000 AADT (rural)</a:t>
            </a:r>
          </a:p>
          <a:p>
            <a:pPr lvl="1"/>
            <a:r>
              <a:rPr lang="en-US" dirty="0"/>
              <a:t> 25,000 AADT (urban)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EVERY ONE of these 338 “Pass-</a:t>
            </a:r>
            <a:r>
              <a:rPr lang="en-US" dirty="0" err="1"/>
              <a:t>bys</a:t>
            </a:r>
            <a:r>
              <a:rPr lang="en-US" dirty="0"/>
              <a:t>” were in the right lane (so was the WWD, or what they think is the right lane)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772400" cy="685800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839200" cy="3352800"/>
          </a:xfrm>
        </p:spPr>
        <p:txBody>
          <a:bodyPr/>
          <a:lstStyle/>
          <a:p>
            <a:r>
              <a:rPr lang="en-US" dirty="0"/>
              <a:t>WWD can start anywhere</a:t>
            </a:r>
          </a:p>
          <a:p>
            <a:pPr lvl="1"/>
            <a:r>
              <a:rPr lang="en-US" dirty="0"/>
              <a:t>Free-flow ramps</a:t>
            </a:r>
          </a:p>
          <a:p>
            <a:pPr lvl="1"/>
            <a:r>
              <a:rPr lang="en-US" dirty="0"/>
              <a:t>At grade intersections</a:t>
            </a:r>
          </a:p>
          <a:p>
            <a:pPr lvl="1"/>
            <a:r>
              <a:rPr lang="en-US" dirty="0"/>
              <a:t>Ramps</a:t>
            </a:r>
          </a:p>
          <a:p>
            <a:r>
              <a:rPr lang="en-US" dirty="0"/>
              <a:t>Detection at Point of Entry is the best</a:t>
            </a:r>
          </a:p>
          <a:p>
            <a:r>
              <a:rPr lang="en-US" dirty="0"/>
              <a:t>Video Analytics is the way to go</a:t>
            </a:r>
          </a:p>
          <a:p>
            <a:pPr lvl="1"/>
            <a:r>
              <a:rPr lang="en-US" dirty="0"/>
              <a:t>Confirmation (Video Proof)</a:t>
            </a:r>
          </a:p>
          <a:p>
            <a:pPr lvl="1"/>
            <a:r>
              <a:rPr lang="en-US" dirty="0"/>
              <a:t>Where did they come from </a:t>
            </a:r>
            <a:r>
              <a:rPr lang="en-US" sz="1800" dirty="0"/>
              <a:t>(Dayton example)</a:t>
            </a:r>
          </a:p>
          <a:p>
            <a:r>
              <a:rPr lang="en-US" sz="2800" dirty="0"/>
              <a:t>You can have a WWD Problem </a:t>
            </a:r>
          </a:p>
          <a:p>
            <a:pPr lvl="1"/>
            <a:r>
              <a:rPr lang="en-US" sz="2400" dirty="0"/>
              <a:t>without a Crash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412"/>
            <a:ext cx="8839200" cy="762000"/>
          </a:xfrm>
        </p:spPr>
        <p:txBody>
          <a:bodyPr/>
          <a:lstStyle/>
          <a:p>
            <a:r>
              <a:rPr lang="en-US" sz="2800" dirty="0"/>
              <a:t>Enhanced Signing &amp; Painting </a:t>
            </a:r>
            <a:r>
              <a:rPr lang="en-US" sz="2800" i="1" u="sng" dirty="0"/>
              <a:t>DOES</a:t>
            </a:r>
            <a:r>
              <a:rPr lang="en-US" sz="2800" dirty="0"/>
              <a:t>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2412"/>
            <a:ext cx="9144001" cy="32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40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Efforts Going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TSIP Grant for WWD Arrows on all ‘unique’ interchanges</a:t>
            </a:r>
          </a:p>
          <a:p>
            <a:r>
              <a:rPr lang="en-US" dirty="0"/>
              <a:t>Panasonic ‘Test Camera’ near Boone</a:t>
            </a:r>
          </a:p>
          <a:p>
            <a:r>
              <a:rPr lang="en-US" dirty="0" err="1"/>
              <a:t>TapCo</a:t>
            </a:r>
            <a:r>
              <a:rPr lang="en-US" dirty="0"/>
              <a:t> Sign at University and US 30</a:t>
            </a:r>
          </a:p>
          <a:p>
            <a:r>
              <a:rPr lang="en-US" dirty="0"/>
              <a:t>Review of WWD for Pleasant Hill </a:t>
            </a:r>
            <a:r>
              <a:rPr lang="en-US" sz="2000" dirty="0"/>
              <a:t>(Hwy 163)</a:t>
            </a:r>
            <a:endParaRPr lang="en-US" dirty="0"/>
          </a:p>
          <a:p>
            <a:r>
              <a:rPr lang="en-US" dirty="0"/>
              <a:t>Possible outreach to Law Enforcement </a:t>
            </a:r>
          </a:p>
          <a:p>
            <a:r>
              <a:rPr lang="en-US" dirty="0"/>
              <a:t>National Review of WWD (</a:t>
            </a:r>
            <a:r>
              <a:rPr lang="en-US" dirty="0" err="1"/>
              <a:t>InTrans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Efforts Going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839200" cy="4876800"/>
          </a:xfrm>
        </p:spPr>
        <p:txBody>
          <a:bodyPr/>
          <a:lstStyle/>
          <a:p>
            <a:r>
              <a:rPr lang="en-US" dirty="0"/>
              <a:t>Create a Master Plan to address WWD</a:t>
            </a:r>
          </a:p>
          <a:p>
            <a:r>
              <a:rPr lang="en-US" dirty="0"/>
              <a:t>Low Cost (at-grade) detection</a:t>
            </a:r>
          </a:p>
          <a:p>
            <a:r>
              <a:rPr lang="en-US" dirty="0"/>
              <a:t>Possible testing of Video Analytics vendors</a:t>
            </a:r>
          </a:p>
          <a:p>
            <a:r>
              <a:rPr lang="en-US" dirty="0"/>
              <a:t>RFP for long term WWD Vendor</a:t>
            </a:r>
          </a:p>
          <a:p>
            <a:r>
              <a:rPr lang="en-US" dirty="0" err="1"/>
              <a:t>InTrans</a:t>
            </a:r>
            <a:r>
              <a:rPr lang="en-US" dirty="0"/>
              <a:t> TSIP application </a:t>
            </a:r>
            <a:r>
              <a:rPr lang="en-US" sz="1800" dirty="0">
                <a:solidFill>
                  <a:srgbClr val="FFFF00"/>
                </a:solidFill>
              </a:rPr>
              <a:t>(submittal only) </a:t>
            </a:r>
            <a:r>
              <a:rPr lang="en-US" dirty="0"/>
              <a:t>for deploying video analytics on existing cameras</a:t>
            </a:r>
          </a:p>
          <a:p>
            <a:r>
              <a:rPr lang="en-US" dirty="0"/>
              <a:t>TAS TSIP application </a:t>
            </a:r>
            <a:r>
              <a:rPr lang="en-US" sz="1600" dirty="0">
                <a:solidFill>
                  <a:srgbClr val="FFFF00"/>
                </a:solidFill>
              </a:rPr>
              <a:t>(submittal only) </a:t>
            </a:r>
            <a:r>
              <a:rPr lang="en-US" dirty="0"/>
              <a:t>for safety funds</a:t>
            </a:r>
          </a:p>
          <a:p>
            <a:r>
              <a:rPr lang="en-US" dirty="0"/>
              <a:t>ITS Service Layer/TSMO for WWD funds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84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93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839200" cy="1828800"/>
          </a:xfrm>
        </p:spPr>
        <p:txBody>
          <a:bodyPr/>
          <a:lstStyle/>
          <a:p>
            <a:r>
              <a:rPr lang="en-US" dirty="0"/>
              <a:t>What are you going to do on your way home on any 4-lane road?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3048000"/>
            <a:ext cx="8389196" cy="202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2" y="-14614"/>
            <a:ext cx="7494588" cy="1003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6318009" cy="1143000"/>
          </a:xfrm>
        </p:spPr>
        <p:txBody>
          <a:bodyPr/>
          <a:lstStyle/>
          <a:p>
            <a:r>
              <a:rPr lang="en-US" sz="6000" dirty="0">
                <a:solidFill>
                  <a:srgbClr val="FFFFFF"/>
                </a:solidFill>
              </a:rPr>
              <a:t>Any questions</a:t>
            </a:r>
            <a:r>
              <a:rPr lang="en-US" sz="54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974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351338" cy="207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0381"/>
            <a:ext cx="7339013" cy="298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803124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324" y="1905000"/>
            <a:ext cx="23505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870412"/>
            <a:ext cx="2514600" cy="19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" y="628014"/>
            <a:ext cx="5334000" cy="621527"/>
          </a:xfrm>
        </p:spPr>
        <p:txBody>
          <a:bodyPr/>
          <a:lstStyle/>
          <a:p>
            <a:r>
              <a:rPr lang="en-US" sz="3200" dirty="0"/>
              <a:t>Low-Cost / Updates in 2012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3886200"/>
            <a:ext cx="2286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Review with a “Checklist”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286000"/>
            <a:ext cx="3873338" cy="228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" y="628014"/>
            <a:ext cx="5334000" cy="621527"/>
          </a:xfrm>
        </p:spPr>
        <p:txBody>
          <a:bodyPr/>
          <a:lstStyle/>
          <a:p>
            <a:r>
              <a:rPr lang="en-US" sz="3200" dirty="0"/>
              <a:t>Low-Cost / Updates in 2012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79236"/>
            <a:ext cx="9143999" cy="537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243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5" name="Chart 4" title="911 calls by year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064716"/>
              </p:ext>
            </p:extLst>
          </p:nvPr>
        </p:nvGraphicFramePr>
        <p:xfrm>
          <a:off x="237522" y="288161"/>
          <a:ext cx="8668956" cy="628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598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171" y="109808"/>
            <a:ext cx="3743529" cy="763232"/>
          </a:xfrm>
        </p:spPr>
        <p:txBody>
          <a:bodyPr/>
          <a:lstStyle/>
          <a:p>
            <a:r>
              <a:rPr lang="en-US" dirty="0"/>
              <a:t>2013 -Present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0319" y="1303609"/>
            <a:ext cx="8229600" cy="2133600"/>
          </a:xfrm>
        </p:spPr>
        <p:txBody>
          <a:bodyPr/>
          <a:lstStyle/>
          <a:p>
            <a:r>
              <a:rPr lang="en-US" dirty="0"/>
              <a:t>Need to find out if video analytics works</a:t>
            </a:r>
          </a:p>
          <a:p>
            <a:pPr lvl="1"/>
            <a:r>
              <a:rPr lang="en-US" dirty="0"/>
              <a:t>How?  With no money and no support?</a:t>
            </a:r>
          </a:p>
          <a:p>
            <a:r>
              <a:rPr lang="en-US" dirty="0"/>
              <a:t>Initial Round: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Players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243332"/>
            <a:ext cx="7749447" cy="1133333"/>
            <a:chOff x="990600" y="3243332"/>
            <a:chExt cx="7749447" cy="11333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3243332"/>
              <a:ext cx="1628571" cy="11333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9923" y="3437209"/>
              <a:ext cx="2114324" cy="74557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1623" y="3424361"/>
              <a:ext cx="2998424" cy="7584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71600" y="4634075"/>
            <a:ext cx="6753519" cy="742857"/>
            <a:chOff x="942290" y="5376932"/>
            <a:chExt cx="6753519" cy="7428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290" y="5376932"/>
              <a:ext cx="3152381" cy="7428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3000" y="5383914"/>
              <a:ext cx="2742809" cy="73587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495" y="5614946"/>
            <a:ext cx="1298745" cy="1142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1785" y="2473633"/>
            <a:ext cx="2504315" cy="7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9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1143000"/>
          </a:xfrm>
        </p:spPr>
        <p:txBody>
          <a:bodyPr/>
          <a:lstStyle/>
          <a:p>
            <a:r>
              <a:rPr lang="en-US" dirty="0"/>
              <a:t>Results…. </a:t>
            </a:r>
            <a:br>
              <a:rPr lang="en-US" dirty="0"/>
            </a:br>
            <a:r>
              <a:rPr lang="en-US" dirty="0"/>
              <a:t>Video Analytics does work!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4800600" cy="3810000"/>
          </a:xfrm>
        </p:spPr>
        <p:txBody>
          <a:bodyPr/>
          <a:lstStyle/>
          <a:p>
            <a:r>
              <a:rPr lang="en-US" dirty="0"/>
              <a:t>Read the ENTERPRISE Report</a:t>
            </a:r>
          </a:p>
          <a:p>
            <a:r>
              <a:rPr lang="en-US" sz="2400" dirty="0"/>
              <a:t>Or just ask me ;0)</a:t>
            </a:r>
          </a:p>
          <a:p>
            <a:r>
              <a:rPr lang="en-US" sz="1800" dirty="0"/>
              <a:t>Example Videos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98447"/>
            <a:ext cx="3486839" cy="48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2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29815</TotalTime>
  <Words>716</Words>
  <Application>Microsoft Office PowerPoint</Application>
  <PresentationFormat>On-screen Show (4:3)</PresentationFormat>
  <Paragraphs>166</Paragraphs>
  <Slides>48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Arial Narrow</vt:lpstr>
      <vt:lpstr>Calibri</vt:lpstr>
      <vt:lpstr>Times New Roman</vt:lpstr>
      <vt:lpstr>Wingdings</vt:lpstr>
      <vt:lpstr>Factory</vt:lpstr>
      <vt:lpstr>Custom Design</vt:lpstr>
      <vt:lpstr>Image Document</vt:lpstr>
      <vt:lpstr>Iowa’s Experience with WWD (Wrong Way Driving)</vt:lpstr>
      <vt:lpstr>PowerPoint Presentation</vt:lpstr>
      <vt:lpstr>Project Location</vt:lpstr>
      <vt:lpstr>Situation/Background</vt:lpstr>
      <vt:lpstr>Low-Cost / Updates in 2012</vt:lpstr>
      <vt:lpstr>Low-Cost / Updates in 2012</vt:lpstr>
      <vt:lpstr>PowerPoint Presentation</vt:lpstr>
      <vt:lpstr>2013 -Present</vt:lpstr>
      <vt:lpstr>Results….  Video Analytics does work!</vt:lpstr>
      <vt:lpstr>PowerPoint Presentation</vt:lpstr>
      <vt:lpstr>PowerPoint Presentation</vt:lpstr>
      <vt:lpstr>PowerPoint Presentation</vt:lpstr>
      <vt:lpstr>Added ITS Cameras &amp; Sensors</vt:lpstr>
      <vt:lpstr>ITS Technology used</vt:lpstr>
      <vt:lpstr>Within 1st 2 weeks</vt:lpstr>
      <vt:lpstr>Just can’t find the right way…</vt:lpstr>
      <vt:lpstr>PowerPoint Presentation</vt:lpstr>
      <vt:lpstr>Focusing on Specifics</vt:lpstr>
      <vt:lpstr>My goal….  Determine Points of Entry  (fix the problem/eliminate the headache)</vt:lpstr>
      <vt:lpstr>Examples of “Wins” for WWD Efforts</vt:lpstr>
      <vt:lpstr>Examples of “Wins” for WWD Efforts</vt:lpstr>
      <vt:lpstr>Linn St. in Boone</vt:lpstr>
      <vt:lpstr>PowerPoint Presentation</vt:lpstr>
      <vt:lpstr>US 30 @ Linn St. (looking east)</vt:lpstr>
      <vt:lpstr>PowerPoint Presentation</vt:lpstr>
      <vt:lpstr>5th Candide for Enhanced Signing</vt:lpstr>
      <vt:lpstr>PowerPoint Presentation</vt:lpstr>
      <vt:lpstr>PowerPoint Presentation</vt:lpstr>
      <vt:lpstr>PowerPoint Presentation</vt:lpstr>
      <vt:lpstr>WWD #2 this weekend</vt:lpstr>
      <vt:lpstr>Data</vt:lpstr>
      <vt:lpstr>If you look, you will find…..</vt:lpstr>
      <vt:lpstr>How we solved this one... Kind of</vt:lpstr>
      <vt:lpstr>Where are they coming from?</vt:lpstr>
      <vt:lpstr>What have we learned?</vt:lpstr>
      <vt:lpstr>What have we learned?</vt:lpstr>
      <vt:lpstr>What have we learned</vt:lpstr>
      <vt:lpstr>338+ documented “Pass-bys”</vt:lpstr>
      <vt:lpstr>PowerPoint Presentation</vt:lpstr>
      <vt:lpstr>338 “Pass-bys” and no crashes??? WHY????</vt:lpstr>
      <vt:lpstr>What have we learned?</vt:lpstr>
      <vt:lpstr>What have we learned?</vt:lpstr>
      <vt:lpstr>Efforts Going on</vt:lpstr>
      <vt:lpstr>PowerPoint Presentation</vt:lpstr>
      <vt:lpstr>Efforts Going on</vt:lpstr>
      <vt:lpstr>PowerPoint Presentation</vt:lpstr>
      <vt:lpstr>What have we learned?</vt:lpstr>
      <vt:lpstr>Any questions?</vt:lpstr>
    </vt:vector>
  </TitlesOfParts>
  <Company>Iowa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Matulac, Donna</cp:lastModifiedBy>
  <cp:revision>1216</cp:revision>
  <cp:lastPrinted>2015-06-19T19:10:25Z</cp:lastPrinted>
  <dcterms:created xsi:type="dcterms:W3CDTF">2000-10-05T14:55:58Z</dcterms:created>
  <dcterms:modified xsi:type="dcterms:W3CDTF">2017-08-22T15:11:52Z</dcterms:modified>
</cp:coreProperties>
</file>