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0" r:id="rId3"/>
    <p:sldMasterId id="2147483734" r:id="rId4"/>
    <p:sldMasterId id="2147483765" r:id="rId5"/>
    <p:sldMasterId id="2147483768" r:id="rId6"/>
    <p:sldMasterId id="2147483782" r:id="rId7"/>
    <p:sldMasterId id="2147483789" r:id="rId8"/>
  </p:sldMasterIdLst>
  <p:notesMasterIdLst>
    <p:notesMasterId r:id="rId27"/>
  </p:notesMasterIdLst>
  <p:sldIdLst>
    <p:sldId id="356" r:id="rId9"/>
    <p:sldId id="359" r:id="rId10"/>
    <p:sldId id="361" r:id="rId11"/>
    <p:sldId id="362" r:id="rId12"/>
    <p:sldId id="363" r:id="rId13"/>
    <p:sldId id="364" r:id="rId14"/>
    <p:sldId id="349" r:id="rId15"/>
    <p:sldId id="350" r:id="rId16"/>
    <p:sldId id="369" r:id="rId17"/>
    <p:sldId id="351" r:id="rId18"/>
    <p:sldId id="353" r:id="rId19"/>
    <p:sldId id="357" r:id="rId20"/>
    <p:sldId id="355" r:id="rId21"/>
    <p:sldId id="330" r:id="rId22"/>
    <p:sldId id="344" r:id="rId23"/>
    <p:sldId id="334" r:id="rId24"/>
    <p:sldId id="341" r:id="rId25"/>
    <p:sldId id="342" r:id="rId2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9" autoAdjust="0"/>
    <p:restoredTop sz="96975" autoAdjust="0"/>
  </p:normalViewPr>
  <p:slideViewPr>
    <p:cSldViewPr>
      <p:cViewPr varScale="1">
        <p:scale>
          <a:sx n="70" d="100"/>
          <a:sy n="70" d="100"/>
        </p:scale>
        <p:origin x="17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B9C8-6D32-4892-98F9-2AE4E9329984}" type="datetimeFigureOut">
              <a:rPr kumimoji="1" lang="ja-JP" altLang="en-US" smtClean="0"/>
              <a:t>2016/7/19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20570-2582-4C07-8E41-B80ED5A434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707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2871" y="9442455"/>
            <a:ext cx="2952750" cy="49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75" tIns="45732" rIns="91475" bIns="45732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39825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defTabSz="779252" eaLnBrk="1" fontAlgn="base" hangingPunct="1">
              <a:spcBef>
                <a:spcPct val="0"/>
              </a:spcBef>
              <a:spcAft>
                <a:spcPct val="0"/>
              </a:spcAft>
            </a:pPr>
            <a:fld id="{B99032E8-5AEA-4A1C-84D3-C2E9FA65BF00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 algn="r" defTabSz="779252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54460" y="9442455"/>
            <a:ext cx="2951163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89" rIns="91383" bIns="45689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defTabSz="779252" eaLnBrk="1" fontAlgn="base" hangingPunct="1">
              <a:spcBef>
                <a:spcPct val="0"/>
              </a:spcBef>
              <a:spcAft>
                <a:spcPct val="0"/>
              </a:spcAft>
            </a:pPr>
            <a:fld id="{AEC0FA69-5612-4BC1-95D3-A0781ED3B01C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 algn="r" defTabSz="779252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7288" cy="3725863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75" tIns="45732" rIns="91475" bIns="45732"/>
          <a:lstStyle/>
          <a:p>
            <a:r>
              <a:rPr lang="ja-JP" altLang="en-US" sz="1200" dirty="0" smtClean="0"/>
              <a:t>　郵政向け（アナログ＆アクセスＣ）</a:t>
            </a:r>
            <a:r>
              <a:rPr lang="en-US" altLang="ja-JP" sz="1200" dirty="0" smtClean="0"/>
              <a:t>																																																																																																																																																																																																			</a:t>
            </a:r>
          </a:p>
          <a:p>
            <a:r>
              <a:rPr lang="en-US" altLang="ja-JP" sz="1200" dirty="0" smtClean="0"/>
              <a:t>2Q</a:t>
            </a:r>
            <a:r>
              <a:rPr lang="ja-JP" altLang="en-US" sz="1200" dirty="0" smtClean="0"/>
              <a:t>販売について、</a:t>
            </a:r>
          </a:p>
          <a:p>
            <a:r>
              <a:rPr lang="ja-JP" altLang="en-US" sz="1200" dirty="0" smtClean="0"/>
              <a:t>　「アナログ：</a:t>
            </a:r>
            <a:r>
              <a:rPr lang="en-US" altLang="ja-JP" sz="1200" dirty="0" smtClean="0"/>
              <a:t>114</a:t>
            </a:r>
            <a:r>
              <a:rPr lang="ja-JP" altLang="en-US" sz="1200" dirty="0" smtClean="0"/>
              <a:t>百万＋アクセスＣ：</a:t>
            </a:r>
            <a:r>
              <a:rPr lang="en-US" altLang="ja-JP" sz="1200" dirty="0" smtClean="0"/>
              <a:t>76</a:t>
            </a:r>
            <a:r>
              <a:rPr lang="ja-JP" altLang="en-US" sz="1200" dirty="0" smtClean="0"/>
              <a:t>百万＝</a:t>
            </a:r>
            <a:r>
              <a:rPr lang="en-US" altLang="ja-JP" sz="1200" dirty="0" smtClean="0"/>
              <a:t>190</a:t>
            </a:r>
            <a:r>
              <a:rPr lang="ja-JP" altLang="en-US" sz="1200" dirty="0" smtClean="0"/>
              <a:t>百万」</a:t>
            </a:r>
          </a:p>
        </p:txBody>
      </p:sp>
    </p:spTree>
    <p:extLst>
      <p:ext uri="{BB962C8B-B14F-4D97-AF65-F5344CB8AC3E}">
        <p14:creationId xmlns:p14="http://schemas.microsoft.com/office/powerpoint/2010/main" val="82613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2871" y="9442455"/>
            <a:ext cx="2952750" cy="49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75" tIns="45732" rIns="91475" bIns="45732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39825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defTabSz="779252" eaLnBrk="1" fontAlgn="base" hangingPunct="1">
              <a:spcBef>
                <a:spcPct val="0"/>
              </a:spcBef>
              <a:spcAft>
                <a:spcPct val="0"/>
              </a:spcAft>
            </a:pPr>
            <a:fld id="{B99032E8-5AEA-4A1C-84D3-C2E9FA65BF00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 algn="r" defTabSz="779252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54460" y="9442455"/>
            <a:ext cx="2951163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89" rIns="91383" bIns="45689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defTabSz="779252" eaLnBrk="1" fontAlgn="base" hangingPunct="1">
              <a:spcBef>
                <a:spcPct val="0"/>
              </a:spcBef>
              <a:spcAft>
                <a:spcPct val="0"/>
              </a:spcAft>
            </a:pPr>
            <a:fld id="{AEC0FA69-5612-4BC1-95D3-A0781ED3B01C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 algn="r" defTabSz="779252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7288" cy="3725863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75" tIns="45732" rIns="91475" bIns="45732"/>
          <a:lstStyle/>
          <a:p>
            <a:r>
              <a:rPr lang="ja-JP" altLang="en-US" sz="1200" dirty="0" smtClean="0"/>
              <a:t>　郵政向け（アナログ＆アクセスＣ）</a:t>
            </a:r>
            <a:r>
              <a:rPr lang="en-US" altLang="ja-JP" sz="1200" dirty="0" smtClean="0"/>
              <a:t>																																																																																																																																																																																																			</a:t>
            </a:r>
          </a:p>
          <a:p>
            <a:r>
              <a:rPr lang="en-US" altLang="ja-JP" sz="1200" dirty="0" smtClean="0"/>
              <a:t>2Q</a:t>
            </a:r>
            <a:r>
              <a:rPr lang="ja-JP" altLang="en-US" sz="1200" dirty="0" smtClean="0"/>
              <a:t>販売について、</a:t>
            </a:r>
          </a:p>
          <a:p>
            <a:r>
              <a:rPr lang="ja-JP" altLang="en-US" sz="1200" dirty="0" smtClean="0"/>
              <a:t>　「アナログ：</a:t>
            </a:r>
            <a:r>
              <a:rPr lang="en-US" altLang="ja-JP" sz="1200" dirty="0" smtClean="0"/>
              <a:t>114</a:t>
            </a:r>
            <a:r>
              <a:rPr lang="ja-JP" altLang="en-US" sz="1200" dirty="0" smtClean="0"/>
              <a:t>百万＋アクセスＣ：</a:t>
            </a:r>
            <a:r>
              <a:rPr lang="en-US" altLang="ja-JP" sz="1200" dirty="0" smtClean="0"/>
              <a:t>76</a:t>
            </a:r>
            <a:r>
              <a:rPr lang="ja-JP" altLang="en-US" sz="1200" dirty="0" smtClean="0"/>
              <a:t>百万＝</a:t>
            </a:r>
            <a:r>
              <a:rPr lang="en-US" altLang="ja-JP" sz="1200" dirty="0" smtClean="0"/>
              <a:t>190</a:t>
            </a:r>
            <a:r>
              <a:rPr lang="ja-JP" altLang="en-US" sz="1200" dirty="0" smtClean="0"/>
              <a:t>百万」</a:t>
            </a:r>
          </a:p>
        </p:txBody>
      </p:sp>
    </p:spTree>
    <p:extLst>
      <p:ext uri="{BB962C8B-B14F-4D97-AF65-F5344CB8AC3E}">
        <p14:creationId xmlns:p14="http://schemas.microsoft.com/office/powerpoint/2010/main" val="322817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2871" y="9442455"/>
            <a:ext cx="2952750" cy="49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75" tIns="45732" rIns="91475" bIns="45732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39825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defTabSz="779252" eaLnBrk="1" fontAlgn="base" hangingPunct="1">
              <a:spcBef>
                <a:spcPct val="0"/>
              </a:spcBef>
              <a:spcAft>
                <a:spcPct val="0"/>
              </a:spcAft>
            </a:pPr>
            <a:fld id="{B99032E8-5AEA-4A1C-84D3-C2E9FA65BF00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 algn="r" defTabSz="779252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54460" y="9442455"/>
            <a:ext cx="2951163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89" rIns="91383" bIns="45689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defTabSz="779252" eaLnBrk="1" fontAlgn="base" hangingPunct="1">
              <a:spcBef>
                <a:spcPct val="0"/>
              </a:spcBef>
              <a:spcAft>
                <a:spcPct val="0"/>
              </a:spcAft>
            </a:pPr>
            <a:fld id="{AEC0FA69-5612-4BC1-95D3-A0781ED3B01C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 algn="r" defTabSz="779252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7288" cy="3725863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75" tIns="45732" rIns="91475" bIns="45732"/>
          <a:lstStyle/>
          <a:p>
            <a:r>
              <a:rPr lang="ja-JP" altLang="en-US" sz="1200" dirty="0" smtClean="0"/>
              <a:t>　郵政向け（アナログ＆アクセスＣ）</a:t>
            </a:r>
            <a:r>
              <a:rPr lang="en-US" altLang="ja-JP" sz="1200" dirty="0" smtClean="0"/>
              <a:t>																																																																																																																																																																																																			</a:t>
            </a:r>
          </a:p>
          <a:p>
            <a:r>
              <a:rPr lang="en-US" altLang="ja-JP" sz="1200" dirty="0" smtClean="0"/>
              <a:t>2Q</a:t>
            </a:r>
            <a:r>
              <a:rPr lang="ja-JP" altLang="en-US" sz="1200" dirty="0" smtClean="0"/>
              <a:t>販売について、</a:t>
            </a:r>
          </a:p>
          <a:p>
            <a:r>
              <a:rPr lang="ja-JP" altLang="en-US" sz="1200" dirty="0" smtClean="0"/>
              <a:t>　「アナログ：</a:t>
            </a:r>
            <a:r>
              <a:rPr lang="en-US" altLang="ja-JP" sz="1200" dirty="0" smtClean="0"/>
              <a:t>114</a:t>
            </a:r>
            <a:r>
              <a:rPr lang="ja-JP" altLang="en-US" sz="1200" dirty="0" smtClean="0"/>
              <a:t>百万＋アクセスＣ：</a:t>
            </a:r>
            <a:r>
              <a:rPr lang="en-US" altLang="ja-JP" sz="1200" dirty="0" smtClean="0"/>
              <a:t>76</a:t>
            </a:r>
            <a:r>
              <a:rPr lang="ja-JP" altLang="en-US" sz="1200" dirty="0" smtClean="0"/>
              <a:t>百万＝</a:t>
            </a:r>
            <a:r>
              <a:rPr lang="en-US" altLang="ja-JP" sz="1200" dirty="0" smtClean="0"/>
              <a:t>190</a:t>
            </a:r>
            <a:r>
              <a:rPr lang="ja-JP" altLang="en-US" sz="1200" dirty="0" smtClean="0"/>
              <a:t>百万」</a:t>
            </a:r>
          </a:p>
        </p:txBody>
      </p:sp>
    </p:spTree>
    <p:extLst>
      <p:ext uri="{BB962C8B-B14F-4D97-AF65-F5344CB8AC3E}">
        <p14:creationId xmlns:p14="http://schemas.microsoft.com/office/powerpoint/2010/main" val="307899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2871" y="9442455"/>
            <a:ext cx="2952750" cy="49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75" tIns="45732" rIns="91475" bIns="45732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39825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defTabSz="779252" eaLnBrk="1" fontAlgn="base" hangingPunct="1">
              <a:spcBef>
                <a:spcPct val="0"/>
              </a:spcBef>
              <a:spcAft>
                <a:spcPct val="0"/>
              </a:spcAft>
            </a:pPr>
            <a:fld id="{B99032E8-5AEA-4A1C-84D3-C2E9FA65BF00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 algn="r" defTabSz="779252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54460" y="9442455"/>
            <a:ext cx="2951163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89" rIns="91383" bIns="45689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defTabSz="779252" eaLnBrk="1" fontAlgn="base" hangingPunct="1">
              <a:spcBef>
                <a:spcPct val="0"/>
              </a:spcBef>
              <a:spcAft>
                <a:spcPct val="0"/>
              </a:spcAft>
            </a:pPr>
            <a:fld id="{AEC0FA69-5612-4BC1-95D3-A0781ED3B01C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 algn="r" defTabSz="779252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67288" cy="3725863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75" tIns="45732" rIns="91475" bIns="45732"/>
          <a:lstStyle/>
          <a:p>
            <a:r>
              <a:rPr lang="ja-JP" altLang="en-US" sz="1200" dirty="0" smtClean="0"/>
              <a:t>　郵政向け（アナログ＆アクセスＣ）</a:t>
            </a:r>
            <a:r>
              <a:rPr lang="en-US" altLang="ja-JP" sz="1200" dirty="0" smtClean="0"/>
              <a:t>																																																																																																																																																																																																			</a:t>
            </a:r>
          </a:p>
          <a:p>
            <a:r>
              <a:rPr lang="en-US" altLang="ja-JP" sz="1200" dirty="0" smtClean="0"/>
              <a:t>2Q</a:t>
            </a:r>
            <a:r>
              <a:rPr lang="ja-JP" altLang="en-US" sz="1200" dirty="0" smtClean="0"/>
              <a:t>販売について、</a:t>
            </a:r>
          </a:p>
          <a:p>
            <a:r>
              <a:rPr lang="ja-JP" altLang="en-US" sz="1200" dirty="0" smtClean="0"/>
              <a:t>　「アナログ：</a:t>
            </a:r>
            <a:r>
              <a:rPr lang="en-US" altLang="ja-JP" sz="1200" dirty="0" smtClean="0"/>
              <a:t>114</a:t>
            </a:r>
            <a:r>
              <a:rPr lang="ja-JP" altLang="en-US" sz="1200" dirty="0" smtClean="0"/>
              <a:t>百万＋アクセスＣ：</a:t>
            </a:r>
            <a:r>
              <a:rPr lang="en-US" altLang="ja-JP" sz="1200" dirty="0" smtClean="0"/>
              <a:t>76</a:t>
            </a:r>
            <a:r>
              <a:rPr lang="ja-JP" altLang="en-US" sz="1200" dirty="0" smtClean="0"/>
              <a:t>百万＝</a:t>
            </a:r>
            <a:r>
              <a:rPr lang="en-US" altLang="ja-JP" sz="1200" dirty="0" smtClean="0"/>
              <a:t>190</a:t>
            </a:r>
            <a:r>
              <a:rPr lang="ja-JP" altLang="en-US" sz="1200" dirty="0" smtClean="0"/>
              <a:t>百万」</a:t>
            </a:r>
          </a:p>
        </p:txBody>
      </p:sp>
    </p:spTree>
    <p:extLst>
      <p:ext uri="{BB962C8B-B14F-4D97-AF65-F5344CB8AC3E}">
        <p14:creationId xmlns:p14="http://schemas.microsoft.com/office/powerpoint/2010/main" val="409052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29AD20-8B09-4BA8-BB48-FB7F72ACD278}" type="slidenum">
              <a:rPr lang="en-US" altLang="ja-JP">
                <a:solidFill>
                  <a:prstClr val="black"/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ja-JP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28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48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1788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8988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7239B9-B5DF-474E-984D-94DC33387738}" type="slidenum">
              <a:rPr lang="ja-JP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89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1788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8988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02666E7-FD8D-456D-9FFC-8F3BE8843A3E}" type="slidenum">
              <a:rPr lang="ja-JP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2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1788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8988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CE41EC-66BB-4C58-827E-8375A3A30524}" type="slidenum">
              <a:rPr lang="ja-JP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00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1788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8988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FA75E3-50E3-49FA-BB56-969E3E3774CC}" type="slidenum">
              <a:rPr lang="ja-JP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ja-JP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6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720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687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3" y="274643"/>
            <a:ext cx="65341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855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94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メイン＿ひとこと帯つ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954" y="1020837"/>
            <a:ext cx="8568952" cy="5544616"/>
          </a:xfrm>
          <a:prstGeom prst="rect">
            <a:avLst/>
          </a:prstGeom>
        </p:spPr>
        <p:txBody>
          <a:bodyPr lIns="77907" tIns="38953" rIns="77907" bIns="38953"/>
          <a:lstStyle>
            <a:lvl1pPr marL="292153" indent="-292153">
              <a:buFont typeface="Wingdings" panose="05000000000000000000" pitchFamily="2" charset="2"/>
              <a:buChar char="Ø"/>
              <a:defRPr sz="20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32998" indent="-243460">
              <a:buFont typeface="Wingdings" panose="05000000000000000000" pitchFamily="2" charset="2"/>
              <a:buChar char="l"/>
              <a:defRPr sz="17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73843" indent="-194769">
              <a:buFont typeface="Wingdings" panose="05000000000000000000" pitchFamily="2" charset="2"/>
              <a:buChar char="ü"/>
              <a:defRPr sz="15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4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 sz="14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5462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07" tIns="38953" rIns="77907" bIns="38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8161321" y="6617139"/>
            <a:ext cx="794388" cy="257225"/>
          </a:xfrm>
          <a:prstGeom prst="rect">
            <a:avLst/>
          </a:prstGeom>
        </p:spPr>
        <p:txBody>
          <a:bodyPr lIns="77907" tIns="38953" rIns="77907" bIns="389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CFAD67-33D7-464A-A1FA-DBBC567526FA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ja-JP" dirty="0">
                <a:solidFill>
                  <a:srgbClr val="000000"/>
                </a:solidFill>
              </a:rPr>
              <a:t>/33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5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7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07" tIns="38953" rIns="77907" bIns="38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xfrm>
            <a:off x="8161321" y="6617139"/>
            <a:ext cx="794388" cy="257225"/>
          </a:xfrm>
          <a:prstGeom prst="rect">
            <a:avLst/>
          </a:prstGeom>
        </p:spPr>
        <p:txBody>
          <a:bodyPr lIns="77907" tIns="38953" rIns="77907" bIns="389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CFAD67-33D7-464A-A1FA-DBBC567526FA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ja-JP" dirty="0">
                <a:solidFill>
                  <a:srgbClr val="000000"/>
                </a:solidFill>
              </a:rPr>
              <a:t>/17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次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2898" y="620688"/>
            <a:ext cx="8568952" cy="5904656"/>
          </a:xfrm>
          <a:prstGeom prst="rect">
            <a:avLst/>
          </a:prstGeom>
        </p:spPr>
        <p:txBody>
          <a:bodyPr lIns="77907" tIns="38953" rIns="77907" bIns="38953"/>
          <a:lstStyle>
            <a:lvl1pPr marL="292153" indent="-292153">
              <a:buFont typeface="Wingdings" panose="05000000000000000000" pitchFamily="2" charset="2"/>
              <a:buChar char="Ø"/>
              <a:defRPr sz="24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79074" indent="-389538">
              <a:buFont typeface="+mj-lt"/>
              <a:buAutoNum type="arabicPeriod"/>
              <a:defRPr sz="20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68612" indent="-389538">
              <a:buFont typeface="+mj-lt"/>
              <a:buAutoNum type="arabicPeriod"/>
              <a:defRPr sz="17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460765" indent="-292153">
              <a:buFont typeface="+mj-lt"/>
              <a:buAutoNum type="arabicPeriod"/>
              <a:defRPr sz="15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50302" indent="-292153">
              <a:buFont typeface="+mj-lt"/>
              <a:buAutoNum type="arabicPeriod"/>
              <a:defRPr sz="15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337223" indent="-389538">
              <a:buFont typeface="+mj-lt"/>
              <a:buAutoNum type="arabicPeriod"/>
              <a:defRPr/>
            </a:lvl6pPr>
          </a:lstStyle>
          <a:p>
            <a:pPr lvl="1"/>
            <a:r>
              <a:rPr lang="ja-JP" altLang="en-US" dirty="0" smtClean="0"/>
              <a:t>マスター テキストの書式設定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5462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07" tIns="38953" rIns="77907" bIns="38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8239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75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9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512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_扉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32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2898" y="620688"/>
            <a:ext cx="8568952" cy="590465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914400" indent="-457200">
              <a:buFont typeface="+mj-lt"/>
              <a:buAutoNum type="arabicPeriod"/>
              <a:defRPr sz="24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371600" indent="-457200">
              <a:buFont typeface="+mj-lt"/>
              <a:buAutoNum type="arabicPeriod"/>
              <a:defRPr sz="20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714500" indent="-342900">
              <a:buFont typeface="+mj-lt"/>
              <a:buAutoNum type="arabicPeriod"/>
              <a:defRPr sz="18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171700" indent="-342900">
              <a:buFont typeface="+mj-lt"/>
              <a:buAutoNum type="arabicPeriod"/>
              <a:defRPr sz="18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743200" indent="-457200">
              <a:buFont typeface="+mj-lt"/>
              <a:buAutoNum type="arabicPeriod"/>
              <a:defRPr/>
            </a:lvl6pPr>
          </a:lstStyle>
          <a:p>
            <a:pPr lvl="1"/>
            <a:r>
              <a:rPr lang="ja-JP" altLang="en-US" dirty="0" smtClean="0"/>
              <a:t>マスター テキストの書式設定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5462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7F996-D1DF-4F38-9FF3-4EA357E86A86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48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イン＿ひとこと帯つ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954" y="1020837"/>
            <a:ext cx="8568952" cy="554461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buFont typeface="Wingdings" panose="05000000000000000000" pitchFamily="2" charset="2"/>
              <a:buChar char="l"/>
              <a:defRPr sz="20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6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 sz="16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5462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/XX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5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イン＿ひとこと帯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954" y="620688"/>
            <a:ext cx="8568952" cy="590465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buFont typeface="Wingdings" panose="05000000000000000000" pitchFamily="2" charset="2"/>
              <a:buChar char="l"/>
              <a:defRPr sz="20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6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 sz="16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5462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/XX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2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_帯付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7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2" name="正方形/長方形 1"/>
          <p:cNvSpPr/>
          <p:nvPr userDrawn="1"/>
        </p:nvSpPr>
        <p:spPr>
          <a:xfrm>
            <a:off x="312894" y="1052736"/>
            <a:ext cx="4212000" cy="28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4654641" y="1052736"/>
            <a:ext cx="4212000" cy="28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312895" y="1340768"/>
            <a:ext cx="4212000" cy="51840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テキスト</a:t>
            </a: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654642" y="1340768"/>
            <a:ext cx="4212000" cy="51840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テキスト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/XX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0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_帯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7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2" name="正方形/長方形 1"/>
          <p:cNvSpPr/>
          <p:nvPr userDrawn="1"/>
        </p:nvSpPr>
        <p:spPr>
          <a:xfrm>
            <a:off x="312894" y="621271"/>
            <a:ext cx="4212000" cy="3120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4654641" y="621271"/>
            <a:ext cx="4212000" cy="3120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312895" y="909296"/>
            <a:ext cx="4212000" cy="561604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テキスト</a:t>
            </a: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654642" y="909296"/>
            <a:ext cx="4212000" cy="561604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テキスト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/XX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4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7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/XX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E90ED720-0104-4369-84BC-D37694168613}" type="datetimeFigureOut">
              <a:rPr lang="ja-JP" altLang="en-US">
                <a:solidFill>
                  <a:srgbClr val="000000"/>
                </a:solidFill>
              </a:rPr>
              <a:pPr/>
              <a:t>2016/7/19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75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660C1-1741-4574-A62E-7B199B3F8E7A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482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BFFA26-C58A-4333-BC64-C188F9B0745A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9839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738AA-F684-44B1-8E8E-3705B3C3D83A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168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9C30A-0DAE-4BDF-9B2E-CD7604C0E0A2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098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6117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DBEDC-7A92-47A7-8643-E65DF0D782C6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291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CBCF1-9AD4-49AD-9EFC-56D17F700A8C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4027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-3175"/>
            <a:ext cx="9144000" cy="6588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ja-JP" altLang="en-US" sz="26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8229600" y="112713"/>
            <a:ext cx="879475" cy="2921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15B56FF-5A7A-4C83-B28A-62D312B756DC}" type="slidenum">
              <a:rPr lang="en-US" altLang="ja-JP" sz="160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ja-JP" sz="1600" dirty="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40941360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606AA-D924-412A-9628-56475B9818D5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5017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12D54-F802-4B8B-A9E3-E99ACE21F7F2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2684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B8277-6721-42BF-9CF0-55844160A7D0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615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6924E-C2C0-4167-A7C7-805E9E6B0F15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8394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3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75788-D791-4996-B946-4A49E26D150A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38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209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F9C42-45BC-4AF6-B675-74E6A5C3F0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8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815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334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-3175"/>
            <a:ext cx="9144000" cy="6588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ja-JP" altLang="en-US" sz="26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2774-9B4A-4CBF-9496-9E40E9AC719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10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B10A66-6A67-4B88-8A37-7F9A6E62336A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825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45446-953B-4BA5-A1B0-A90BCCADCF0A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677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0C637-2214-448F-BED5-890033368128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8857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EF80D-6923-4058-A9D0-31E6EC03131B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0583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69FCF-D42C-4059-8E80-FB8D37465C3B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6496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8BC21-5B5C-4D95-8DD8-C25954E26306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249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-3175"/>
            <a:ext cx="9144000" cy="6588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ja-JP" altLang="en-US" sz="26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8229600" y="112713"/>
            <a:ext cx="879475" cy="2921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9423BAC-9B4B-4E08-AE81-76FAF44770C8}" type="slidenum">
              <a:rPr lang="en-US" altLang="ja-JP" sz="160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ja-JP" sz="1600" dirty="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117550119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5E556C-CF30-4647-A742-A7230597AB25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28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F4B7E-425F-4472-952E-4631CAD601D1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55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3" y="1535115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95152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F62741-06DC-4E6C-BD0F-C227570C66FE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7066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EDF51-9E27-4D44-BB35-92137CE51666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466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3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8709025" y="762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1D53C-8CB5-4C76-8259-0EA1F45DBECF}" type="slidenum">
              <a:rPr lang="en-US" altLang="ja-JP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668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70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2898" y="620688"/>
            <a:ext cx="8568952" cy="590465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914400" indent="-457200">
              <a:buFont typeface="+mj-lt"/>
              <a:buAutoNum type="arabicPeriod"/>
              <a:defRPr sz="24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371600" indent="-457200">
              <a:buFont typeface="+mj-lt"/>
              <a:buAutoNum type="arabicPeriod"/>
              <a:defRPr sz="20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714500" indent="-342900">
              <a:buFont typeface="+mj-lt"/>
              <a:buAutoNum type="arabicPeriod"/>
              <a:defRPr sz="18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171700" indent="-342900">
              <a:buFont typeface="+mj-lt"/>
              <a:buAutoNum type="arabicPeriod"/>
              <a:defRPr sz="18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743200" indent="-457200">
              <a:buFont typeface="+mj-lt"/>
              <a:buAutoNum type="arabicPeriod"/>
              <a:defRPr/>
            </a:lvl6pPr>
          </a:lstStyle>
          <a:p>
            <a:pPr lvl="1"/>
            <a:r>
              <a:rPr lang="ja-JP" altLang="en-US" dirty="0" smtClean="0"/>
              <a:t>マスター テキストの書式設定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5463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339268" y="-25869"/>
            <a:ext cx="794388" cy="257225"/>
          </a:xfrm>
          <a:prstGeom prst="rect">
            <a:avLst/>
          </a:prstGeom>
        </p:spPr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イン＿ひとこと帯つ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954" y="1020837"/>
            <a:ext cx="8568952" cy="554461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buFont typeface="Wingdings" panose="05000000000000000000" pitchFamily="2" charset="2"/>
              <a:buChar char="l"/>
              <a:defRPr sz="20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6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 sz="16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154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イン＿ひとこと帯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954" y="620688"/>
            <a:ext cx="8568952" cy="590465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buFont typeface="Wingdings" panose="05000000000000000000" pitchFamily="2" charset="2"/>
              <a:buChar char="l"/>
              <a:defRPr sz="20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6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 sz="1600" b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5463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8339268" y="-25869"/>
            <a:ext cx="794388" cy="257225"/>
          </a:xfrm>
          <a:prstGeom prst="rect">
            <a:avLst/>
          </a:prstGeom>
        </p:spPr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/XX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_帯付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7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2" name="正方形/長方形 1"/>
          <p:cNvSpPr/>
          <p:nvPr userDrawn="1"/>
        </p:nvSpPr>
        <p:spPr>
          <a:xfrm>
            <a:off x="312894" y="1052736"/>
            <a:ext cx="4212000" cy="28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4654641" y="1052736"/>
            <a:ext cx="4212000" cy="28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312895" y="1340768"/>
            <a:ext cx="4212000" cy="51840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テキスト</a:t>
            </a: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654642" y="1340768"/>
            <a:ext cx="4212000" cy="51840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テキスト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8339268" y="-25869"/>
            <a:ext cx="794388" cy="257225"/>
          </a:xfrm>
          <a:prstGeom prst="rect">
            <a:avLst/>
          </a:prstGeom>
        </p:spPr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/XX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_帯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7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2" name="正方形/長方形 1"/>
          <p:cNvSpPr/>
          <p:nvPr userDrawn="1"/>
        </p:nvSpPr>
        <p:spPr>
          <a:xfrm>
            <a:off x="312894" y="621279"/>
            <a:ext cx="4212000" cy="3120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4654641" y="621279"/>
            <a:ext cx="4212000" cy="3120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b="1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312895" y="909296"/>
            <a:ext cx="4212000" cy="561604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テキスト</a:t>
            </a: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654642" y="909296"/>
            <a:ext cx="4212000" cy="561604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/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テキスト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8339268" y="-25869"/>
            <a:ext cx="794388" cy="257225"/>
          </a:xfrm>
          <a:prstGeom prst="rect">
            <a:avLst/>
          </a:prstGeom>
        </p:spPr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/XX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7"/>
            <a:ext cx="86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xfrm>
            <a:off x="8339268" y="-25869"/>
            <a:ext cx="794388" cy="257225"/>
          </a:xfrm>
          <a:prstGeom prst="rect">
            <a:avLst/>
          </a:prstGeom>
        </p:spPr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/XX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43520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79216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591300"/>
            <a:ext cx="9144000" cy="274638"/>
          </a:xfrm>
          <a:prstGeom prst="rect">
            <a:avLst/>
          </a:prstGeom>
          <a:gradFill rotWithShape="1">
            <a:gsLst>
              <a:gs pos="0">
                <a:srgbClr val="6B8EB2"/>
              </a:gs>
              <a:gs pos="50000">
                <a:srgbClr val="99CCFF"/>
              </a:gs>
              <a:gs pos="100000">
                <a:srgbClr val="6B8EB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 b="1" i="0" u="none" dirty="0" smtClean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8913"/>
            <a:ext cx="2657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5725" y="41481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66750" y="2044700"/>
            <a:ext cx="7772400" cy="1470025"/>
          </a:xfrm>
          <a:solidFill>
            <a:srgbClr val="3333FF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17D4-FBA0-44CD-89D8-56FCAF1762D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69589-F88D-4978-B64F-347F06C20AB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314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528A-4519-4D18-B955-F27FEFE6A7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1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B041-BC8A-4E1E-BA4C-E785286149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2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FD63-E81A-4EF8-BC69-2E53770B9DD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49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31083-25AD-44B0-80AE-163A34F30AF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255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9B63-5131-4DA0-8090-5B500ED420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59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B18B-9B50-4336-80C6-7892E31BC78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07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940D-9C1F-44D3-BB18-BD8619F7995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110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9BCE-B908-4C46-8F1B-96E875FF9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0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522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246813" y="6350"/>
            <a:ext cx="2058987" cy="54800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8" y="6350"/>
            <a:ext cx="6029325" cy="54800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9625-0D16-438E-8259-9683829C8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1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3470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436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fld id="{94AE49B1-1728-4B05-9218-B578A60F370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779252"/>
              <a:t>2016/7/19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252"/>
            <a:fld id="{7BB590FD-75B6-48B1-961B-3F0325DA21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779252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2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779252" rtl="0" eaLnBrk="1" latinLnBrk="0" hangingPunct="1">
        <a:spcBef>
          <a:spcPct val="0"/>
        </a:spcBef>
        <a:buNone/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47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251520" y="504045"/>
            <a:ext cx="8640000" cy="0"/>
          </a:xfrm>
          <a:prstGeom prst="line">
            <a:avLst/>
          </a:prstGeom>
          <a:ln w="38100">
            <a:solidFill>
              <a:srgbClr val="4D4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315710" y="6617127"/>
            <a:ext cx="8640000" cy="0"/>
          </a:xfrm>
          <a:prstGeom prst="line">
            <a:avLst/>
          </a:prstGeom>
          <a:ln w="38100">
            <a:solidFill>
              <a:srgbClr val="4D4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 userDrawn="1"/>
        </p:nvSpPr>
        <p:spPr>
          <a:xfrm>
            <a:off x="251520" y="6608389"/>
            <a:ext cx="5184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900" dirty="0">
                <a:solidFill>
                  <a:srgbClr val="000000"/>
                </a:solidFill>
              </a:rPr>
              <a:t>All Rights Reserved, Copyright © Panasonic System Networks Co., Ltd.  2015</a:t>
            </a:r>
            <a:endParaRPr lang="en-US" altLang="ja-JP" sz="900" b="1" dirty="0">
              <a:solidFill>
                <a:srgbClr val="00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8161321" y="6617136"/>
            <a:ext cx="794388" cy="2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ja-JP" dirty="0" smtClean="0">
                <a:solidFill>
                  <a:srgbClr val="000000"/>
                </a:solidFill>
              </a:rPr>
              <a:t>/XX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9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9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DB975F-1F3E-4476-A844-8FBC1702887B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92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251520" y="504045"/>
            <a:ext cx="8640000" cy="0"/>
          </a:xfrm>
          <a:prstGeom prst="line">
            <a:avLst/>
          </a:prstGeom>
          <a:ln w="38100">
            <a:solidFill>
              <a:srgbClr val="4D4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70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u="none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u="none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79216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591300"/>
            <a:ext cx="9144000" cy="274638"/>
          </a:xfrm>
          <a:prstGeom prst="rect">
            <a:avLst/>
          </a:prstGeom>
          <a:gradFill rotWithShape="1">
            <a:gsLst>
              <a:gs pos="0">
                <a:srgbClr val="6B8EB2"/>
              </a:gs>
              <a:gs pos="50000">
                <a:srgbClr val="99CCFF"/>
              </a:gs>
              <a:gs pos="100000">
                <a:srgbClr val="6B8EB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 b="1" i="0" u="none" dirty="0" smtClean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5088" y="6350"/>
            <a:ext cx="8107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8913"/>
            <a:ext cx="2657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u="none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27961B-5A14-421E-A00E-8A44D9AAB8A1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407400" y="71438"/>
            <a:ext cx="655638" cy="404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F186ED7-ADC3-4ECD-AEC8-A5D61DEB67FE}" type="slidenum">
              <a:rPr lang="en-US" altLang="ja-JP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0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TEDOU.JP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5.emf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  <a:latin typeface="Calibri" panose="020F0502020204030204" pitchFamily="34" charset="0"/>
              </a:rPr>
              <a:t>i-PRO </a:t>
            </a:r>
            <a:r>
              <a:rPr lang="en-US" altLang="ja-JP" dirty="0">
                <a:solidFill>
                  <a:schemeClr val="bg1"/>
                </a:solidFill>
                <a:latin typeface="Calibri" panose="020F0502020204030204" pitchFamily="34" charset="0"/>
              </a:rPr>
              <a:t>Image Traffic Counter</a:t>
            </a:r>
            <a:br>
              <a:rPr lang="en-US" altLang="ja-JP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ja-JP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Introduction</a:t>
            </a:r>
            <a:endParaRPr kumimoji="1" lang="ja-JP" alt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296144"/>
          </a:xfrm>
        </p:spPr>
        <p:txBody>
          <a:bodyPr/>
          <a:lstStyle/>
          <a:p>
            <a:r>
              <a:rPr lang="en-US" altLang="ja-JP" b="1" dirty="0" smtClean="0">
                <a:latin typeface="Calibri" panose="020F0502020204030204" pitchFamily="34" charset="0"/>
              </a:rPr>
              <a:t>Panasonic System Networks Co, ltd</a:t>
            </a:r>
          </a:p>
          <a:p>
            <a:r>
              <a:rPr lang="en-US" altLang="ja-JP" b="1" dirty="0" smtClean="0">
                <a:latin typeface="Calibri" panose="020F0502020204030204" pitchFamily="34" charset="0"/>
              </a:rPr>
              <a:t>Security System Business Division</a:t>
            </a:r>
            <a:endParaRPr kumimoji="1" lang="ja-JP" altLang="en-US" b="1" dirty="0">
              <a:latin typeface="Calibri" panose="020F0502020204030204" pitchFamily="34" charset="0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403648" y="4293096"/>
            <a:ext cx="6400800" cy="64807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b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April, 2016</a:t>
            </a:r>
          </a:p>
        </p:txBody>
      </p:sp>
    </p:spTree>
    <p:extLst>
      <p:ext uri="{BB962C8B-B14F-4D97-AF65-F5344CB8AC3E}">
        <p14:creationId xmlns:p14="http://schemas.microsoft.com/office/powerpoint/2010/main" val="1546942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表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09488"/>
              </p:ext>
            </p:extLst>
          </p:nvPr>
        </p:nvGraphicFramePr>
        <p:xfrm>
          <a:off x="5652120" y="4473814"/>
          <a:ext cx="2863850" cy="2194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73287"/>
                <a:gridCol w="690563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Device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Qty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IP Camera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Rack(Small size)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Image processing Unit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1200" dirty="0" smtClean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Encoder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Media</a:t>
                      </a:r>
                      <a:r>
                        <a:rPr kumimoji="1" lang="en-US" altLang="ja-JP" sz="1200" baseline="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converter(PoE)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1200" dirty="0" smtClean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-9109" y="560263"/>
            <a:ext cx="9153110" cy="11184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defTabSz="779252"/>
            <a:endParaRPr lang="ja-JP" altLang="en-US" sz="15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9" y="46619"/>
            <a:ext cx="1052718" cy="4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角丸四角形 52"/>
          <p:cNvSpPr/>
          <p:nvPr/>
        </p:nvSpPr>
        <p:spPr>
          <a:xfrm>
            <a:off x="1043608" y="142059"/>
            <a:ext cx="648072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779252"/>
            <a:r>
              <a:rPr lang="ja-JP" altLang="en-US" sz="1200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社外秘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53224" y="1291804"/>
            <a:ext cx="8811264" cy="5521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endParaRPr lang="ja-JP" altLang="en-US" sz="15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71799" y="1388773"/>
            <a:ext cx="2191690" cy="384043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en-US" altLang="ja-JP" sz="1400" b="1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Comparison</a:t>
            </a:r>
            <a:endParaRPr lang="ja-JP" altLang="en-US" sz="1400" b="1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82" y="2319437"/>
            <a:ext cx="10239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06"/>
          <p:cNvSpPr txBox="1">
            <a:spLocks noChangeArrowheads="1"/>
          </p:cNvSpPr>
          <p:nvPr/>
        </p:nvSpPr>
        <p:spPr bwMode="auto">
          <a:xfrm>
            <a:off x="740420" y="3040162"/>
            <a:ext cx="2362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Image processing Unit</a:t>
            </a:r>
            <a:endParaRPr lang="ja-JP" altLang="en-US" sz="1400" dirty="0">
              <a:solidFill>
                <a:srgbClr val="000000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Text Box 106"/>
          <p:cNvSpPr txBox="1">
            <a:spLocks noChangeArrowheads="1"/>
          </p:cNvSpPr>
          <p:nvPr/>
        </p:nvSpPr>
        <p:spPr bwMode="auto">
          <a:xfrm>
            <a:off x="1078557" y="2467075"/>
            <a:ext cx="1882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Analog Camera</a:t>
            </a:r>
            <a:endParaRPr lang="ja-JP" altLang="en-US" sz="1400" dirty="0">
              <a:solidFill>
                <a:srgbClr val="000000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Text Box 106"/>
          <p:cNvSpPr txBox="1">
            <a:spLocks noChangeArrowheads="1"/>
          </p:cNvSpPr>
          <p:nvPr/>
        </p:nvSpPr>
        <p:spPr bwMode="auto">
          <a:xfrm>
            <a:off x="5408690" y="2237963"/>
            <a:ext cx="28357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NW 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with </a:t>
            </a:r>
            <a:r>
              <a:rPr lang="en-US" altLang="ja-JP" sz="1600" b="1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image processing</a:t>
            </a:r>
            <a:endParaRPr lang="ja-JP" altLang="en-US" sz="1600" b="1" dirty="0">
              <a:solidFill>
                <a:prstClr val="black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6" name="Picture 92" descr="DG-NT3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82" y="3767237"/>
            <a:ext cx="81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06"/>
          <p:cNvSpPr txBox="1">
            <a:spLocks noChangeArrowheads="1"/>
          </p:cNvSpPr>
          <p:nvPr/>
        </p:nvSpPr>
        <p:spPr bwMode="auto">
          <a:xfrm>
            <a:off x="1180157" y="3697387"/>
            <a:ext cx="17192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Encoder</a:t>
            </a:r>
            <a:endParaRPr lang="ja-JP" altLang="en-US" sz="1400" dirty="0">
              <a:solidFill>
                <a:srgbClr val="000000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95" y="3162400"/>
            <a:ext cx="857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FF">
                    <a:alpha val="9686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二等辺三角形 1"/>
          <p:cNvSpPr/>
          <p:nvPr/>
        </p:nvSpPr>
        <p:spPr>
          <a:xfrm rot="5400000">
            <a:off x="3904927" y="3211711"/>
            <a:ext cx="1330524" cy="1476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Text Box 106"/>
          <p:cNvSpPr txBox="1">
            <a:spLocks noChangeArrowheads="1"/>
          </p:cNvSpPr>
          <p:nvPr/>
        </p:nvSpPr>
        <p:spPr bwMode="auto">
          <a:xfrm>
            <a:off x="271798" y="4156444"/>
            <a:ext cx="37241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Item </a:t>
            </a:r>
            <a:r>
              <a:rPr lang="en-US" altLang="ja-JP" sz="1600" b="1" dirty="0" smtClean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sample(Camera 10units)</a:t>
            </a:r>
            <a:endParaRPr lang="ja-JP" altLang="en-US" sz="1600" b="1" dirty="0">
              <a:solidFill>
                <a:prstClr val="black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0420" y="1834575"/>
            <a:ext cx="325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Analog Camera system</a:t>
            </a:r>
            <a:endParaRPr lang="ja-JP" altLang="en-US" b="1" dirty="0">
              <a:solidFill>
                <a:prstClr val="black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52238" y="1834575"/>
            <a:ext cx="386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Panasonic IP Camera System</a:t>
            </a:r>
            <a:endParaRPr lang="ja-JP" altLang="en-US" b="1" dirty="0">
              <a:solidFill>
                <a:prstClr val="black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11560" y="2153083"/>
            <a:ext cx="3636912" cy="1973361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4967536" y="2175719"/>
            <a:ext cx="3780928" cy="1973361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38" name="表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69229"/>
              </p:ext>
            </p:extLst>
          </p:nvPr>
        </p:nvGraphicFramePr>
        <p:xfrm>
          <a:off x="829487" y="4475080"/>
          <a:ext cx="2863850" cy="2194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73287"/>
                <a:gridCol w="690563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Device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Qty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Analog Camera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Rack(Large size)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Image processing Unit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1200" dirty="0" smtClean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Encoder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Media</a:t>
                      </a:r>
                      <a:r>
                        <a:rPr kumimoji="1" lang="en-US" altLang="ja-JP" sz="1200" baseline="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converter</a:t>
                      </a:r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1200" dirty="0" smtClean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  <a:tr h="274285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77" marR="91477" marT="45692" marB="45692"/>
                </a:tc>
              </a:tr>
            </a:tbl>
          </a:graphicData>
        </a:graphic>
      </p:graphicFrame>
      <p:grpSp>
        <p:nvGrpSpPr>
          <p:cNvPr id="40" name="グループ化 80"/>
          <p:cNvGrpSpPr>
            <a:grpSpLocks/>
          </p:cNvGrpSpPr>
          <p:nvPr/>
        </p:nvGrpSpPr>
        <p:grpSpPr bwMode="auto">
          <a:xfrm>
            <a:off x="7953392" y="5690633"/>
            <a:ext cx="450850" cy="61912"/>
            <a:chOff x="7778338" y="4727535"/>
            <a:chExt cx="451263" cy="60696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7778338" y="4727535"/>
              <a:ext cx="45126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7778338" y="4788231"/>
              <a:ext cx="45126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3707904" y="4404813"/>
            <a:ext cx="278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200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Reduce the device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Compact</a:t>
            </a:r>
            <a:endParaRPr lang="en-US" altLang="ja-JP" sz="1200" dirty="0">
              <a:solidFill>
                <a:srgbClr val="FF0000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8" name="グループ化 80"/>
          <p:cNvGrpSpPr>
            <a:grpSpLocks/>
          </p:cNvGrpSpPr>
          <p:nvPr/>
        </p:nvGrpSpPr>
        <p:grpSpPr bwMode="auto">
          <a:xfrm>
            <a:off x="7953392" y="5978665"/>
            <a:ext cx="450850" cy="61912"/>
            <a:chOff x="7778338" y="4727535"/>
            <a:chExt cx="451263" cy="60696"/>
          </a:xfrm>
        </p:grpSpPr>
        <p:cxnSp>
          <p:nvCxnSpPr>
            <p:cNvPr id="49" name="直線コネクタ 48"/>
            <p:cNvCxnSpPr/>
            <p:nvPr/>
          </p:nvCxnSpPr>
          <p:spPr>
            <a:xfrm>
              <a:off x="7778338" y="4727535"/>
              <a:ext cx="45126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7778338" y="4788231"/>
              <a:ext cx="45126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正方形/長方形 50"/>
          <p:cNvSpPr/>
          <p:nvPr/>
        </p:nvSpPr>
        <p:spPr>
          <a:xfrm>
            <a:off x="161294" y="740704"/>
            <a:ext cx="8803194" cy="4800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en-US" altLang="ja-JP" b="1" dirty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Compared with the </a:t>
            </a:r>
            <a:r>
              <a:rPr lang="en-US" altLang="ja-JP" b="1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analog </a:t>
            </a:r>
            <a:r>
              <a:rPr lang="en-US" altLang="ja-JP" b="1" dirty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camera </a:t>
            </a:r>
            <a:r>
              <a:rPr lang="en-US" altLang="ja-JP" b="1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system, </a:t>
            </a:r>
          </a:p>
          <a:p>
            <a:pPr algn="ctr" defTabSz="779252"/>
            <a:r>
              <a:rPr lang="en-US" altLang="ja-JP" b="1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realizing </a:t>
            </a:r>
            <a:r>
              <a:rPr lang="en-US" altLang="ja-JP" b="1" dirty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a reduction </a:t>
            </a:r>
            <a:r>
              <a:rPr lang="en-US" altLang="ja-JP" b="1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of equipment and installation cost</a:t>
            </a:r>
            <a:endParaRPr lang="ja-JP" altLang="en-US" b="1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二等辺三角形 51"/>
          <p:cNvSpPr/>
          <p:nvPr/>
        </p:nvSpPr>
        <p:spPr>
          <a:xfrm rot="5400000">
            <a:off x="3906258" y="5678726"/>
            <a:ext cx="1330524" cy="1476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Text Box 106"/>
          <p:cNvSpPr txBox="1">
            <a:spLocks noChangeArrowheads="1"/>
          </p:cNvSpPr>
          <p:nvPr/>
        </p:nvSpPr>
        <p:spPr bwMode="auto">
          <a:xfrm>
            <a:off x="6156176" y="2924944"/>
            <a:ext cx="27353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33CC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【Merit】2 video stream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33CC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1. High-quality </a:t>
            </a:r>
            <a:r>
              <a:rPr lang="en-US" altLang="ja-JP" sz="1600" b="1" dirty="0">
                <a:solidFill>
                  <a:srgbClr val="0033CC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full HD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33CC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2. Processing result (QVGA</a:t>
            </a:r>
            <a:r>
              <a:rPr lang="en-US" altLang="ja-JP" sz="1600" b="1" dirty="0">
                <a:solidFill>
                  <a:srgbClr val="0033CC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en-US" altLang="ja-JP" sz="1600" b="1" dirty="0" smtClean="0">
              <a:solidFill>
                <a:srgbClr val="0033CC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915434" cy="84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タイトル 1"/>
          <p:cNvSpPr txBox="1">
            <a:spLocks/>
          </p:cNvSpPr>
          <p:nvPr/>
        </p:nvSpPr>
        <p:spPr>
          <a:xfrm>
            <a:off x="403920" y="97468"/>
            <a:ext cx="8640000" cy="523220"/>
          </a:xfrm>
          <a:prstGeom prst="rect">
            <a:avLst/>
          </a:prstGeom>
        </p:spPr>
        <p:txBody>
          <a:bodyPr lIns="77907" tIns="38953" rIns="77907" bIns="38953"/>
          <a:lstStyle>
            <a:defPPr>
              <a:defRPr lang="ja-JP"/>
            </a:defPPr>
            <a:lvl1pPr algn="ctr" defTabSz="77925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prstClr val="black"/>
                </a:solidFill>
                <a:latin typeface="Calibri" panose="020F0502020204030204" pitchFamily="34" charset="0"/>
                <a:ea typeface="MS PGothic" pitchFamily="50" charset="-128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latin typeface="+mj-lt"/>
              </a:rPr>
              <a:t>i-PRO </a:t>
            </a:r>
            <a:r>
              <a:rPr lang="en-US" altLang="ja-JP" dirty="0">
                <a:latin typeface="+mj-lt"/>
              </a:rPr>
              <a:t>Image Traffic Counter Merit</a:t>
            </a:r>
          </a:p>
        </p:txBody>
      </p:sp>
      <p:sp>
        <p:nvSpPr>
          <p:cNvPr id="43" name="スライド番号プレースホルダー 3"/>
          <p:cNvSpPr txBox="1">
            <a:spLocks/>
          </p:cNvSpPr>
          <p:nvPr/>
        </p:nvSpPr>
        <p:spPr>
          <a:xfrm>
            <a:off x="8228158" y="291863"/>
            <a:ext cx="794388" cy="2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1CFAD67-33D7-464A-A1FA-DBBC567526FA}" type="slidenum">
              <a:rPr lang="ja-JP" altLang="en-US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10</a:t>
            </a:fld>
            <a:r>
              <a:rPr lang="en-US" altLang="ja-JP" dirty="0" smtClean="0">
                <a:solidFill>
                  <a:srgbClr val="000000"/>
                </a:solidFill>
                <a:latin typeface="+mj-lt"/>
              </a:rPr>
              <a:t>/14</a:t>
            </a:r>
            <a:endParaRPr lang="ja-JP" alt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15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タイトル 1"/>
          <p:cNvSpPr txBox="1">
            <a:spLocks/>
          </p:cNvSpPr>
          <p:nvPr/>
        </p:nvSpPr>
        <p:spPr>
          <a:xfrm>
            <a:off x="540512" y="68627"/>
            <a:ext cx="8640000" cy="523220"/>
          </a:xfrm>
          <a:prstGeom prst="rect">
            <a:avLst/>
          </a:prstGeom>
          <a:extLst/>
        </p:spPr>
        <p:txBody>
          <a:bodyPr lIns="77907" tIns="38953" rIns="77907" bIns="38953"/>
          <a:lstStyle>
            <a:defPPr>
              <a:defRPr lang="ja-JP"/>
            </a:defPPr>
            <a:lvl1pPr algn="ctr" defTabSz="77925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prstClr val="black"/>
                </a:solidFill>
                <a:latin typeface="Calibri" panose="020F0502020204030204" pitchFamily="34" charset="0"/>
                <a:ea typeface="MS PGothic" pitchFamily="50" charset="-128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dirty="0">
                <a:latin typeface="+mj-lt"/>
              </a:rPr>
              <a:t>Feature &amp; Performance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-9109" y="560263"/>
            <a:ext cx="9153110" cy="11184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defTabSz="779252"/>
            <a:endParaRPr lang="ja-JP" altLang="en-US" sz="15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9" y="46619"/>
            <a:ext cx="1052718" cy="4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角丸四角形 52"/>
          <p:cNvSpPr/>
          <p:nvPr/>
        </p:nvSpPr>
        <p:spPr>
          <a:xfrm>
            <a:off x="1043608" y="142059"/>
            <a:ext cx="648072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779252"/>
            <a:r>
              <a:rPr lang="ja-JP" altLang="en-US" sz="1200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社外秘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61294" y="740704"/>
            <a:ext cx="8803194" cy="480053"/>
          </a:xfrm>
          <a:prstGeom prst="rect">
            <a:avLst/>
          </a:prstGeom>
          <a:gradFill flip="none" rotWithShape="1">
            <a:gsLst>
              <a:gs pos="0">
                <a:srgbClr val="629DD1">
                  <a:lumMod val="75000"/>
                  <a:shade val="30000"/>
                  <a:satMod val="115000"/>
                </a:srgbClr>
              </a:gs>
              <a:gs pos="50000">
                <a:srgbClr val="629DD1">
                  <a:lumMod val="75000"/>
                  <a:shade val="67500"/>
                  <a:satMod val="115000"/>
                </a:srgbClr>
              </a:gs>
              <a:gs pos="100000">
                <a:srgbClr val="629DD1">
                  <a:lumMod val="75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79252"/>
            <a:r>
              <a:rPr kumimoji="0" lang="en-US" altLang="ja-JP" b="1" kern="0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This i-PRO traffic counter App is for “High way” </a:t>
            </a:r>
            <a:r>
              <a:rPr kumimoji="0" lang="en-US" altLang="ja-JP" b="1" kern="0" dirty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o</a:t>
            </a:r>
            <a:r>
              <a:rPr kumimoji="0" lang="en-US" altLang="ja-JP" b="1" kern="0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f one </a:t>
            </a:r>
            <a:r>
              <a:rPr kumimoji="0" lang="en-US" altLang="ja-JP" b="1" kern="0" dirty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side </a:t>
            </a:r>
            <a:r>
              <a:rPr kumimoji="0" lang="en-US" altLang="ja-JP" b="1" kern="0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4 lane</a:t>
            </a:r>
            <a:endParaRPr kumimoji="0" lang="ja-JP" altLang="en-US" b="1" kern="0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" name="Group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368534"/>
              </p:ext>
            </p:extLst>
          </p:nvPr>
        </p:nvGraphicFramePr>
        <p:xfrm>
          <a:off x="320675" y="1556792"/>
          <a:ext cx="8520113" cy="4496052"/>
        </p:xfrm>
        <a:graphic>
          <a:graphicData uri="http://schemas.openxmlformats.org/drawingml/2006/table">
            <a:tbl>
              <a:tblPr/>
              <a:tblGrid>
                <a:gridCol w="814506"/>
                <a:gridCol w="1503471"/>
                <a:gridCol w="6202136"/>
              </a:tblGrid>
              <a:tr h="335377">
                <a:tc gridSpan="2"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7" marR="91427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Specification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7" marR="9142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7538">
                <a:tc gridSpan="2"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Detection method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7" marR="91427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Image recognition Method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87" marR="89987" marT="46813" marB="468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89">
                <a:tc gridSpan="2"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Product list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7" marR="91427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Imaging &amp; Processing Unit</a:t>
                      </a: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×1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7" marR="9142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38">
                <a:tc gridSpan="2"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Supported speed by car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7" marR="91427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160km/h</a:t>
                      </a:r>
                    </a:p>
                  </a:txBody>
                  <a:tcPr marL="89987" marR="89987" marT="46813" marB="468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60">
                <a:tc gridSpan="2"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Required distance between cars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7" marR="91427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More than 5.0m</a:t>
                      </a: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Height of Imaging Unit: 8.0m</a:t>
                      </a: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, 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Following car height: Less than 1.6m</a:t>
                      </a: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89987" marR="89987" marT="46813" marB="468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38">
                <a:tc gridSpan="2">
                  <a:txBody>
                    <a:bodyPr/>
                    <a:lstStyle>
                      <a:lvl1pPr marL="0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779252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168878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558503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948129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337755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2727381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117007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Detection accuracy</a:t>
                      </a:r>
                    </a:p>
                  </a:txBody>
                  <a:tcPr marL="91427" marR="91427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779252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168878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558503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948129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337755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2727381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117007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Car count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95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, Average speed:90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9987" marR="89987" marT="46813" marB="468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538">
                <a:tc gridSpan="2"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Output I/F</a:t>
                      </a:r>
                    </a:p>
                  </a:txBody>
                  <a:tcPr marL="91427" marR="91427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IP</a:t>
                      </a:r>
                    </a:p>
                  </a:txBody>
                  <a:tcPr marL="89987" marR="89987" marT="46813" marB="468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133">
                <a:tc rowSpan="2">
                  <a:txBody>
                    <a:bodyPr/>
                    <a:lstStyle>
                      <a:lvl1pPr marL="0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779252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168878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558503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948129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337755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2727381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117007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Output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data</a:t>
                      </a:r>
                      <a:endParaRPr kumimoji="0" lang="ja-JP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7" marR="91427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779252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168878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558503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948129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337755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2727381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117007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Traffic flow measurement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7" marR="9142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779252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168878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558503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948129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337755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2727381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117007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Volume(two classification)/Speed average/Occupancy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by 1 min or 5 min</a:t>
                      </a:r>
                    </a:p>
                  </a:txBody>
                  <a:tcPr marL="89987" marR="89987" marT="46813" marB="468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779252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168878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558503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948129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337755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2727381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117007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Detecting abnormal situation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27" marR="9142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779252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168878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558503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1948129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337755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2727381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117007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Motion detection of vehicle(Stop/Slow speed/Congestion/Avoid obstacles/wrong-way run)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Falling object detection</a:t>
                      </a:r>
                    </a:p>
                  </a:txBody>
                  <a:tcPr marL="89987" marR="89987" marT="46813" marB="468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241">
                <a:tc gridSpan="3">
                  <a:txBody>
                    <a:bodyPr/>
                    <a:lstStyle>
                      <a:lvl1pPr marL="0" algn="l" defTabSz="779252" rtl="0" eaLnBrk="1" latinLnBrk="0" hangingPunct="1">
                        <a:defRPr kumimoji="1" sz="20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389626" algn="l" defTabSz="779252" rtl="0" eaLnBrk="1" latinLnBrk="0" hangingPunct="1">
                        <a:defRPr kumimoji="1" sz="15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779252" algn="l" defTabSz="779252" rtl="0" eaLnBrk="1" latinLnBrk="0" hangingPunct="1">
                        <a:defRPr kumimoji="1" sz="16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168878" algn="l" defTabSz="779252" rtl="0" eaLnBrk="1" latinLnBrk="0" hangingPunct="1">
                        <a:defRPr kumimoji="1" sz="14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558503" algn="l" defTabSz="779252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1948129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337755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2727381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117007" algn="l" defTabSz="779252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Others :  For “High way” of one side 4 lane</a:t>
                      </a:r>
                    </a:p>
                  </a:txBody>
                  <a:tcPr marL="91427" marR="91427"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スライド番号プレースホルダー 3"/>
          <p:cNvSpPr txBox="1">
            <a:spLocks/>
          </p:cNvSpPr>
          <p:nvPr/>
        </p:nvSpPr>
        <p:spPr>
          <a:xfrm>
            <a:off x="8228158" y="291863"/>
            <a:ext cx="794388" cy="2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1CFAD67-33D7-464A-A1FA-DBBC567526FA}" type="slidenum">
              <a:rPr lang="ja-JP" altLang="en-US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11</a:t>
            </a:fld>
            <a:r>
              <a:rPr lang="en-US" altLang="ja-JP" dirty="0" smtClean="0">
                <a:solidFill>
                  <a:srgbClr val="000000"/>
                </a:solidFill>
                <a:latin typeface="+mj-lt"/>
              </a:rPr>
              <a:t>/14</a:t>
            </a:r>
            <a:endParaRPr lang="ja-JP" alt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0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 txBox="1">
            <a:spLocks/>
          </p:cNvSpPr>
          <p:nvPr/>
        </p:nvSpPr>
        <p:spPr>
          <a:xfrm>
            <a:off x="239552" y="-28134"/>
            <a:ext cx="8640000" cy="5232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3200" kern="0" dirty="0">
                <a:solidFill>
                  <a:srgbClr val="000000"/>
                </a:solidFill>
                <a:latin typeface="Calibri" panose="020F0502020204030204" pitchFamily="34" charset="0"/>
              </a:rPr>
              <a:t>Installation Case </a:t>
            </a:r>
            <a:r>
              <a:rPr lang="en-US" altLang="ja-JP" sz="32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Study</a:t>
            </a:r>
            <a:r>
              <a:rPr lang="ja-JP" altLang="en-US" sz="32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Japan</a:t>
            </a:r>
            <a:endParaRPr lang="en-US" altLang="ja-JP" sz="32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490913" y="3684588"/>
            <a:ext cx="21367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i="1" u="sng" kern="0" dirty="0">
                <a:solidFill>
                  <a:srgbClr val="FFFFFF">
                    <a:lumMod val="50000"/>
                  </a:srgbClr>
                </a:solidFill>
                <a:latin typeface="Arial"/>
                <a:cs typeface="Arial" pitchFamily="34" charset="0"/>
              </a:rPr>
              <a:t>Processing Unit</a:t>
            </a:r>
            <a:endParaRPr lang="ja-JP" altLang="en-US" sz="900" b="1" i="1" u="sng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08138" y="4508500"/>
            <a:ext cx="1473200" cy="12890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ja-JP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03638" y="622300"/>
            <a:ext cx="17367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i="1" u="sng" kern="0" dirty="0">
                <a:solidFill>
                  <a:srgbClr val="FFFFFF">
                    <a:lumMod val="50000"/>
                  </a:srgbClr>
                </a:solidFill>
                <a:latin typeface="Arial"/>
                <a:cs typeface="Arial" pitchFamily="34" charset="0"/>
              </a:rPr>
              <a:t>Imaging Unit</a:t>
            </a:r>
            <a:endParaRPr lang="ja-JP" altLang="en-US" sz="900" b="1" i="1" u="sng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7" name="Picture 20" descr="撮像部設置２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t="14581" r="11589" b="14008"/>
          <a:stretch>
            <a:fillRect/>
          </a:stretch>
        </p:blipFill>
        <p:spPr bwMode="auto">
          <a:xfrm>
            <a:off x="458788" y="1098550"/>
            <a:ext cx="37719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2092325" y="1654175"/>
            <a:ext cx="404813" cy="3619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ja-JP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9" name="Picture 29" descr="撮像部設置１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b="14355"/>
          <a:stretch>
            <a:fillRect/>
          </a:stretch>
        </p:blipFill>
        <p:spPr bwMode="auto">
          <a:xfrm>
            <a:off x="4808538" y="1098550"/>
            <a:ext cx="3659187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7483475" y="1916113"/>
            <a:ext cx="482600" cy="4984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ja-JP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1" name="Picture 4" descr="処理部設置２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r="7651" b="15852"/>
          <a:stretch>
            <a:fillRect/>
          </a:stretch>
        </p:blipFill>
        <p:spPr bwMode="auto">
          <a:xfrm>
            <a:off x="4854575" y="4141788"/>
            <a:ext cx="35956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989638" y="4878388"/>
            <a:ext cx="1060450" cy="9191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ja-JP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3" name="Picture 6" descr="処理部設置１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0" b="14326"/>
          <a:stretch>
            <a:fillRect/>
          </a:stretch>
        </p:blipFill>
        <p:spPr bwMode="auto">
          <a:xfrm>
            <a:off x="442913" y="4141788"/>
            <a:ext cx="3773487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092325" y="4694238"/>
            <a:ext cx="1060450" cy="917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ja-JP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04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2000" i="1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867025"/>
            <a:ext cx="32369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836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9144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GP創英角ｺﾞｼｯｸUB" pitchFamily="50" charset="-128"/>
                <a:cs typeface="Calibri" panose="020F0502020204030204" pitchFamily="34" charset="0"/>
              </a:rPr>
              <a:t>Installation condition</a:t>
            </a:r>
            <a:endParaRPr lang="ja-JP" altLang="en-US" sz="2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HGP創英角ｺﾞｼｯｸUB" pitchFamily="50" charset="-128"/>
              <a:cs typeface="Calibri" panose="020F0502020204030204" pitchFamily="34" charset="0"/>
            </a:endParaRPr>
          </a:p>
        </p:txBody>
      </p:sp>
      <p:pic>
        <p:nvPicPr>
          <p:cNvPr id="19459" name="Picture 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495202"/>
            <a:ext cx="39338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628552"/>
            <a:ext cx="422275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4"/>
          <p:cNvSpPr>
            <a:spLocks noChangeArrowheads="1"/>
          </p:cNvSpPr>
          <p:nvPr/>
        </p:nvSpPr>
        <p:spPr bwMode="auto">
          <a:xfrm>
            <a:off x="3984625" y="1196752"/>
            <a:ext cx="957263" cy="406400"/>
          </a:xfrm>
          <a:prstGeom prst="wedgeRectCallout">
            <a:avLst>
              <a:gd name="adj1" fmla="val -74119"/>
              <a:gd name="adj2" fmla="val 56566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>
                <a:solidFill>
                  <a:srgbClr val="FF0000"/>
                </a:solidFill>
                <a:cs typeface="Arial" panose="020B0604020202020204" pitchFamily="34" charset="0"/>
              </a:rPr>
              <a:t>Imaging Unit</a:t>
            </a:r>
            <a:endParaRPr lang="ja-JP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9363" y="3038252"/>
            <a:ext cx="1117600" cy="2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Blind spot: 9m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978650" y="2998564"/>
            <a:ext cx="1116013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Blind spot: 9m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917575" y="3030314"/>
            <a:ext cx="149225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Measurement area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199063" y="2990627"/>
            <a:ext cx="1492250" cy="2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dirty="0">
                <a:solidFill>
                  <a:srgbClr val="000000"/>
                </a:solidFill>
              </a:rPr>
              <a:t>Measurement area</a:t>
            </a: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>
            <a:off x="8042275" y="3338289"/>
            <a:ext cx="955675" cy="406400"/>
          </a:xfrm>
          <a:prstGeom prst="wedgeRectCallout">
            <a:avLst>
              <a:gd name="adj1" fmla="val -20740"/>
              <a:gd name="adj2" fmla="val -124225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>
                <a:solidFill>
                  <a:srgbClr val="FF0000"/>
                </a:solidFill>
                <a:cs typeface="Arial" panose="020B0604020202020204" pitchFamily="34" charset="0"/>
              </a:rPr>
              <a:t>Imaging Unit</a:t>
            </a:r>
            <a:endParaRPr lang="ja-JP" altLang="en-US" sz="1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98600" y="1719039"/>
            <a:ext cx="1611313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50" dirty="0">
                <a:solidFill>
                  <a:srgbClr val="000000"/>
                </a:solidFill>
              </a:rPr>
              <a:t>Angle of dip : 21.8 deg</a:t>
            </a:r>
            <a:endParaRPr lang="ja-JP" altLang="en-US" sz="1050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62750" y="2638202"/>
            <a:ext cx="1055688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50" dirty="0">
                <a:solidFill>
                  <a:srgbClr val="000000"/>
                </a:solidFill>
              </a:rPr>
              <a:t>Angle 27 deg</a:t>
            </a:r>
            <a:endParaRPr lang="ja-JP" altLang="en-US" sz="1050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6" y="3715916"/>
            <a:ext cx="3473653" cy="260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06833"/>
            <a:ext cx="327755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2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 txBox="1">
            <a:spLocks/>
          </p:cNvSpPr>
          <p:nvPr/>
        </p:nvSpPr>
        <p:spPr>
          <a:xfrm>
            <a:off x="239552" y="-28134"/>
            <a:ext cx="8640000" cy="5232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32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Benefit of image Processing Type</a:t>
            </a:r>
            <a:endParaRPr lang="ja-JP" altLang="en-US" sz="32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534631"/>
            <a:ext cx="9144000" cy="5458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ja-JP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Meiryo UI"/>
              </a:rPr>
              <a:t>Image processing type can use the existing pole, and it can be active maintenance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914355"/>
            <a:ext cx="24431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P8060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45882" b="-1471"/>
          <a:stretch>
            <a:fillRect/>
          </a:stretch>
        </p:blipFill>
        <p:spPr bwMode="auto">
          <a:xfrm>
            <a:off x="2514600" y="2492747"/>
            <a:ext cx="2095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90428" y="2132856"/>
            <a:ext cx="23438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en-US" altLang="ja-JP" sz="1400" dirty="0">
                <a:solidFill>
                  <a:srgbClr val="000000"/>
                </a:solidFill>
              </a:rPr>
              <a:t>Installation Image</a:t>
            </a:r>
            <a:r>
              <a:rPr lang="ja-JP" altLang="en-US" sz="1400" dirty="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496" y="4566027"/>
            <a:ext cx="471999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Demerit</a:t>
            </a:r>
          </a:p>
          <a:p>
            <a:pPr>
              <a:spcBef>
                <a:spcPct val="50000"/>
              </a:spcBef>
              <a:defRPr/>
            </a:pP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●</a:t>
            </a:r>
            <a:r>
              <a:rPr lang="ja-JP" altLang="en-US" b="1" dirty="0">
                <a:solidFill>
                  <a:srgbClr val="0000CC"/>
                </a:solidFill>
                <a:latin typeface="Calibri" panose="020F0502020204030204" pitchFamily="34" charset="0"/>
              </a:rPr>
              <a:t>　</a:t>
            </a: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Requires construction work and high cost</a:t>
            </a:r>
            <a:endParaRPr lang="en-US" altLang="ja-JP" b="1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ja-JP" b="1" dirty="0">
                <a:solidFill>
                  <a:srgbClr val="0000CC"/>
                </a:solidFill>
                <a:latin typeface="Calibri" panose="020F0502020204030204" pitchFamily="34" charset="0"/>
              </a:rPr>
              <a:t>●</a:t>
            </a:r>
            <a:r>
              <a:rPr lang="ja-JP" altLang="en-US" b="1" dirty="0">
                <a:solidFill>
                  <a:srgbClr val="0000CC"/>
                </a:solidFill>
                <a:latin typeface="Calibri" panose="020F0502020204030204" pitchFamily="34" charset="0"/>
              </a:rPr>
              <a:t>　</a:t>
            </a:r>
            <a:r>
              <a:rPr lang="en-US" altLang="ja-JP" b="1" dirty="0">
                <a:solidFill>
                  <a:srgbClr val="0000CC"/>
                </a:solidFill>
                <a:latin typeface="Calibri" panose="020F0502020204030204" pitchFamily="34" charset="0"/>
              </a:rPr>
              <a:t>This type is not in use the bridge,</a:t>
            </a:r>
            <a:r>
              <a:rPr lang="ja-JP" altLang="en-US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endParaRPr lang="en-US" altLang="ja-JP" b="1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ja-JP" altLang="en-US" b="1" dirty="0">
                <a:solidFill>
                  <a:srgbClr val="0000CC"/>
                </a:solidFill>
                <a:latin typeface="Calibri" panose="020F0502020204030204" pitchFamily="34" charset="0"/>
              </a:rPr>
              <a:t>　</a:t>
            </a:r>
            <a:r>
              <a:rPr lang="ja-JP" altLang="en-US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　　                  </a:t>
            </a: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tunnel </a:t>
            </a:r>
            <a:r>
              <a:rPr lang="en-US" altLang="ja-JP" b="1" dirty="0">
                <a:solidFill>
                  <a:srgbClr val="0000CC"/>
                </a:solidFill>
                <a:latin typeface="Calibri" panose="020F0502020204030204" pitchFamily="34" charset="0"/>
              </a:rPr>
              <a:t>and o</a:t>
            </a: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verhead </a:t>
            </a:r>
            <a:r>
              <a:rPr lang="en-US" altLang="ja-JP" b="1" dirty="0">
                <a:solidFill>
                  <a:srgbClr val="0000CC"/>
                </a:solidFill>
                <a:latin typeface="Calibri" panose="020F0502020204030204" pitchFamily="34" charset="0"/>
              </a:rPr>
              <a:t>structure</a:t>
            </a: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●</a:t>
            </a:r>
            <a:r>
              <a:rPr lang="ja-JP" altLang="en-US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　</a:t>
            </a: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Only traffic counter, no Incident detection</a:t>
            </a:r>
            <a:endParaRPr lang="en-US" altLang="ja-JP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4211960" y="2543190"/>
            <a:ext cx="1512168" cy="21602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sz="1100" dirty="0" smtClean="0">
              <a:solidFill>
                <a:srgbClr val="3333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796136" y="2420888"/>
            <a:ext cx="2742754" cy="1728192"/>
            <a:chOff x="1906406" y="1772816"/>
            <a:chExt cx="3083876" cy="2090738"/>
          </a:xfrm>
        </p:grpSpPr>
        <p:grpSp>
          <p:nvGrpSpPr>
            <p:cNvPr id="13" name="グループ化 3"/>
            <p:cNvGrpSpPr>
              <a:grpSpLocks/>
            </p:cNvGrpSpPr>
            <p:nvPr/>
          </p:nvGrpSpPr>
          <p:grpSpPr bwMode="auto">
            <a:xfrm>
              <a:off x="1906406" y="1772816"/>
              <a:ext cx="2303554" cy="2090738"/>
              <a:chOff x="3024187" y="2266950"/>
              <a:chExt cx="3068638" cy="2160588"/>
            </a:xfrm>
          </p:grpSpPr>
          <p:pic>
            <p:nvPicPr>
              <p:cNvPr id="18" name="Picture 48" descr="Image1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187" y="2266950"/>
                <a:ext cx="3068638" cy="2160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Line 49"/>
              <p:cNvSpPr>
                <a:spLocks noChangeShapeType="1"/>
              </p:cNvSpPr>
              <p:nvPr/>
            </p:nvSpPr>
            <p:spPr bwMode="auto">
              <a:xfrm flipH="1" flipV="1">
                <a:off x="3674686" y="2396553"/>
                <a:ext cx="27491" cy="1574916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0" name="Line 50"/>
              <p:cNvSpPr>
                <a:spLocks noChangeShapeType="1"/>
              </p:cNvSpPr>
              <p:nvPr/>
            </p:nvSpPr>
            <p:spPr bwMode="auto">
              <a:xfrm flipH="1">
                <a:off x="3674686" y="2396553"/>
                <a:ext cx="619624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1" name="Rectangle 51"/>
              <p:cNvSpPr>
                <a:spLocks noChangeArrowheads="1"/>
              </p:cNvSpPr>
              <p:nvPr/>
            </p:nvSpPr>
            <p:spPr bwMode="auto">
              <a:xfrm>
                <a:off x="3592210" y="3817258"/>
                <a:ext cx="86706" cy="1361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2" name="Line 53"/>
              <p:cNvSpPr>
                <a:spLocks noChangeShapeType="1"/>
              </p:cNvSpPr>
              <p:nvPr/>
            </p:nvSpPr>
            <p:spPr bwMode="auto">
              <a:xfrm flipH="1" flipV="1">
                <a:off x="4161081" y="2329290"/>
                <a:ext cx="133229" cy="122712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3" name="Line 54"/>
              <p:cNvSpPr>
                <a:spLocks noChangeShapeType="1"/>
              </p:cNvSpPr>
              <p:nvPr/>
            </p:nvSpPr>
            <p:spPr bwMode="auto">
              <a:xfrm flipH="1" flipV="1">
                <a:off x="4161081" y="2329290"/>
                <a:ext cx="1163118" cy="122712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4" name="Line 55"/>
              <p:cNvSpPr>
                <a:spLocks noChangeShapeType="1"/>
              </p:cNvSpPr>
              <p:nvPr/>
            </p:nvSpPr>
            <p:spPr bwMode="auto">
              <a:xfrm flipH="1">
                <a:off x="4294310" y="3556412"/>
                <a:ext cx="1029889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5" name="Line 56"/>
              <p:cNvSpPr>
                <a:spLocks noChangeShapeType="1"/>
              </p:cNvSpPr>
              <p:nvPr/>
            </p:nvSpPr>
            <p:spPr bwMode="auto">
              <a:xfrm flipH="1">
                <a:off x="4431770" y="3182370"/>
                <a:ext cx="376427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6" name="Line 57"/>
              <p:cNvSpPr>
                <a:spLocks noChangeShapeType="1"/>
              </p:cNvSpPr>
              <p:nvPr/>
            </p:nvSpPr>
            <p:spPr bwMode="auto">
              <a:xfrm flipH="1" flipV="1">
                <a:off x="4161081" y="2329290"/>
                <a:ext cx="270689" cy="853079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7" name="Line 58"/>
              <p:cNvSpPr>
                <a:spLocks noChangeShapeType="1"/>
              </p:cNvSpPr>
              <p:nvPr/>
            </p:nvSpPr>
            <p:spPr bwMode="auto">
              <a:xfrm flipH="1" flipV="1">
                <a:off x="4161081" y="2329290"/>
                <a:ext cx="647117" cy="853079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8" name="Line 60"/>
              <p:cNvSpPr>
                <a:spLocks noChangeShapeType="1"/>
              </p:cNvSpPr>
              <p:nvPr/>
            </p:nvSpPr>
            <p:spPr bwMode="auto">
              <a:xfrm flipH="1">
                <a:off x="4376786" y="3182370"/>
                <a:ext cx="54984" cy="9023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9" name="Line 61"/>
              <p:cNvSpPr>
                <a:spLocks noChangeShapeType="1"/>
              </p:cNvSpPr>
              <p:nvPr/>
            </p:nvSpPr>
            <p:spPr bwMode="auto">
              <a:xfrm flipH="1">
                <a:off x="4294310" y="3402202"/>
                <a:ext cx="29607" cy="15421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0" name="Line 62"/>
              <p:cNvSpPr>
                <a:spLocks noChangeShapeType="1"/>
              </p:cNvSpPr>
              <p:nvPr/>
            </p:nvSpPr>
            <p:spPr bwMode="auto">
              <a:xfrm flipH="1" flipV="1">
                <a:off x="4808197" y="3182370"/>
                <a:ext cx="186099" cy="15585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1" name="Line 63"/>
              <p:cNvSpPr>
                <a:spLocks noChangeShapeType="1"/>
              </p:cNvSpPr>
              <p:nvPr/>
            </p:nvSpPr>
            <p:spPr bwMode="auto">
              <a:xfrm flipH="1">
                <a:off x="4323916" y="3272600"/>
                <a:ext cx="52870" cy="12960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2" name="Rectangle 52"/>
              <p:cNvSpPr>
                <a:spLocks noChangeArrowheads="1"/>
              </p:cNvSpPr>
              <p:nvPr/>
            </p:nvSpPr>
            <p:spPr bwMode="auto">
              <a:xfrm>
                <a:off x="4118785" y="2306323"/>
                <a:ext cx="86704" cy="6070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3" name="Line 66"/>
              <p:cNvSpPr>
                <a:spLocks noChangeShapeType="1"/>
              </p:cNvSpPr>
              <p:nvPr/>
            </p:nvSpPr>
            <p:spPr bwMode="auto">
              <a:xfrm flipH="1" flipV="1">
                <a:off x="4994296" y="3338221"/>
                <a:ext cx="323558" cy="21983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4" name="円/楕円 13"/>
            <p:cNvSpPr/>
            <p:nvPr/>
          </p:nvSpPr>
          <p:spPr>
            <a:xfrm>
              <a:off x="4345757" y="2677691"/>
              <a:ext cx="633413" cy="4445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3200" b="1" kern="0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0" descr="C:\Users\3611099\Desktop\Image2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645" y="2753891"/>
              <a:ext cx="655637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2" descr="画像ﾄﾗｶﾝ 単眼撮像部 002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16" t="10873" r="16507" b="12051"/>
            <a:stretch>
              <a:fillRect/>
            </a:stretch>
          </p:blipFill>
          <p:spPr bwMode="auto">
            <a:xfrm>
              <a:off x="4321945" y="1791866"/>
              <a:ext cx="620712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下矢印 16"/>
            <p:cNvSpPr/>
            <p:nvPr/>
          </p:nvSpPr>
          <p:spPr>
            <a:xfrm flipV="1">
              <a:off x="4479107" y="2345904"/>
              <a:ext cx="266700" cy="3841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角丸四角形 33"/>
          <p:cNvSpPr/>
          <p:nvPr/>
        </p:nvSpPr>
        <p:spPr>
          <a:xfrm>
            <a:off x="611560" y="1412776"/>
            <a:ext cx="3240377" cy="384043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79252"/>
            <a:r>
              <a:rPr lang="en-US" altLang="ja-JP" b="1" dirty="0" smtClean="0">
                <a:solidFill>
                  <a:prstClr val="white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Loop Coil</a:t>
            </a:r>
            <a:r>
              <a:rPr lang="ja-JP" altLang="en-US" b="1" dirty="0">
                <a:solidFill>
                  <a:prstClr val="white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smtClean="0">
                <a:solidFill>
                  <a:prstClr val="white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Type</a:t>
            </a:r>
            <a:endParaRPr lang="ja-JP" altLang="en-US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5436079" y="1405229"/>
            <a:ext cx="3240377" cy="384043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79252"/>
            <a:r>
              <a:rPr lang="en-US" altLang="ja-JP" b="1" dirty="0">
                <a:solidFill>
                  <a:prstClr val="white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Image </a:t>
            </a:r>
            <a:r>
              <a:rPr lang="en-US" altLang="ja-JP" b="1" dirty="0" smtClean="0">
                <a:solidFill>
                  <a:prstClr val="white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Processing Type</a:t>
            </a:r>
            <a:endParaRPr lang="ja-JP" altLang="en-US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5496" y="4566027"/>
            <a:ext cx="4524056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sz="1100" b="1" dirty="0" smtClean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4676539" y="4566027"/>
            <a:ext cx="446746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Benefit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b="1" dirty="0">
                <a:solidFill>
                  <a:srgbClr val="0000CC"/>
                </a:solidFill>
                <a:latin typeface="Calibri" panose="020F0502020204030204" pitchFamily="34" charset="0"/>
              </a:rPr>
              <a:t>〇　</a:t>
            </a: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Use the existing pole</a:t>
            </a:r>
            <a:endParaRPr lang="en-US" altLang="ja-JP" b="1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ja-JP" altLang="en-US" b="1" dirty="0">
                <a:solidFill>
                  <a:srgbClr val="0000CC"/>
                </a:solidFill>
                <a:latin typeface="Calibri" panose="020F0502020204030204" pitchFamily="34" charset="0"/>
              </a:rPr>
              <a:t>〇　</a:t>
            </a: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Active maintenance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b="1" dirty="0">
                <a:solidFill>
                  <a:srgbClr val="0000CC"/>
                </a:solidFill>
                <a:latin typeface="Calibri" panose="020F0502020204030204" pitchFamily="34" charset="0"/>
              </a:rPr>
              <a:t>〇</a:t>
            </a:r>
            <a:r>
              <a:rPr lang="ja-JP" altLang="en-US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　</a:t>
            </a: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Traffic counter and</a:t>
            </a:r>
            <a:r>
              <a:rPr lang="ja-JP" altLang="en-US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Incident detection </a:t>
            </a:r>
          </a:p>
          <a:p>
            <a:pPr>
              <a:spcBef>
                <a:spcPct val="50000"/>
              </a:spcBef>
              <a:defRPr/>
            </a:pPr>
            <a:r>
              <a:rPr lang="en-US" altLang="ja-JP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ja-JP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                                              are available</a:t>
            </a:r>
            <a:endParaRPr lang="en-US" altLang="ja-JP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676539" y="4566027"/>
            <a:ext cx="4431965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sz="1100" b="1" dirty="0" smtClean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689632" y="2110246"/>
            <a:ext cx="23438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en-US" altLang="ja-JP" sz="1400" dirty="0">
                <a:solidFill>
                  <a:srgbClr val="000000"/>
                </a:solidFill>
              </a:rPr>
              <a:t>Installation Image</a:t>
            </a:r>
            <a:r>
              <a:rPr lang="ja-JP" altLang="en-US" sz="1400" dirty="0">
                <a:solidFill>
                  <a:srgbClr val="000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314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0"/>
            <a:ext cx="9144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Comparison to other method</a:t>
            </a:r>
            <a:endParaRPr lang="ja-JP" altLang="en-US" sz="26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6" name="Group 10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22263837"/>
              </p:ext>
            </p:extLst>
          </p:nvPr>
        </p:nvGraphicFramePr>
        <p:xfrm>
          <a:off x="261938" y="931863"/>
          <a:ext cx="8577262" cy="5597532"/>
        </p:xfrm>
        <a:graphic>
          <a:graphicData uri="http://schemas.openxmlformats.org/drawingml/2006/table">
            <a:tbl>
              <a:tblPr/>
              <a:tblGrid>
                <a:gridCol w="2008187"/>
                <a:gridCol w="2154238"/>
                <a:gridCol w="2138362"/>
                <a:gridCol w="2276475"/>
              </a:tblGrid>
              <a:tr h="27430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Loop Method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Ultrasonic Method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Image recognition Method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838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Detection Method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Loop inductance change detection method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Ultrasonic pulse-echo method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Image processing method (monocular type)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75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Product list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（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Minimum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）</a:t>
                      </a: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Loop coil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     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×2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  ×1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Ultrasonic sensor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×2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   ×1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Imaging Unit     ×1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×1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7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Sensed target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Light car or more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Light car or more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Light car or more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Detected car lanes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4 </a:t>
                      </a:r>
                      <a:r>
                        <a:rPr lang="en-US" altLang="ja-JP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lanes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4 </a:t>
                      </a:r>
                      <a:r>
                        <a:rPr lang="en-US" altLang="ja-JP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lanes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4 </a:t>
                      </a:r>
                      <a:r>
                        <a:rPr lang="en-US" altLang="ja-JP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lanes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88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Supported speed by car 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160km/h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120km/h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160km/h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0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Required distance between cars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More than 2.3m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（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traveling direction loop length:1.5m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）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Depend on the speed of car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Sample)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120km/h -&gt; 5.2m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More than 5.0m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（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Height of Imaging Unit: 8.0m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,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Following car height: Less than 1.6m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）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Accuracy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More than 99%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More than 99%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More than 90%/Panasonic 97%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792" marB="4679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8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Power consumption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Less than 150VA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Less than 150VA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Less than 400VA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792" marB="4679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8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Output IF</a:t>
                      </a: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IP, FS, Contact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IP, FS, Contact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IP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0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Operational Temperature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※Cold start separately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-20℃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+50℃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-20℃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+50℃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-20℃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+50℃ 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0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Relative humidity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※No condensation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30%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85%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30%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85%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30%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90%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8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Power-supply voltage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AC100V±10%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50/60Hz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AC100V±10%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50/60Hz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AC100V±10%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50/60Hz 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8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Size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（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Width×Height×Depth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Sensor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1500*2000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400×800×350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Sensor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Φ160*129*Φ111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400×800×350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Imaging Unit 108×114×355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 400×550×300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8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Weight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Sensor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3.5kg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70kg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Sensor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0.5kg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70kg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Imaging Unit Less than 5kg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 Less than 35kg 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38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Others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800" dirty="0"/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800" dirty="0"/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Detection abnormal situation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（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Option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）</a:t>
                      </a: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42" name="AutoShape 97"/>
          <p:cNvSpPr>
            <a:spLocks noChangeArrowheads="1"/>
          </p:cNvSpPr>
          <p:nvPr/>
        </p:nvSpPr>
        <p:spPr bwMode="auto">
          <a:xfrm>
            <a:off x="6584950" y="908050"/>
            <a:ext cx="2286000" cy="57054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0"/>
            <a:ext cx="9144000" cy="6588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Comparison to other method</a:t>
            </a:r>
            <a:endParaRPr lang="ja-JP" altLang="en-US" sz="26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6" name="Group 10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05549836"/>
              </p:ext>
            </p:extLst>
          </p:nvPr>
        </p:nvGraphicFramePr>
        <p:xfrm>
          <a:off x="1335088" y="773113"/>
          <a:ext cx="6438900" cy="5992817"/>
        </p:xfrm>
        <a:graphic>
          <a:graphicData uri="http://schemas.openxmlformats.org/drawingml/2006/table">
            <a:tbl>
              <a:tblPr/>
              <a:tblGrid>
                <a:gridCol w="2008187"/>
                <a:gridCol w="2154238"/>
                <a:gridCol w="2276475"/>
              </a:tblGrid>
              <a:tr h="27427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Laser Method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Image recognition Method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3105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Detection Method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Laser reflection method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Image processing method (monocular type)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0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Product list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（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Minimum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）</a:t>
                      </a: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Laser sensor 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   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×2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×1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Imaging &amp; Processing Unit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×1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661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Sensed target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Light car or more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Light car or more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Detected car lanes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3 </a:t>
                      </a: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lanes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4 </a:t>
                      </a:r>
                      <a:r>
                        <a:rPr lang="en-US" altLang="ja-JP" sz="1000" dirty="0" smtClean="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lanes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79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Supported speed by car 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160km/h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160km/h</a:t>
                      </a: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Required distance between cars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More than 5.0m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（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Height of Imaging Unit: 8.0m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,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Following car height: Less than 1.6m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）</a:t>
                      </a: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Accuracy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99%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More than 90%/Panasonic 97%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776" marB="4677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5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Power consumption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Less than 500VA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Less than 400VA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00" marR="90000" marT="46776" marB="4677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95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Output IF</a:t>
                      </a: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IP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IP</a:t>
                      </a: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Operational Temperature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※Cold start separately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-20℃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+50℃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(Sensor:-30℃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+50℃)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-20℃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+50℃ </a:t>
                      </a: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Relative humidity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※No condensation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30%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85%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30%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～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90%</a:t>
                      </a: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51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Power-supply voltage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Sensor DC24V±10%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 AC200V/460V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AC100V±10%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50/60Hz </a:t>
                      </a: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Size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（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mm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Width×Height×Depth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Sensor 159×155×185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500×700×350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Imaging Unit 108×114×355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 400×550×300</a:t>
                      </a: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Weight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Sensor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3.7kg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70kg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Imaging Unit Less than 5kg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Processing Unit Less than 35kg </a:t>
                      </a: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35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Others</a:t>
                      </a:r>
                      <a:endParaRPr kumimoji="0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Possible to check the status and area setting by remote</a:t>
                      </a:r>
                      <a:endParaRPr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Detection abnormal situation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（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Option</a:t>
                      </a:r>
                      <a:r>
                        <a:rPr kumimoji="0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）</a:t>
                      </a:r>
                    </a:p>
                  </a:txBody>
                  <a:tcPr marL="90000" marR="90000" marT="46776" marB="467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3" name="AutoShape 97"/>
          <p:cNvSpPr>
            <a:spLocks noChangeArrowheads="1"/>
          </p:cNvSpPr>
          <p:nvPr/>
        </p:nvSpPr>
        <p:spPr bwMode="auto">
          <a:xfrm>
            <a:off x="5521325" y="712788"/>
            <a:ext cx="2286000" cy="61023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69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9144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Comparison to Laser method</a:t>
            </a:r>
            <a:endParaRPr lang="ja-JP" altLang="en-US" sz="2600" dirty="0" smtClean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8" name="Group 1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7368383"/>
              </p:ext>
            </p:extLst>
          </p:nvPr>
        </p:nvGraphicFramePr>
        <p:xfrm>
          <a:off x="481013" y="1849438"/>
          <a:ext cx="8181975" cy="4795837"/>
        </p:xfrm>
        <a:graphic>
          <a:graphicData uri="http://schemas.openxmlformats.org/drawingml/2006/table">
            <a:tbl>
              <a:tblPr/>
              <a:tblGrid>
                <a:gridCol w="1979313"/>
                <a:gridCol w="3101331"/>
                <a:gridCol w="3101331"/>
              </a:tblGrid>
              <a:tr h="71296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1458" marR="91458" marT="45717" marB="4571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Laser Method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Image recognition Method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(IP Traffic Counting)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0325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Merit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1458" marR="91458" marT="45717" marB="4571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High accuracy because of high resolution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（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Possible to determine the type of car</a:t>
                      </a: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）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Useful even in bad weather such as fog</a:t>
                      </a:r>
                    </a:p>
                  </a:txBody>
                  <a:tcPr marL="90017" marR="90017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Imaging unit can be used for both measurement and monitoring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Efficient for both initial and maintenance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Detected for 4 lanes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17" marR="90017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6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Demerit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1458" marR="91458" marT="45717" marB="4571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High initial 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　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(1set:8-9KUSD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     </a:t>
                      </a: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※included adjustment fee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Frequently maintenance required, like cleaning</a:t>
                      </a:r>
                    </a:p>
                  </a:txBody>
                  <a:tcPr marL="91458" marR="9145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Possible to determine just two types of car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Impossible to use in bad weather such as fog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1458" marR="9145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65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Other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1458" marR="91458" marT="45717" marB="4571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Detected for Only 3 lanes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・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Required processing unit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創英角ｺﾞｼｯｸUB" pitchFamily="49" charset="-128"/>
                          <a:ea typeface="HG創英角ｺﾞｼｯｸUB" pitchFamily="49" charset="-128"/>
                        </a:rPr>
                        <a:t>  separately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17" marR="90017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>
                        <a:defRPr sz="16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>
                        <a:defRPr sz="14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a:txBody>
                  <a:tcPr marL="90017" marR="90017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9" name="Rectangle 38"/>
          <p:cNvSpPr>
            <a:spLocks noChangeArrowheads="1"/>
          </p:cNvSpPr>
          <p:nvPr/>
        </p:nvSpPr>
        <p:spPr bwMode="auto">
          <a:xfrm>
            <a:off x="0" y="655638"/>
            <a:ext cx="9144000" cy="113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Laser method is superior to measuring performance and application.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Image recognition method can be used for both measurement and monitoring, 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and superior to TCO.</a:t>
            </a:r>
          </a:p>
        </p:txBody>
      </p:sp>
    </p:spTree>
    <p:extLst>
      <p:ext uri="{BB962C8B-B14F-4D97-AF65-F5344CB8AC3E}">
        <p14:creationId xmlns:p14="http://schemas.microsoft.com/office/powerpoint/2010/main" val="30504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Overview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r>
              <a:rPr lang="en-US" altLang="ja-JP" dirty="0" smtClean="0">
                <a:solidFill>
                  <a:srgbClr val="000000"/>
                </a:solidFill>
                <a:latin typeface="Calibri" panose="020F0502020204030204" pitchFamily="34" charset="0"/>
              </a:rPr>
              <a:t>/14</a:t>
            </a:r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11560" y="1412776"/>
            <a:ext cx="3240377" cy="384043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79252"/>
            <a:r>
              <a:rPr lang="en-US" altLang="ja-JP" b="1" dirty="0" smtClean="0">
                <a:solidFill>
                  <a:prstClr val="white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Traffic Counting</a:t>
            </a:r>
            <a:endParaRPr lang="ja-JP" altLang="en-US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292080" y="1412775"/>
            <a:ext cx="3240377" cy="384043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79252"/>
            <a:r>
              <a:rPr lang="en-US" altLang="ja-JP" b="1" dirty="0" smtClean="0">
                <a:solidFill>
                  <a:prstClr val="white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Incident Detection</a:t>
            </a:r>
            <a:endParaRPr lang="ja-JP" altLang="en-US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534631"/>
            <a:ext cx="9144000" cy="5458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Meiryo UI"/>
              </a:rPr>
              <a:t>Safe and Smart road traffic management system with Video Intelligence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5496" y="1211575"/>
            <a:ext cx="4464496" cy="5385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72000" rIns="7200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sz="1600" b="1" dirty="0" smtClean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08012" y="1200777"/>
            <a:ext cx="4464496" cy="5385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72000" rIns="7200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sz="1600" b="1" dirty="0" smtClean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Picture 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3" y="4638500"/>
            <a:ext cx="1879067" cy="171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3" y="1929917"/>
            <a:ext cx="2495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259632" y="3886571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ja-JP" b="1" dirty="0" smtClean="0">
                <a:solidFill>
                  <a:srgbClr val="0033CC"/>
                </a:solidFill>
                <a:latin typeface="Calibri" panose="020F0502020204030204" pitchFamily="34" charset="0"/>
                <a:ea typeface="HGP創英角ｺﾞｼｯｸUB" pitchFamily="50" charset="-128"/>
              </a:rPr>
              <a:t>Average speed of vehicle</a:t>
            </a:r>
          </a:p>
          <a:p>
            <a:pPr marL="285750" indent="-285750">
              <a:buFontTx/>
              <a:buChar char="-"/>
            </a:pPr>
            <a:r>
              <a:rPr lang="en-US" altLang="ja-JP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Counting vehicle by type</a:t>
            </a:r>
            <a:endParaRPr lang="ja-JP" altLang="en-US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971600" y="3904463"/>
            <a:ext cx="288032" cy="734037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sz="1100" dirty="0" smtClean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下矢印 13"/>
          <p:cNvSpPr/>
          <p:nvPr/>
        </p:nvSpPr>
        <p:spPr>
          <a:xfrm rot="16200000">
            <a:off x="2123728" y="5130180"/>
            <a:ext cx="288032" cy="734037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sz="1100" dirty="0" smtClean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496" y="6258798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Traffic</a:t>
            </a:r>
            <a:r>
              <a:rPr lang="ja-JP" altLang="en-US" sz="1600" b="1" u="sng" dirty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 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Control Center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592288" y="6042774"/>
            <a:ext cx="1979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Information Display</a:t>
            </a:r>
          </a:p>
        </p:txBody>
      </p:sp>
      <p:pic>
        <p:nvPicPr>
          <p:cNvPr id="17" name="Picture 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62" y="4638500"/>
            <a:ext cx="1879067" cy="171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下矢印 17"/>
          <p:cNvSpPr/>
          <p:nvPr/>
        </p:nvSpPr>
        <p:spPr>
          <a:xfrm>
            <a:off x="6012160" y="3717032"/>
            <a:ext cx="288032" cy="734037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sz="1100" dirty="0" smtClean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下矢印 18"/>
          <p:cNvSpPr/>
          <p:nvPr/>
        </p:nvSpPr>
        <p:spPr>
          <a:xfrm rot="16200000">
            <a:off x="6706837" y="5438245"/>
            <a:ext cx="288032" cy="734037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72000" rIns="72000" rtlCol="0" anchor="ctr"/>
          <a:lstStyle/>
          <a:p>
            <a:pPr algn="ctr" defTabSz="361950" fontAlgn="base">
              <a:spcBef>
                <a:spcPct val="0"/>
              </a:spcBef>
              <a:spcAft>
                <a:spcPct val="0"/>
              </a:spcAft>
            </a:pPr>
            <a:endParaRPr lang="ja-JP" altLang="en-US" sz="1100" dirty="0" smtClean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" name="Picture 1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26" y="5400039"/>
            <a:ext cx="1125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13" y="1988840"/>
            <a:ext cx="1860718" cy="108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4826725" y="3356992"/>
            <a:ext cx="1356462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FF00"/>
                </a:solidFill>
                <a:latin typeface="Calibri" panose="020F0502020204030204" pitchFamily="34" charset="0"/>
              </a:rPr>
              <a:t>Caution!!</a:t>
            </a:r>
            <a:endParaRPr lang="ja-JP" alt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" descr="https://upload.wikimedia.org/wikipedia/commons/9/94/Traffic-sign-shuto-expressway,minato-ward,tokyo-met.,jap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63" y="4779850"/>
            <a:ext cx="1721213" cy="12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4000253\AppData\Local\Microsoft\Windows\Temporary Internet Files\Content.IE5\VNU0X13E\250px-Kameyama_JCT_00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94" y="1931127"/>
            <a:ext cx="1800341" cy="13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 descr="画像ﾄﾗｶﾝ 単眼撮像部 002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10873" r="16507" b="12051"/>
          <a:stretch>
            <a:fillRect/>
          </a:stretch>
        </p:blipFill>
        <p:spPr bwMode="auto">
          <a:xfrm>
            <a:off x="275532" y="2636912"/>
            <a:ext cx="552052" cy="4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画像ﾄﾗｶﾝ 単眼撮像部 002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10873" r="16507" b="12051"/>
          <a:stretch>
            <a:fillRect/>
          </a:stretch>
        </p:blipFill>
        <p:spPr bwMode="auto">
          <a:xfrm>
            <a:off x="4745874" y="2619865"/>
            <a:ext cx="552052" cy="4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6444208" y="3212976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u="sng" dirty="0" smtClean="0">
                <a:solidFill>
                  <a:srgbClr val="0033CC"/>
                </a:solidFill>
                <a:latin typeface="Calibri" panose="020F0502020204030204" pitchFamily="34" charset="0"/>
                <a:ea typeface="HGP創英角ｺﾞｼｯｸUB" pitchFamily="50" charset="-128"/>
              </a:rPr>
              <a:t>Incident information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4572000" y="6258798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Traffic</a:t>
            </a:r>
            <a:r>
              <a:rPr lang="ja-JP" altLang="en-US" sz="1600" b="1" u="sng" dirty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 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Control Center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7128792" y="6258798"/>
            <a:ext cx="1979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HGP創英角ｺﾞｼｯｸUB" pitchFamily="50" charset="-128"/>
              </a:rPr>
              <a:t>Information Display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6783803" y="3473713"/>
            <a:ext cx="21806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 1) </a:t>
            </a:r>
            <a:r>
              <a:rPr lang="en-US" altLang="ja-JP" sz="1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Stopped </a:t>
            </a:r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vehicle </a:t>
            </a:r>
          </a:p>
          <a:p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) Low-speed vehicle </a:t>
            </a:r>
          </a:p>
          <a:p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) Congestion </a:t>
            </a:r>
          </a:p>
          <a:p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) Avoid obstacles </a:t>
            </a:r>
          </a:p>
          <a:p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5</a:t>
            </a:r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) Over speed</a:t>
            </a:r>
          </a:p>
          <a:p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6</a:t>
            </a:r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) Reverse run </a:t>
            </a:r>
          </a:p>
          <a:p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7</a:t>
            </a:r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) </a:t>
            </a:r>
            <a:r>
              <a:rPr lang="en-US" altLang="ja-JP" sz="14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Driving in </a:t>
            </a:r>
            <a:r>
              <a:rPr lang="en-US" altLang="ja-JP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shoulder lane</a:t>
            </a:r>
            <a:endParaRPr lang="ja-JP" altLang="en-US" sz="14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alibri" panose="020F0502020204030204" pitchFamily="34" charset="0"/>
              </a:rPr>
              <a:t>Solution </a:t>
            </a:r>
            <a:r>
              <a:rPr lang="en-US" altLang="ja-JP" dirty="0" smtClean="0">
                <a:latin typeface="Calibri" panose="020F0502020204030204" pitchFamily="34" charset="0"/>
              </a:rPr>
              <a:t>benefit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r>
              <a:rPr lang="en-US" altLang="ja-JP" dirty="0" smtClean="0">
                <a:solidFill>
                  <a:srgbClr val="000000"/>
                </a:solidFill>
                <a:latin typeface="Calibri" panose="020F0502020204030204" pitchFamily="34" charset="0"/>
              </a:rPr>
              <a:t>/14</a:t>
            </a:r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AutoShape 771"/>
          <p:cNvSpPr>
            <a:spLocks noChangeArrowheads="1"/>
          </p:cNvSpPr>
          <p:nvPr/>
        </p:nvSpPr>
        <p:spPr bwMode="auto">
          <a:xfrm>
            <a:off x="251520" y="908720"/>
            <a:ext cx="3618805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Prevention of secondary accident</a:t>
            </a:r>
            <a:endParaRPr lang="ja-JP" altLang="en-US" sz="18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pic>
        <p:nvPicPr>
          <p:cNvPr id="6" name="Picture 7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20" y="1623004"/>
            <a:ext cx="2432359" cy="141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58800" y="1301512"/>
            <a:ext cx="543890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　</a:t>
            </a:r>
            <a:r>
              <a:rPr lang="en-US" altLang="ja-JP" sz="14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The accident in the tunnel early is detected by image processing, and provides a warning information of entry prohibition against subsequent vehicle, you will be able to prevent a secondary accident.</a:t>
            </a:r>
            <a:endParaRPr lang="ja-JP" altLang="en-US" sz="16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8" name="AutoShape 773"/>
          <p:cNvSpPr>
            <a:spLocks noChangeArrowheads="1"/>
          </p:cNvSpPr>
          <p:nvPr/>
        </p:nvSpPr>
        <p:spPr bwMode="auto">
          <a:xfrm>
            <a:off x="251520" y="2829942"/>
            <a:ext cx="3618805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rPr>
              <a:t>Prevention of accident in advance</a:t>
            </a:r>
          </a:p>
        </p:txBody>
      </p:sp>
      <p:sp>
        <p:nvSpPr>
          <p:cNvPr id="9" name="Text Box 775"/>
          <p:cNvSpPr txBox="1">
            <a:spLocks noChangeArrowheads="1"/>
          </p:cNvSpPr>
          <p:nvPr/>
        </p:nvSpPr>
        <p:spPr bwMode="auto">
          <a:xfrm>
            <a:off x="633412" y="3276709"/>
            <a:ext cx="509071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　</a:t>
            </a:r>
            <a:r>
              <a:rPr lang="en-US" altLang="ja-JP" sz="14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As the target for over speed car and distance shortage car inter-vehicle, so that a warning display automatically on tunnel alarm plate, to encourage safe driving in the tunnel.</a:t>
            </a:r>
            <a:endParaRPr lang="ja-JP" altLang="en-US" sz="14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11" name="Text Box 796"/>
          <p:cNvSpPr txBox="1">
            <a:spLocks noChangeArrowheads="1"/>
          </p:cNvSpPr>
          <p:nvPr/>
        </p:nvSpPr>
        <p:spPr bwMode="auto">
          <a:xfrm>
            <a:off x="633412" y="5175483"/>
            <a:ext cx="509071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　</a:t>
            </a:r>
            <a:r>
              <a:rPr lang="en-US" altLang="ja-JP" sz="14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Detects the incident, it is possible to perform automatic alarm and monitoring screen switching, there is no need to perform constant monitoring operations of the monitor image.</a:t>
            </a:r>
            <a:endParaRPr lang="ja-JP" altLang="en-US" sz="14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pic>
        <p:nvPicPr>
          <p:cNvPr id="12" name="Picture 7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21" y="4885076"/>
            <a:ext cx="1870308" cy="135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803"/>
          <p:cNvSpPr>
            <a:spLocks noChangeArrowheads="1"/>
          </p:cNvSpPr>
          <p:nvPr/>
        </p:nvSpPr>
        <p:spPr bwMode="auto">
          <a:xfrm>
            <a:off x="6146368" y="1431924"/>
            <a:ext cx="957262" cy="495300"/>
          </a:xfrm>
          <a:prstGeom prst="wedgeEllipseCallout">
            <a:avLst>
              <a:gd name="adj1" fmla="val 13139"/>
              <a:gd name="adj2" fmla="val 90912"/>
            </a:avLst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rPr>
              <a:t>Fire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rPr>
              <a:t> No entry</a:t>
            </a:r>
            <a:endParaRPr lang="ja-JP" altLang="en-US" sz="100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14" name="AutoShape 805"/>
          <p:cNvSpPr>
            <a:spLocks noChangeArrowheads="1"/>
          </p:cNvSpPr>
          <p:nvPr/>
        </p:nvSpPr>
        <p:spPr bwMode="auto">
          <a:xfrm>
            <a:off x="251520" y="4782691"/>
            <a:ext cx="3618805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Reduce the operation</a:t>
            </a:r>
            <a:endParaRPr lang="ja-JP" altLang="en-US" sz="18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pic>
        <p:nvPicPr>
          <p:cNvPr id="15" name="Picture 134" descr="BA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3156570"/>
            <a:ext cx="1644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6637338" y="3683620"/>
            <a:ext cx="1380506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Caution!!</a:t>
            </a:r>
            <a:endParaRPr lang="ja-JP" altLang="en-US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3" descr="C:\Users\4000253\AppData\Local\Microsoft\Windows\Temporary Internet Files\Content.IE5\VNU0X13E\250px-Kameyama_JCT_0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1" y="706991"/>
            <a:ext cx="1800341" cy="13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r>
              <a:rPr lang="en-US" altLang="ja-JP" dirty="0" smtClean="0">
                <a:solidFill>
                  <a:srgbClr val="000000"/>
                </a:solidFill>
                <a:latin typeface="Calibri" panose="020F0502020204030204" pitchFamily="34" charset="0"/>
              </a:rPr>
              <a:t>/14</a:t>
            </a:r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タイトル 2"/>
          <p:cNvSpPr>
            <a:spLocks noGrp="1"/>
          </p:cNvSpPr>
          <p:nvPr>
            <p:ph type="title"/>
          </p:nvPr>
        </p:nvSpPr>
        <p:spPr>
          <a:xfrm>
            <a:off x="251520" y="25462"/>
            <a:ext cx="8640000" cy="523220"/>
          </a:xfrm>
        </p:spPr>
        <p:txBody>
          <a:bodyPr/>
          <a:lstStyle/>
          <a:p>
            <a:r>
              <a:rPr lang="en-US" altLang="ja-JP" dirty="0">
                <a:latin typeface="Calibri" panose="020F0502020204030204" pitchFamily="34" charset="0"/>
              </a:rPr>
              <a:t>Solution </a:t>
            </a:r>
            <a:r>
              <a:rPr lang="en-US" altLang="ja-JP" dirty="0" smtClean="0">
                <a:latin typeface="Calibri" panose="020F0502020204030204" pitchFamily="34" charset="0"/>
              </a:rPr>
              <a:t>benefit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141"/>
          <p:cNvSpPr>
            <a:spLocks noChangeArrowheads="1"/>
          </p:cNvSpPr>
          <p:nvPr/>
        </p:nvSpPr>
        <p:spPr bwMode="auto">
          <a:xfrm>
            <a:off x="844550" y="4943475"/>
            <a:ext cx="7947025" cy="152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" name="Rectangle 142"/>
          <p:cNvSpPr>
            <a:spLocks noChangeArrowheads="1"/>
          </p:cNvSpPr>
          <p:nvPr/>
        </p:nvSpPr>
        <p:spPr bwMode="auto">
          <a:xfrm>
            <a:off x="844550" y="1173163"/>
            <a:ext cx="7947025" cy="1524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" name="Rectangle 140"/>
          <p:cNvSpPr>
            <a:spLocks noChangeArrowheads="1"/>
          </p:cNvSpPr>
          <p:nvPr/>
        </p:nvSpPr>
        <p:spPr bwMode="auto">
          <a:xfrm>
            <a:off x="844550" y="3108325"/>
            <a:ext cx="7947025" cy="1524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2751138" y="3521075"/>
            <a:ext cx="484187" cy="806450"/>
            <a:chOff x="1504" y="2455"/>
            <a:chExt cx="2842" cy="5145"/>
          </a:xfrm>
        </p:grpSpPr>
        <p:sp>
          <p:nvSpPr>
            <p:cNvPr id="11" name="Freeform 83"/>
            <p:cNvSpPr>
              <a:spLocks/>
            </p:cNvSpPr>
            <p:nvPr/>
          </p:nvSpPr>
          <p:spPr bwMode="auto">
            <a:xfrm>
              <a:off x="4231" y="4841"/>
              <a:ext cx="91" cy="91"/>
            </a:xfrm>
            <a:custGeom>
              <a:avLst/>
              <a:gdLst>
                <a:gd name="T0" fmla="*/ 91 w 91"/>
                <a:gd name="T1" fmla="*/ 67 h 91"/>
                <a:gd name="T2" fmla="*/ 86 w 91"/>
                <a:gd name="T3" fmla="*/ 57 h 91"/>
                <a:gd name="T4" fmla="*/ 86 w 91"/>
                <a:gd name="T5" fmla="*/ 52 h 91"/>
                <a:gd name="T6" fmla="*/ 82 w 91"/>
                <a:gd name="T7" fmla="*/ 43 h 91"/>
                <a:gd name="T8" fmla="*/ 72 w 91"/>
                <a:gd name="T9" fmla="*/ 33 h 91"/>
                <a:gd name="T10" fmla="*/ 67 w 91"/>
                <a:gd name="T11" fmla="*/ 28 h 91"/>
                <a:gd name="T12" fmla="*/ 58 w 91"/>
                <a:gd name="T13" fmla="*/ 19 h 91"/>
                <a:gd name="T14" fmla="*/ 53 w 91"/>
                <a:gd name="T15" fmla="*/ 14 h 91"/>
                <a:gd name="T16" fmla="*/ 43 w 91"/>
                <a:gd name="T17" fmla="*/ 14 h 91"/>
                <a:gd name="T18" fmla="*/ 24 w 91"/>
                <a:gd name="T19" fmla="*/ 4 h 91"/>
                <a:gd name="T20" fmla="*/ 10 w 91"/>
                <a:gd name="T21" fmla="*/ 0 h 91"/>
                <a:gd name="T22" fmla="*/ 0 w 91"/>
                <a:gd name="T23" fmla="*/ 0 h 91"/>
                <a:gd name="T24" fmla="*/ 0 w 91"/>
                <a:gd name="T25" fmla="*/ 4 h 91"/>
                <a:gd name="T26" fmla="*/ 0 w 91"/>
                <a:gd name="T27" fmla="*/ 14 h 91"/>
                <a:gd name="T28" fmla="*/ 5 w 91"/>
                <a:gd name="T29" fmla="*/ 24 h 91"/>
                <a:gd name="T30" fmla="*/ 10 w 91"/>
                <a:gd name="T31" fmla="*/ 38 h 91"/>
                <a:gd name="T32" fmla="*/ 19 w 91"/>
                <a:gd name="T33" fmla="*/ 52 h 91"/>
                <a:gd name="T34" fmla="*/ 24 w 91"/>
                <a:gd name="T35" fmla="*/ 62 h 91"/>
                <a:gd name="T36" fmla="*/ 29 w 91"/>
                <a:gd name="T37" fmla="*/ 72 h 91"/>
                <a:gd name="T38" fmla="*/ 38 w 91"/>
                <a:gd name="T39" fmla="*/ 81 h 91"/>
                <a:gd name="T40" fmla="*/ 43 w 91"/>
                <a:gd name="T41" fmla="*/ 91 h 91"/>
                <a:gd name="T42" fmla="*/ 91 w 91"/>
                <a:gd name="T43" fmla="*/ 67 h 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" h="91">
                  <a:moveTo>
                    <a:pt x="91" y="67"/>
                  </a:moveTo>
                  <a:lnTo>
                    <a:pt x="86" y="57"/>
                  </a:lnTo>
                  <a:lnTo>
                    <a:pt x="86" y="52"/>
                  </a:lnTo>
                  <a:lnTo>
                    <a:pt x="82" y="43"/>
                  </a:lnTo>
                  <a:lnTo>
                    <a:pt x="72" y="33"/>
                  </a:lnTo>
                  <a:lnTo>
                    <a:pt x="67" y="28"/>
                  </a:lnTo>
                  <a:lnTo>
                    <a:pt x="58" y="19"/>
                  </a:lnTo>
                  <a:lnTo>
                    <a:pt x="53" y="14"/>
                  </a:lnTo>
                  <a:lnTo>
                    <a:pt x="43" y="14"/>
                  </a:lnTo>
                  <a:lnTo>
                    <a:pt x="24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5" y="24"/>
                  </a:lnTo>
                  <a:lnTo>
                    <a:pt x="10" y="38"/>
                  </a:lnTo>
                  <a:lnTo>
                    <a:pt x="19" y="52"/>
                  </a:lnTo>
                  <a:lnTo>
                    <a:pt x="24" y="62"/>
                  </a:lnTo>
                  <a:lnTo>
                    <a:pt x="29" y="72"/>
                  </a:lnTo>
                  <a:lnTo>
                    <a:pt x="38" y="81"/>
                  </a:lnTo>
                  <a:lnTo>
                    <a:pt x="43" y="91"/>
                  </a:lnTo>
                  <a:lnTo>
                    <a:pt x="91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84"/>
            <p:cNvSpPr>
              <a:spLocks/>
            </p:cNvSpPr>
            <p:nvPr/>
          </p:nvSpPr>
          <p:spPr bwMode="auto">
            <a:xfrm>
              <a:off x="2786" y="7043"/>
              <a:ext cx="312" cy="557"/>
            </a:xfrm>
            <a:custGeom>
              <a:avLst/>
              <a:gdLst>
                <a:gd name="T0" fmla="*/ 58 w 312"/>
                <a:gd name="T1" fmla="*/ 0 h 557"/>
                <a:gd name="T2" fmla="*/ 53 w 312"/>
                <a:gd name="T3" fmla="*/ 10 h 557"/>
                <a:gd name="T4" fmla="*/ 48 w 312"/>
                <a:gd name="T5" fmla="*/ 20 h 557"/>
                <a:gd name="T6" fmla="*/ 38 w 312"/>
                <a:gd name="T7" fmla="*/ 29 h 557"/>
                <a:gd name="T8" fmla="*/ 29 w 312"/>
                <a:gd name="T9" fmla="*/ 39 h 557"/>
                <a:gd name="T10" fmla="*/ 24 w 312"/>
                <a:gd name="T11" fmla="*/ 48 h 557"/>
                <a:gd name="T12" fmla="*/ 14 w 312"/>
                <a:gd name="T13" fmla="*/ 58 h 557"/>
                <a:gd name="T14" fmla="*/ 10 w 312"/>
                <a:gd name="T15" fmla="*/ 68 h 557"/>
                <a:gd name="T16" fmla="*/ 5 w 312"/>
                <a:gd name="T17" fmla="*/ 72 h 557"/>
                <a:gd name="T18" fmla="*/ 0 w 312"/>
                <a:gd name="T19" fmla="*/ 101 h 557"/>
                <a:gd name="T20" fmla="*/ 0 w 312"/>
                <a:gd name="T21" fmla="*/ 144 h 557"/>
                <a:gd name="T22" fmla="*/ 0 w 312"/>
                <a:gd name="T23" fmla="*/ 192 h 557"/>
                <a:gd name="T24" fmla="*/ 0 w 312"/>
                <a:gd name="T25" fmla="*/ 216 h 557"/>
                <a:gd name="T26" fmla="*/ 10 w 312"/>
                <a:gd name="T27" fmla="*/ 226 h 557"/>
                <a:gd name="T28" fmla="*/ 19 w 312"/>
                <a:gd name="T29" fmla="*/ 231 h 557"/>
                <a:gd name="T30" fmla="*/ 29 w 312"/>
                <a:gd name="T31" fmla="*/ 236 h 557"/>
                <a:gd name="T32" fmla="*/ 43 w 312"/>
                <a:gd name="T33" fmla="*/ 240 h 557"/>
                <a:gd name="T34" fmla="*/ 38 w 312"/>
                <a:gd name="T35" fmla="*/ 255 h 557"/>
                <a:gd name="T36" fmla="*/ 34 w 312"/>
                <a:gd name="T37" fmla="*/ 279 h 557"/>
                <a:gd name="T38" fmla="*/ 29 w 312"/>
                <a:gd name="T39" fmla="*/ 308 h 557"/>
                <a:gd name="T40" fmla="*/ 29 w 312"/>
                <a:gd name="T41" fmla="*/ 336 h 557"/>
                <a:gd name="T42" fmla="*/ 24 w 312"/>
                <a:gd name="T43" fmla="*/ 365 h 557"/>
                <a:gd name="T44" fmla="*/ 29 w 312"/>
                <a:gd name="T45" fmla="*/ 394 h 557"/>
                <a:gd name="T46" fmla="*/ 34 w 312"/>
                <a:gd name="T47" fmla="*/ 418 h 557"/>
                <a:gd name="T48" fmla="*/ 53 w 312"/>
                <a:gd name="T49" fmla="*/ 437 h 557"/>
                <a:gd name="T50" fmla="*/ 67 w 312"/>
                <a:gd name="T51" fmla="*/ 452 h 557"/>
                <a:gd name="T52" fmla="*/ 86 w 312"/>
                <a:gd name="T53" fmla="*/ 471 h 557"/>
                <a:gd name="T54" fmla="*/ 110 w 312"/>
                <a:gd name="T55" fmla="*/ 490 h 557"/>
                <a:gd name="T56" fmla="*/ 125 w 312"/>
                <a:gd name="T57" fmla="*/ 509 h 557"/>
                <a:gd name="T58" fmla="*/ 144 w 312"/>
                <a:gd name="T59" fmla="*/ 524 h 557"/>
                <a:gd name="T60" fmla="*/ 158 w 312"/>
                <a:gd name="T61" fmla="*/ 538 h 557"/>
                <a:gd name="T62" fmla="*/ 168 w 312"/>
                <a:gd name="T63" fmla="*/ 548 h 557"/>
                <a:gd name="T64" fmla="*/ 182 w 312"/>
                <a:gd name="T65" fmla="*/ 552 h 557"/>
                <a:gd name="T66" fmla="*/ 202 w 312"/>
                <a:gd name="T67" fmla="*/ 557 h 557"/>
                <a:gd name="T68" fmla="*/ 221 w 312"/>
                <a:gd name="T69" fmla="*/ 557 h 557"/>
                <a:gd name="T70" fmla="*/ 240 w 312"/>
                <a:gd name="T71" fmla="*/ 557 h 557"/>
                <a:gd name="T72" fmla="*/ 254 w 312"/>
                <a:gd name="T73" fmla="*/ 557 h 557"/>
                <a:gd name="T74" fmla="*/ 264 w 312"/>
                <a:gd name="T75" fmla="*/ 548 h 557"/>
                <a:gd name="T76" fmla="*/ 278 w 312"/>
                <a:gd name="T77" fmla="*/ 533 h 557"/>
                <a:gd name="T78" fmla="*/ 288 w 312"/>
                <a:gd name="T79" fmla="*/ 509 h 557"/>
                <a:gd name="T80" fmla="*/ 298 w 312"/>
                <a:gd name="T81" fmla="*/ 476 h 557"/>
                <a:gd name="T82" fmla="*/ 312 w 312"/>
                <a:gd name="T83" fmla="*/ 413 h 557"/>
                <a:gd name="T84" fmla="*/ 312 w 312"/>
                <a:gd name="T85" fmla="*/ 351 h 557"/>
                <a:gd name="T86" fmla="*/ 307 w 312"/>
                <a:gd name="T87" fmla="*/ 303 h 557"/>
                <a:gd name="T88" fmla="*/ 298 w 312"/>
                <a:gd name="T89" fmla="*/ 274 h 557"/>
                <a:gd name="T90" fmla="*/ 288 w 312"/>
                <a:gd name="T91" fmla="*/ 250 h 557"/>
                <a:gd name="T92" fmla="*/ 283 w 312"/>
                <a:gd name="T93" fmla="*/ 207 h 557"/>
                <a:gd name="T94" fmla="*/ 278 w 312"/>
                <a:gd name="T95" fmla="*/ 164 h 557"/>
                <a:gd name="T96" fmla="*/ 278 w 312"/>
                <a:gd name="T97" fmla="*/ 140 h 557"/>
                <a:gd name="T98" fmla="*/ 278 w 312"/>
                <a:gd name="T99" fmla="*/ 120 h 557"/>
                <a:gd name="T100" fmla="*/ 283 w 312"/>
                <a:gd name="T101" fmla="*/ 111 h 557"/>
                <a:gd name="T102" fmla="*/ 293 w 312"/>
                <a:gd name="T103" fmla="*/ 96 h 557"/>
                <a:gd name="T104" fmla="*/ 293 w 312"/>
                <a:gd name="T105" fmla="*/ 92 h 557"/>
                <a:gd name="T106" fmla="*/ 274 w 312"/>
                <a:gd name="T107" fmla="*/ 92 h 557"/>
                <a:gd name="T108" fmla="*/ 245 w 312"/>
                <a:gd name="T109" fmla="*/ 82 h 557"/>
                <a:gd name="T110" fmla="*/ 211 w 312"/>
                <a:gd name="T111" fmla="*/ 72 h 557"/>
                <a:gd name="T112" fmla="*/ 173 w 312"/>
                <a:gd name="T113" fmla="*/ 58 h 557"/>
                <a:gd name="T114" fmla="*/ 139 w 312"/>
                <a:gd name="T115" fmla="*/ 39 h 557"/>
                <a:gd name="T116" fmla="*/ 106 w 312"/>
                <a:gd name="T117" fmla="*/ 24 h 557"/>
                <a:gd name="T118" fmla="*/ 77 w 312"/>
                <a:gd name="T119" fmla="*/ 10 h 557"/>
                <a:gd name="T120" fmla="*/ 58 w 312"/>
                <a:gd name="T121" fmla="*/ 0 h 5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2" h="557">
                  <a:moveTo>
                    <a:pt x="58" y="0"/>
                  </a:moveTo>
                  <a:lnTo>
                    <a:pt x="53" y="10"/>
                  </a:lnTo>
                  <a:lnTo>
                    <a:pt x="48" y="20"/>
                  </a:lnTo>
                  <a:lnTo>
                    <a:pt x="38" y="29"/>
                  </a:lnTo>
                  <a:lnTo>
                    <a:pt x="29" y="39"/>
                  </a:lnTo>
                  <a:lnTo>
                    <a:pt x="24" y="48"/>
                  </a:lnTo>
                  <a:lnTo>
                    <a:pt x="14" y="58"/>
                  </a:lnTo>
                  <a:lnTo>
                    <a:pt x="10" y="68"/>
                  </a:lnTo>
                  <a:lnTo>
                    <a:pt x="5" y="72"/>
                  </a:lnTo>
                  <a:lnTo>
                    <a:pt x="0" y="101"/>
                  </a:lnTo>
                  <a:lnTo>
                    <a:pt x="0" y="144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10" y="226"/>
                  </a:lnTo>
                  <a:lnTo>
                    <a:pt x="19" y="231"/>
                  </a:lnTo>
                  <a:lnTo>
                    <a:pt x="29" y="236"/>
                  </a:lnTo>
                  <a:lnTo>
                    <a:pt x="43" y="240"/>
                  </a:lnTo>
                  <a:lnTo>
                    <a:pt x="38" y="255"/>
                  </a:lnTo>
                  <a:lnTo>
                    <a:pt x="34" y="279"/>
                  </a:lnTo>
                  <a:lnTo>
                    <a:pt x="29" y="308"/>
                  </a:lnTo>
                  <a:lnTo>
                    <a:pt x="29" y="336"/>
                  </a:lnTo>
                  <a:lnTo>
                    <a:pt x="24" y="365"/>
                  </a:lnTo>
                  <a:lnTo>
                    <a:pt x="29" y="394"/>
                  </a:lnTo>
                  <a:lnTo>
                    <a:pt x="34" y="418"/>
                  </a:lnTo>
                  <a:lnTo>
                    <a:pt x="53" y="437"/>
                  </a:lnTo>
                  <a:lnTo>
                    <a:pt x="67" y="452"/>
                  </a:lnTo>
                  <a:lnTo>
                    <a:pt x="86" y="471"/>
                  </a:lnTo>
                  <a:lnTo>
                    <a:pt x="110" y="490"/>
                  </a:lnTo>
                  <a:lnTo>
                    <a:pt x="125" y="509"/>
                  </a:lnTo>
                  <a:lnTo>
                    <a:pt x="144" y="524"/>
                  </a:lnTo>
                  <a:lnTo>
                    <a:pt x="158" y="538"/>
                  </a:lnTo>
                  <a:lnTo>
                    <a:pt x="168" y="548"/>
                  </a:lnTo>
                  <a:lnTo>
                    <a:pt x="182" y="552"/>
                  </a:lnTo>
                  <a:lnTo>
                    <a:pt x="202" y="557"/>
                  </a:lnTo>
                  <a:lnTo>
                    <a:pt x="221" y="557"/>
                  </a:lnTo>
                  <a:lnTo>
                    <a:pt x="240" y="557"/>
                  </a:lnTo>
                  <a:lnTo>
                    <a:pt x="254" y="557"/>
                  </a:lnTo>
                  <a:lnTo>
                    <a:pt x="264" y="548"/>
                  </a:lnTo>
                  <a:lnTo>
                    <a:pt x="278" y="533"/>
                  </a:lnTo>
                  <a:lnTo>
                    <a:pt x="288" y="509"/>
                  </a:lnTo>
                  <a:lnTo>
                    <a:pt x="298" y="476"/>
                  </a:lnTo>
                  <a:lnTo>
                    <a:pt x="312" y="413"/>
                  </a:lnTo>
                  <a:lnTo>
                    <a:pt x="312" y="351"/>
                  </a:lnTo>
                  <a:lnTo>
                    <a:pt x="307" y="303"/>
                  </a:lnTo>
                  <a:lnTo>
                    <a:pt x="298" y="274"/>
                  </a:lnTo>
                  <a:lnTo>
                    <a:pt x="288" y="250"/>
                  </a:lnTo>
                  <a:lnTo>
                    <a:pt x="283" y="207"/>
                  </a:lnTo>
                  <a:lnTo>
                    <a:pt x="278" y="164"/>
                  </a:lnTo>
                  <a:lnTo>
                    <a:pt x="278" y="140"/>
                  </a:lnTo>
                  <a:lnTo>
                    <a:pt x="278" y="120"/>
                  </a:lnTo>
                  <a:lnTo>
                    <a:pt x="283" y="111"/>
                  </a:lnTo>
                  <a:lnTo>
                    <a:pt x="293" y="96"/>
                  </a:lnTo>
                  <a:lnTo>
                    <a:pt x="293" y="92"/>
                  </a:lnTo>
                  <a:lnTo>
                    <a:pt x="274" y="92"/>
                  </a:lnTo>
                  <a:lnTo>
                    <a:pt x="245" y="82"/>
                  </a:lnTo>
                  <a:lnTo>
                    <a:pt x="211" y="72"/>
                  </a:lnTo>
                  <a:lnTo>
                    <a:pt x="173" y="58"/>
                  </a:lnTo>
                  <a:lnTo>
                    <a:pt x="139" y="39"/>
                  </a:lnTo>
                  <a:lnTo>
                    <a:pt x="106" y="24"/>
                  </a:lnTo>
                  <a:lnTo>
                    <a:pt x="77" y="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Freeform 85"/>
            <p:cNvSpPr>
              <a:spLocks/>
            </p:cNvSpPr>
            <p:nvPr/>
          </p:nvSpPr>
          <p:spPr bwMode="auto">
            <a:xfrm>
              <a:off x="2292" y="5599"/>
              <a:ext cx="345" cy="648"/>
            </a:xfrm>
            <a:custGeom>
              <a:avLst/>
              <a:gdLst>
                <a:gd name="T0" fmla="*/ 19 w 345"/>
                <a:gd name="T1" fmla="*/ 149 h 648"/>
                <a:gd name="T2" fmla="*/ 28 w 345"/>
                <a:gd name="T3" fmla="*/ 163 h 648"/>
                <a:gd name="T4" fmla="*/ 43 w 345"/>
                <a:gd name="T5" fmla="*/ 173 h 648"/>
                <a:gd name="T6" fmla="*/ 52 w 345"/>
                <a:gd name="T7" fmla="*/ 182 h 648"/>
                <a:gd name="T8" fmla="*/ 67 w 345"/>
                <a:gd name="T9" fmla="*/ 187 h 648"/>
                <a:gd name="T10" fmla="*/ 86 w 345"/>
                <a:gd name="T11" fmla="*/ 197 h 648"/>
                <a:gd name="T12" fmla="*/ 100 w 345"/>
                <a:gd name="T13" fmla="*/ 201 h 648"/>
                <a:gd name="T14" fmla="*/ 115 w 345"/>
                <a:gd name="T15" fmla="*/ 206 h 648"/>
                <a:gd name="T16" fmla="*/ 124 w 345"/>
                <a:gd name="T17" fmla="*/ 206 h 648"/>
                <a:gd name="T18" fmla="*/ 139 w 345"/>
                <a:gd name="T19" fmla="*/ 192 h 648"/>
                <a:gd name="T20" fmla="*/ 163 w 345"/>
                <a:gd name="T21" fmla="*/ 163 h 648"/>
                <a:gd name="T22" fmla="*/ 187 w 345"/>
                <a:gd name="T23" fmla="*/ 134 h 648"/>
                <a:gd name="T24" fmla="*/ 216 w 345"/>
                <a:gd name="T25" fmla="*/ 101 h 648"/>
                <a:gd name="T26" fmla="*/ 244 w 345"/>
                <a:gd name="T27" fmla="*/ 67 h 648"/>
                <a:gd name="T28" fmla="*/ 268 w 345"/>
                <a:gd name="T29" fmla="*/ 38 h 648"/>
                <a:gd name="T30" fmla="*/ 288 w 345"/>
                <a:gd name="T31" fmla="*/ 14 h 648"/>
                <a:gd name="T32" fmla="*/ 302 w 345"/>
                <a:gd name="T33" fmla="*/ 0 h 648"/>
                <a:gd name="T34" fmla="*/ 326 w 345"/>
                <a:gd name="T35" fmla="*/ 29 h 648"/>
                <a:gd name="T36" fmla="*/ 340 w 345"/>
                <a:gd name="T37" fmla="*/ 53 h 648"/>
                <a:gd name="T38" fmla="*/ 345 w 345"/>
                <a:gd name="T39" fmla="*/ 77 h 648"/>
                <a:gd name="T40" fmla="*/ 345 w 345"/>
                <a:gd name="T41" fmla="*/ 101 h 648"/>
                <a:gd name="T42" fmla="*/ 340 w 345"/>
                <a:gd name="T43" fmla="*/ 115 h 648"/>
                <a:gd name="T44" fmla="*/ 326 w 345"/>
                <a:gd name="T45" fmla="*/ 134 h 648"/>
                <a:gd name="T46" fmla="*/ 316 w 345"/>
                <a:gd name="T47" fmla="*/ 158 h 648"/>
                <a:gd name="T48" fmla="*/ 302 w 345"/>
                <a:gd name="T49" fmla="*/ 177 h 648"/>
                <a:gd name="T50" fmla="*/ 288 w 345"/>
                <a:gd name="T51" fmla="*/ 201 h 648"/>
                <a:gd name="T52" fmla="*/ 278 w 345"/>
                <a:gd name="T53" fmla="*/ 221 h 648"/>
                <a:gd name="T54" fmla="*/ 268 w 345"/>
                <a:gd name="T55" fmla="*/ 235 h 648"/>
                <a:gd name="T56" fmla="*/ 268 w 345"/>
                <a:gd name="T57" fmla="*/ 245 h 648"/>
                <a:gd name="T58" fmla="*/ 268 w 345"/>
                <a:gd name="T59" fmla="*/ 264 h 648"/>
                <a:gd name="T60" fmla="*/ 273 w 345"/>
                <a:gd name="T61" fmla="*/ 293 h 648"/>
                <a:gd name="T62" fmla="*/ 283 w 345"/>
                <a:gd name="T63" fmla="*/ 326 h 648"/>
                <a:gd name="T64" fmla="*/ 288 w 345"/>
                <a:gd name="T65" fmla="*/ 355 h 648"/>
                <a:gd name="T66" fmla="*/ 288 w 345"/>
                <a:gd name="T67" fmla="*/ 369 h 648"/>
                <a:gd name="T68" fmla="*/ 283 w 345"/>
                <a:gd name="T69" fmla="*/ 398 h 648"/>
                <a:gd name="T70" fmla="*/ 268 w 345"/>
                <a:gd name="T71" fmla="*/ 437 h 648"/>
                <a:gd name="T72" fmla="*/ 249 w 345"/>
                <a:gd name="T73" fmla="*/ 475 h 648"/>
                <a:gd name="T74" fmla="*/ 230 w 345"/>
                <a:gd name="T75" fmla="*/ 518 h 648"/>
                <a:gd name="T76" fmla="*/ 206 w 345"/>
                <a:gd name="T77" fmla="*/ 557 h 648"/>
                <a:gd name="T78" fmla="*/ 187 w 345"/>
                <a:gd name="T79" fmla="*/ 595 h 648"/>
                <a:gd name="T80" fmla="*/ 163 w 345"/>
                <a:gd name="T81" fmla="*/ 619 h 648"/>
                <a:gd name="T82" fmla="*/ 144 w 345"/>
                <a:gd name="T83" fmla="*/ 633 h 648"/>
                <a:gd name="T84" fmla="*/ 129 w 345"/>
                <a:gd name="T85" fmla="*/ 643 h 648"/>
                <a:gd name="T86" fmla="*/ 110 w 345"/>
                <a:gd name="T87" fmla="*/ 648 h 648"/>
                <a:gd name="T88" fmla="*/ 91 w 345"/>
                <a:gd name="T89" fmla="*/ 643 h 648"/>
                <a:gd name="T90" fmla="*/ 67 w 345"/>
                <a:gd name="T91" fmla="*/ 633 h 648"/>
                <a:gd name="T92" fmla="*/ 52 w 345"/>
                <a:gd name="T93" fmla="*/ 624 h 648"/>
                <a:gd name="T94" fmla="*/ 33 w 345"/>
                <a:gd name="T95" fmla="*/ 614 h 648"/>
                <a:gd name="T96" fmla="*/ 19 w 345"/>
                <a:gd name="T97" fmla="*/ 600 h 648"/>
                <a:gd name="T98" fmla="*/ 0 w 345"/>
                <a:gd name="T99" fmla="*/ 552 h 648"/>
                <a:gd name="T100" fmla="*/ 0 w 345"/>
                <a:gd name="T101" fmla="*/ 475 h 648"/>
                <a:gd name="T102" fmla="*/ 9 w 345"/>
                <a:gd name="T103" fmla="*/ 408 h 648"/>
                <a:gd name="T104" fmla="*/ 14 w 345"/>
                <a:gd name="T105" fmla="*/ 369 h 648"/>
                <a:gd name="T106" fmla="*/ 19 w 345"/>
                <a:gd name="T107" fmla="*/ 369 h 648"/>
                <a:gd name="T108" fmla="*/ 19 w 345"/>
                <a:gd name="T109" fmla="*/ 369 h 648"/>
                <a:gd name="T110" fmla="*/ 24 w 345"/>
                <a:gd name="T111" fmla="*/ 365 h 648"/>
                <a:gd name="T112" fmla="*/ 19 w 345"/>
                <a:gd name="T113" fmla="*/ 350 h 648"/>
                <a:gd name="T114" fmla="*/ 19 w 345"/>
                <a:gd name="T115" fmla="*/ 307 h 648"/>
                <a:gd name="T116" fmla="*/ 19 w 345"/>
                <a:gd name="T117" fmla="*/ 249 h 648"/>
                <a:gd name="T118" fmla="*/ 19 w 345"/>
                <a:gd name="T119" fmla="*/ 187 h 648"/>
                <a:gd name="T120" fmla="*/ 19 w 345"/>
                <a:gd name="T121" fmla="*/ 149 h 6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5" h="648">
                  <a:moveTo>
                    <a:pt x="19" y="149"/>
                  </a:moveTo>
                  <a:lnTo>
                    <a:pt x="28" y="163"/>
                  </a:lnTo>
                  <a:lnTo>
                    <a:pt x="43" y="173"/>
                  </a:lnTo>
                  <a:lnTo>
                    <a:pt x="52" y="182"/>
                  </a:lnTo>
                  <a:lnTo>
                    <a:pt x="67" y="187"/>
                  </a:lnTo>
                  <a:lnTo>
                    <a:pt x="86" y="197"/>
                  </a:lnTo>
                  <a:lnTo>
                    <a:pt x="100" y="201"/>
                  </a:lnTo>
                  <a:lnTo>
                    <a:pt x="115" y="206"/>
                  </a:lnTo>
                  <a:lnTo>
                    <a:pt x="124" y="206"/>
                  </a:lnTo>
                  <a:lnTo>
                    <a:pt x="139" y="192"/>
                  </a:lnTo>
                  <a:lnTo>
                    <a:pt x="163" y="163"/>
                  </a:lnTo>
                  <a:lnTo>
                    <a:pt x="187" y="134"/>
                  </a:lnTo>
                  <a:lnTo>
                    <a:pt x="216" y="101"/>
                  </a:lnTo>
                  <a:lnTo>
                    <a:pt x="244" y="67"/>
                  </a:lnTo>
                  <a:lnTo>
                    <a:pt x="268" y="38"/>
                  </a:lnTo>
                  <a:lnTo>
                    <a:pt x="288" y="14"/>
                  </a:lnTo>
                  <a:lnTo>
                    <a:pt x="302" y="0"/>
                  </a:lnTo>
                  <a:lnTo>
                    <a:pt x="326" y="29"/>
                  </a:lnTo>
                  <a:lnTo>
                    <a:pt x="340" y="53"/>
                  </a:lnTo>
                  <a:lnTo>
                    <a:pt x="345" y="77"/>
                  </a:lnTo>
                  <a:lnTo>
                    <a:pt x="345" y="101"/>
                  </a:lnTo>
                  <a:lnTo>
                    <a:pt x="340" y="115"/>
                  </a:lnTo>
                  <a:lnTo>
                    <a:pt x="326" y="134"/>
                  </a:lnTo>
                  <a:lnTo>
                    <a:pt x="316" y="158"/>
                  </a:lnTo>
                  <a:lnTo>
                    <a:pt x="302" y="177"/>
                  </a:lnTo>
                  <a:lnTo>
                    <a:pt x="288" y="201"/>
                  </a:lnTo>
                  <a:lnTo>
                    <a:pt x="278" y="221"/>
                  </a:lnTo>
                  <a:lnTo>
                    <a:pt x="268" y="235"/>
                  </a:lnTo>
                  <a:lnTo>
                    <a:pt x="268" y="245"/>
                  </a:lnTo>
                  <a:lnTo>
                    <a:pt x="268" y="264"/>
                  </a:lnTo>
                  <a:lnTo>
                    <a:pt x="273" y="293"/>
                  </a:lnTo>
                  <a:lnTo>
                    <a:pt x="283" y="326"/>
                  </a:lnTo>
                  <a:lnTo>
                    <a:pt x="288" y="355"/>
                  </a:lnTo>
                  <a:lnTo>
                    <a:pt x="288" y="369"/>
                  </a:lnTo>
                  <a:lnTo>
                    <a:pt x="283" y="398"/>
                  </a:lnTo>
                  <a:lnTo>
                    <a:pt x="268" y="437"/>
                  </a:lnTo>
                  <a:lnTo>
                    <a:pt x="249" y="475"/>
                  </a:lnTo>
                  <a:lnTo>
                    <a:pt x="230" y="518"/>
                  </a:lnTo>
                  <a:lnTo>
                    <a:pt x="206" y="557"/>
                  </a:lnTo>
                  <a:lnTo>
                    <a:pt x="187" y="595"/>
                  </a:lnTo>
                  <a:lnTo>
                    <a:pt x="163" y="619"/>
                  </a:lnTo>
                  <a:lnTo>
                    <a:pt x="144" y="633"/>
                  </a:lnTo>
                  <a:lnTo>
                    <a:pt x="129" y="643"/>
                  </a:lnTo>
                  <a:lnTo>
                    <a:pt x="110" y="648"/>
                  </a:lnTo>
                  <a:lnTo>
                    <a:pt x="91" y="643"/>
                  </a:lnTo>
                  <a:lnTo>
                    <a:pt x="67" y="633"/>
                  </a:lnTo>
                  <a:lnTo>
                    <a:pt x="52" y="624"/>
                  </a:lnTo>
                  <a:lnTo>
                    <a:pt x="33" y="614"/>
                  </a:lnTo>
                  <a:lnTo>
                    <a:pt x="19" y="600"/>
                  </a:lnTo>
                  <a:lnTo>
                    <a:pt x="0" y="552"/>
                  </a:lnTo>
                  <a:lnTo>
                    <a:pt x="0" y="475"/>
                  </a:lnTo>
                  <a:lnTo>
                    <a:pt x="9" y="408"/>
                  </a:lnTo>
                  <a:lnTo>
                    <a:pt x="14" y="369"/>
                  </a:lnTo>
                  <a:lnTo>
                    <a:pt x="19" y="369"/>
                  </a:lnTo>
                  <a:lnTo>
                    <a:pt x="24" y="365"/>
                  </a:lnTo>
                  <a:lnTo>
                    <a:pt x="19" y="350"/>
                  </a:lnTo>
                  <a:lnTo>
                    <a:pt x="19" y="307"/>
                  </a:lnTo>
                  <a:lnTo>
                    <a:pt x="19" y="249"/>
                  </a:lnTo>
                  <a:lnTo>
                    <a:pt x="19" y="187"/>
                  </a:lnTo>
                  <a:lnTo>
                    <a:pt x="19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auto">
            <a:xfrm>
              <a:off x="1504" y="3190"/>
              <a:ext cx="1277" cy="1780"/>
            </a:xfrm>
            <a:custGeom>
              <a:avLst/>
              <a:gdLst>
                <a:gd name="T0" fmla="*/ 1124 w 1277"/>
                <a:gd name="T1" fmla="*/ 134 h 1780"/>
                <a:gd name="T2" fmla="*/ 1196 w 1277"/>
                <a:gd name="T3" fmla="*/ 307 h 1780"/>
                <a:gd name="T4" fmla="*/ 1277 w 1277"/>
                <a:gd name="T5" fmla="*/ 446 h 1780"/>
                <a:gd name="T6" fmla="*/ 1229 w 1277"/>
                <a:gd name="T7" fmla="*/ 729 h 1780"/>
                <a:gd name="T8" fmla="*/ 1128 w 1277"/>
                <a:gd name="T9" fmla="*/ 1036 h 1780"/>
                <a:gd name="T10" fmla="*/ 1008 w 1277"/>
                <a:gd name="T11" fmla="*/ 1276 h 1780"/>
                <a:gd name="T12" fmla="*/ 927 w 1277"/>
                <a:gd name="T13" fmla="*/ 1420 h 1780"/>
                <a:gd name="T14" fmla="*/ 812 w 1277"/>
                <a:gd name="T15" fmla="*/ 1564 h 1780"/>
                <a:gd name="T16" fmla="*/ 744 w 1277"/>
                <a:gd name="T17" fmla="*/ 1655 h 1780"/>
                <a:gd name="T18" fmla="*/ 711 w 1277"/>
                <a:gd name="T19" fmla="*/ 1718 h 1780"/>
                <a:gd name="T20" fmla="*/ 692 w 1277"/>
                <a:gd name="T21" fmla="*/ 1771 h 1780"/>
                <a:gd name="T22" fmla="*/ 672 w 1277"/>
                <a:gd name="T23" fmla="*/ 1747 h 1780"/>
                <a:gd name="T24" fmla="*/ 639 w 1277"/>
                <a:gd name="T25" fmla="*/ 1641 h 1780"/>
                <a:gd name="T26" fmla="*/ 620 w 1277"/>
                <a:gd name="T27" fmla="*/ 1521 h 1780"/>
                <a:gd name="T28" fmla="*/ 644 w 1277"/>
                <a:gd name="T29" fmla="*/ 1449 h 1780"/>
                <a:gd name="T30" fmla="*/ 696 w 1277"/>
                <a:gd name="T31" fmla="*/ 1348 h 1780"/>
                <a:gd name="T32" fmla="*/ 768 w 1277"/>
                <a:gd name="T33" fmla="*/ 1247 h 1780"/>
                <a:gd name="T34" fmla="*/ 840 w 1277"/>
                <a:gd name="T35" fmla="*/ 1152 h 1780"/>
                <a:gd name="T36" fmla="*/ 893 w 1277"/>
                <a:gd name="T37" fmla="*/ 1080 h 1780"/>
                <a:gd name="T38" fmla="*/ 917 w 1277"/>
                <a:gd name="T39" fmla="*/ 921 h 1780"/>
                <a:gd name="T40" fmla="*/ 893 w 1277"/>
                <a:gd name="T41" fmla="*/ 816 h 1780"/>
                <a:gd name="T42" fmla="*/ 855 w 1277"/>
                <a:gd name="T43" fmla="*/ 710 h 1780"/>
                <a:gd name="T44" fmla="*/ 821 w 1277"/>
                <a:gd name="T45" fmla="*/ 609 h 1780"/>
                <a:gd name="T46" fmla="*/ 821 w 1277"/>
                <a:gd name="T47" fmla="*/ 585 h 1780"/>
                <a:gd name="T48" fmla="*/ 783 w 1277"/>
                <a:gd name="T49" fmla="*/ 590 h 1780"/>
                <a:gd name="T50" fmla="*/ 677 w 1277"/>
                <a:gd name="T51" fmla="*/ 652 h 1780"/>
                <a:gd name="T52" fmla="*/ 562 w 1277"/>
                <a:gd name="T53" fmla="*/ 720 h 1780"/>
                <a:gd name="T54" fmla="*/ 528 w 1277"/>
                <a:gd name="T55" fmla="*/ 744 h 1780"/>
                <a:gd name="T56" fmla="*/ 495 w 1277"/>
                <a:gd name="T57" fmla="*/ 768 h 1780"/>
                <a:gd name="T58" fmla="*/ 452 w 1277"/>
                <a:gd name="T59" fmla="*/ 796 h 1780"/>
                <a:gd name="T60" fmla="*/ 389 w 1277"/>
                <a:gd name="T61" fmla="*/ 820 h 1780"/>
                <a:gd name="T62" fmla="*/ 312 w 1277"/>
                <a:gd name="T63" fmla="*/ 830 h 1780"/>
                <a:gd name="T64" fmla="*/ 202 w 1277"/>
                <a:gd name="T65" fmla="*/ 811 h 1780"/>
                <a:gd name="T66" fmla="*/ 82 w 1277"/>
                <a:gd name="T67" fmla="*/ 753 h 1780"/>
                <a:gd name="T68" fmla="*/ 20 w 1277"/>
                <a:gd name="T69" fmla="*/ 710 h 1780"/>
                <a:gd name="T70" fmla="*/ 0 w 1277"/>
                <a:gd name="T71" fmla="*/ 686 h 1780"/>
                <a:gd name="T72" fmla="*/ 10 w 1277"/>
                <a:gd name="T73" fmla="*/ 638 h 1780"/>
                <a:gd name="T74" fmla="*/ 68 w 1277"/>
                <a:gd name="T75" fmla="*/ 552 h 1780"/>
                <a:gd name="T76" fmla="*/ 140 w 1277"/>
                <a:gd name="T77" fmla="*/ 460 h 1780"/>
                <a:gd name="T78" fmla="*/ 149 w 1277"/>
                <a:gd name="T79" fmla="*/ 422 h 1780"/>
                <a:gd name="T80" fmla="*/ 183 w 1277"/>
                <a:gd name="T81" fmla="*/ 398 h 1780"/>
                <a:gd name="T82" fmla="*/ 236 w 1277"/>
                <a:gd name="T83" fmla="*/ 384 h 1780"/>
                <a:gd name="T84" fmla="*/ 284 w 1277"/>
                <a:gd name="T85" fmla="*/ 350 h 1780"/>
                <a:gd name="T86" fmla="*/ 303 w 1277"/>
                <a:gd name="T87" fmla="*/ 307 h 1780"/>
                <a:gd name="T88" fmla="*/ 332 w 1277"/>
                <a:gd name="T89" fmla="*/ 297 h 1780"/>
                <a:gd name="T90" fmla="*/ 370 w 1277"/>
                <a:gd name="T91" fmla="*/ 297 h 1780"/>
                <a:gd name="T92" fmla="*/ 423 w 1277"/>
                <a:gd name="T93" fmla="*/ 273 h 1780"/>
                <a:gd name="T94" fmla="*/ 524 w 1277"/>
                <a:gd name="T95" fmla="*/ 220 h 1780"/>
                <a:gd name="T96" fmla="*/ 653 w 1277"/>
                <a:gd name="T97" fmla="*/ 158 h 1780"/>
                <a:gd name="T98" fmla="*/ 764 w 1277"/>
                <a:gd name="T99" fmla="*/ 100 h 1780"/>
                <a:gd name="T100" fmla="*/ 826 w 1277"/>
                <a:gd name="T101" fmla="*/ 62 h 1780"/>
                <a:gd name="T102" fmla="*/ 850 w 1277"/>
                <a:gd name="T103" fmla="*/ 52 h 1780"/>
                <a:gd name="T104" fmla="*/ 879 w 1277"/>
                <a:gd name="T105" fmla="*/ 57 h 1780"/>
                <a:gd name="T106" fmla="*/ 898 w 1277"/>
                <a:gd name="T107" fmla="*/ 72 h 1780"/>
                <a:gd name="T108" fmla="*/ 917 w 1277"/>
                <a:gd name="T109" fmla="*/ 62 h 1780"/>
                <a:gd name="T110" fmla="*/ 936 w 1277"/>
                <a:gd name="T111" fmla="*/ 52 h 1780"/>
                <a:gd name="T112" fmla="*/ 970 w 1277"/>
                <a:gd name="T113" fmla="*/ 28 h 1780"/>
                <a:gd name="T114" fmla="*/ 994 w 1277"/>
                <a:gd name="T115" fmla="*/ 9 h 1780"/>
                <a:gd name="T116" fmla="*/ 1013 w 1277"/>
                <a:gd name="T117" fmla="*/ 0 h 1780"/>
                <a:gd name="T118" fmla="*/ 1032 w 1277"/>
                <a:gd name="T119" fmla="*/ 4 h 1780"/>
                <a:gd name="T120" fmla="*/ 1052 w 1277"/>
                <a:gd name="T121" fmla="*/ 4 h 1780"/>
                <a:gd name="T122" fmla="*/ 1090 w 1277"/>
                <a:gd name="T123" fmla="*/ 0 h 17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77" h="1780">
                  <a:moveTo>
                    <a:pt x="1090" y="0"/>
                  </a:moveTo>
                  <a:lnTo>
                    <a:pt x="1100" y="67"/>
                  </a:lnTo>
                  <a:lnTo>
                    <a:pt x="1124" y="134"/>
                  </a:lnTo>
                  <a:lnTo>
                    <a:pt x="1143" y="192"/>
                  </a:lnTo>
                  <a:lnTo>
                    <a:pt x="1167" y="254"/>
                  </a:lnTo>
                  <a:lnTo>
                    <a:pt x="1196" y="307"/>
                  </a:lnTo>
                  <a:lnTo>
                    <a:pt x="1224" y="360"/>
                  </a:lnTo>
                  <a:lnTo>
                    <a:pt x="1248" y="408"/>
                  </a:lnTo>
                  <a:lnTo>
                    <a:pt x="1277" y="446"/>
                  </a:lnTo>
                  <a:lnTo>
                    <a:pt x="1263" y="580"/>
                  </a:lnTo>
                  <a:lnTo>
                    <a:pt x="1248" y="643"/>
                  </a:lnTo>
                  <a:lnTo>
                    <a:pt x="1229" y="729"/>
                  </a:lnTo>
                  <a:lnTo>
                    <a:pt x="1200" y="825"/>
                  </a:lnTo>
                  <a:lnTo>
                    <a:pt x="1167" y="931"/>
                  </a:lnTo>
                  <a:lnTo>
                    <a:pt x="1128" y="1036"/>
                  </a:lnTo>
                  <a:lnTo>
                    <a:pt x="1085" y="1132"/>
                  </a:lnTo>
                  <a:lnTo>
                    <a:pt x="1047" y="1214"/>
                  </a:lnTo>
                  <a:lnTo>
                    <a:pt x="1008" y="1276"/>
                  </a:lnTo>
                  <a:lnTo>
                    <a:pt x="989" y="1319"/>
                  </a:lnTo>
                  <a:lnTo>
                    <a:pt x="960" y="1367"/>
                  </a:lnTo>
                  <a:lnTo>
                    <a:pt x="927" y="1420"/>
                  </a:lnTo>
                  <a:lnTo>
                    <a:pt x="893" y="1468"/>
                  </a:lnTo>
                  <a:lnTo>
                    <a:pt x="850" y="1516"/>
                  </a:lnTo>
                  <a:lnTo>
                    <a:pt x="812" y="1564"/>
                  </a:lnTo>
                  <a:lnTo>
                    <a:pt x="783" y="1603"/>
                  </a:lnTo>
                  <a:lnTo>
                    <a:pt x="754" y="1636"/>
                  </a:lnTo>
                  <a:lnTo>
                    <a:pt x="744" y="1655"/>
                  </a:lnTo>
                  <a:lnTo>
                    <a:pt x="735" y="1675"/>
                  </a:lnTo>
                  <a:lnTo>
                    <a:pt x="720" y="1694"/>
                  </a:lnTo>
                  <a:lnTo>
                    <a:pt x="711" y="1718"/>
                  </a:lnTo>
                  <a:lnTo>
                    <a:pt x="706" y="1737"/>
                  </a:lnTo>
                  <a:lnTo>
                    <a:pt x="696" y="1756"/>
                  </a:lnTo>
                  <a:lnTo>
                    <a:pt x="692" y="1771"/>
                  </a:lnTo>
                  <a:lnTo>
                    <a:pt x="692" y="1780"/>
                  </a:lnTo>
                  <a:lnTo>
                    <a:pt x="682" y="1771"/>
                  </a:lnTo>
                  <a:lnTo>
                    <a:pt x="672" y="1747"/>
                  </a:lnTo>
                  <a:lnTo>
                    <a:pt x="663" y="1718"/>
                  </a:lnTo>
                  <a:lnTo>
                    <a:pt x="648" y="1679"/>
                  </a:lnTo>
                  <a:lnTo>
                    <a:pt x="639" y="1641"/>
                  </a:lnTo>
                  <a:lnTo>
                    <a:pt x="629" y="1598"/>
                  </a:lnTo>
                  <a:lnTo>
                    <a:pt x="620" y="1559"/>
                  </a:lnTo>
                  <a:lnTo>
                    <a:pt x="620" y="1521"/>
                  </a:lnTo>
                  <a:lnTo>
                    <a:pt x="624" y="1497"/>
                  </a:lnTo>
                  <a:lnTo>
                    <a:pt x="629" y="1473"/>
                  </a:lnTo>
                  <a:lnTo>
                    <a:pt x="644" y="1449"/>
                  </a:lnTo>
                  <a:lnTo>
                    <a:pt x="658" y="1415"/>
                  </a:lnTo>
                  <a:lnTo>
                    <a:pt x="677" y="1382"/>
                  </a:lnTo>
                  <a:lnTo>
                    <a:pt x="696" y="1348"/>
                  </a:lnTo>
                  <a:lnTo>
                    <a:pt x="720" y="1315"/>
                  </a:lnTo>
                  <a:lnTo>
                    <a:pt x="744" y="1281"/>
                  </a:lnTo>
                  <a:lnTo>
                    <a:pt x="768" y="1247"/>
                  </a:lnTo>
                  <a:lnTo>
                    <a:pt x="792" y="1214"/>
                  </a:lnTo>
                  <a:lnTo>
                    <a:pt x="816" y="1185"/>
                  </a:lnTo>
                  <a:lnTo>
                    <a:pt x="840" y="1152"/>
                  </a:lnTo>
                  <a:lnTo>
                    <a:pt x="864" y="1123"/>
                  </a:lnTo>
                  <a:lnTo>
                    <a:pt x="879" y="1099"/>
                  </a:lnTo>
                  <a:lnTo>
                    <a:pt x="893" y="1080"/>
                  </a:lnTo>
                  <a:lnTo>
                    <a:pt x="903" y="1060"/>
                  </a:lnTo>
                  <a:lnTo>
                    <a:pt x="922" y="988"/>
                  </a:lnTo>
                  <a:lnTo>
                    <a:pt x="917" y="921"/>
                  </a:lnTo>
                  <a:lnTo>
                    <a:pt x="908" y="864"/>
                  </a:lnTo>
                  <a:lnTo>
                    <a:pt x="898" y="830"/>
                  </a:lnTo>
                  <a:lnTo>
                    <a:pt x="893" y="816"/>
                  </a:lnTo>
                  <a:lnTo>
                    <a:pt x="884" y="787"/>
                  </a:lnTo>
                  <a:lnTo>
                    <a:pt x="874" y="753"/>
                  </a:lnTo>
                  <a:lnTo>
                    <a:pt x="855" y="710"/>
                  </a:lnTo>
                  <a:lnTo>
                    <a:pt x="840" y="672"/>
                  </a:lnTo>
                  <a:lnTo>
                    <a:pt x="831" y="633"/>
                  </a:lnTo>
                  <a:lnTo>
                    <a:pt x="821" y="609"/>
                  </a:lnTo>
                  <a:lnTo>
                    <a:pt x="821" y="595"/>
                  </a:lnTo>
                  <a:lnTo>
                    <a:pt x="821" y="590"/>
                  </a:lnTo>
                  <a:lnTo>
                    <a:pt x="821" y="585"/>
                  </a:lnTo>
                  <a:lnTo>
                    <a:pt x="816" y="585"/>
                  </a:lnTo>
                  <a:lnTo>
                    <a:pt x="802" y="585"/>
                  </a:lnTo>
                  <a:lnTo>
                    <a:pt x="783" y="590"/>
                  </a:lnTo>
                  <a:lnTo>
                    <a:pt x="754" y="604"/>
                  </a:lnTo>
                  <a:lnTo>
                    <a:pt x="716" y="628"/>
                  </a:lnTo>
                  <a:lnTo>
                    <a:pt x="677" y="652"/>
                  </a:lnTo>
                  <a:lnTo>
                    <a:pt x="634" y="676"/>
                  </a:lnTo>
                  <a:lnTo>
                    <a:pt x="591" y="700"/>
                  </a:lnTo>
                  <a:lnTo>
                    <a:pt x="562" y="720"/>
                  </a:lnTo>
                  <a:lnTo>
                    <a:pt x="543" y="734"/>
                  </a:lnTo>
                  <a:lnTo>
                    <a:pt x="533" y="739"/>
                  </a:lnTo>
                  <a:lnTo>
                    <a:pt x="528" y="744"/>
                  </a:lnTo>
                  <a:lnTo>
                    <a:pt x="519" y="748"/>
                  </a:lnTo>
                  <a:lnTo>
                    <a:pt x="504" y="758"/>
                  </a:lnTo>
                  <a:lnTo>
                    <a:pt x="495" y="768"/>
                  </a:lnTo>
                  <a:lnTo>
                    <a:pt x="480" y="777"/>
                  </a:lnTo>
                  <a:lnTo>
                    <a:pt x="466" y="787"/>
                  </a:lnTo>
                  <a:lnTo>
                    <a:pt x="452" y="796"/>
                  </a:lnTo>
                  <a:lnTo>
                    <a:pt x="432" y="806"/>
                  </a:lnTo>
                  <a:lnTo>
                    <a:pt x="413" y="816"/>
                  </a:lnTo>
                  <a:lnTo>
                    <a:pt x="389" y="820"/>
                  </a:lnTo>
                  <a:lnTo>
                    <a:pt x="370" y="825"/>
                  </a:lnTo>
                  <a:lnTo>
                    <a:pt x="346" y="830"/>
                  </a:lnTo>
                  <a:lnTo>
                    <a:pt x="312" y="830"/>
                  </a:lnTo>
                  <a:lnTo>
                    <a:pt x="288" y="830"/>
                  </a:lnTo>
                  <a:lnTo>
                    <a:pt x="260" y="825"/>
                  </a:lnTo>
                  <a:lnTo>
                    <a:pt x="202" y="811"/>
                  </a:lnTo>
                  <a:lnTo>
                    <a:pt x="154" y="792"/>
                  </a:lnTo>
                  <a:lnTo>
                    <a:pt x="116" y="772"/>
                  </a:lnTo>
                  <a:lnTo>
                    <a:pt x="82" y="753"/>
                  </a:lnTo>
                  <a:lnTo>
                    <a:pt x="53" y="739"/>
                  </a:lnTo>
                  <a:lnTo>
                    <a:pt x="34" y="720"/>
                  </a:lnTo>
                  <a:lnTo>
                    <a:pt x="20" y="710"/>
                  </a:lnTo>
                  <a:lnTo>
                    <a:pt x="10" y="705"/>
                  </a:lnTo>
                  <a:lnTo>
                    <a:pt x="0" y="696"/>
                  </a:lnTo>
                  <a:lnTo>
                    <a:pt x="0" y="686"/>
                  </a:lnTo>
                  <a:lnTo>
                    <a:pt x="0" y="672"/>
                  </a:lnTo>
                  <a:lnTo>
                    <a:pt x="0" y="657"/>
                  </a:lnTo>
                  <a:lnTo>
                    <a:pt x="10" y="638"/>
                  </a:lnTo>
                  <a:lnTo>
                    <a:pt x="24" y="614"/>
                  </a:lnTo>
                  <a:lnTo>
                    <a:pt x="44" y="585"/>
                  </a:lnTo>
                  <a:lnTo>
                    <a:pt x="68" y="552"/>
                  </a:lnTo>
                  <a:lnTo>
                    <a:pt x="96" y="513"/>
                  </a:lnTo>
                  <a:lnTo>
                    <a:pt x="120" y="484"/>
                  </a:lnTo>
                  <a:lnTo>
                    <a:pt x="140" y="460"/>
                  </a:lnTo>
                  <a:lnTo>
                    <a:pt x="149" y="451"/>
                  </a:lnTo>
                  <a:lnTo>
                    <a:pt x="149" y="441"/>
                  </a:lnTo>
                  <a:lnTo>
                    <a:pt x="149" y="422"/>
                  </a:lnTo>
                  <a:lnTo>
                    <a:pt x="154" y="408"/>
                  </a:lnTo>
                  <a:lnTo>
                    <a:pt x="168" y="403"/>
                  </a:lnTo>
                  <a:lnTo>
                    <a:pt x="183" y="398"/>
                  </a:lnTo>
                  <a:lnTo>
                    <a:pt x="202" y="398"/>
                  </a:lnTo>
                  <a:lnTo>
                    <a:pt x="216" y="393"/>
                  </a:lnTo>
                  <a:lnTo>
                    <a:pt x="236" y="384"/>
                  </a:lnTo>
                  <a:lnTo>
                    <a:pt x="255" y="379"/>
                  </a:lnTo>
                  <a:lnTo>
                    <a:pt x="269" y="364"/>
                  </a:lnTo>
                  <a:lnTo>
                    <a:pt x="284" y="350"/>
                  </a:lnTo>
                  <a:lnTo>
                    <a:pt x="288" y="336"/>
                  </a:lnTo>
                  <a:lnTo>
                    <a:pt x="293" y="321"/>
                  </a:lnTo>
                  <a:lnTo>
                    <a:pt x="303" y="307"/>
                  </a:lnTo>
                  <a:lnTo>
                    <a:pt x="308" y="302"/>
                  </a:lnTo>
                  <a:lnTo>
                    <a:pt x="317" y="297"/>
                  </a:lnTo>
                  <a:lnTo>
                    <a:pt x="332" y="297"/>
                  </a:lnTo>
                  <a:lnTo>
                    <a:pt x="346" y="297"/>
                  </a:lnTo>
                  <a:lnTo>
                    <a:pt x="356" y="297"/>
                  </a:lnTo>
                  <a:lnTo>
                    <a:pt x="370" y="297"/>
                  </a:lnTo>
                  <a:lnTo>
                    <a:pt x="380" y="292"/>
                  </a:lnTo>
                  <a:lnTo>
                    <a:pt x="394" y="288"/>
                  </a:lnTo>
                  <a:lnTo>
                    <a:pt x="423" y="273"/>
                  </a:lnTo>
                  <a:lnTo>
                    <a:pt x="452" y="259"/>
                  </a:lnTo>
                  <a:lnTo>
                    <a:pt x="490" y="240"/>
                  </a:lnTo>
                  <a:lnTo>
                    <a:pt x="524" y="220"/>
                  </a:lnTo>
                  <a:lnTo>
                    <a:pt x="567" y="201"/>
                  </a:lnTo>
                  <a:lnTo>
                    <a:pt x="610" y="177"/>
                  </a:lnTo>
                  <a:lnTo>
                    <a:pt x="653" y="158"/>
                  </a:lnTo>
                  <a:lnTo>
                    <a:pt x="692" y="139"/>
                  </a:lnTo>
                  <a:lnTo>
                    <a:pt x="730" y="120"/>
                  </a:lnTo>
                  <a:lnTo>
                    <a:pt x="764" y="100"/>
                  </a:lnTo>
                  <a:lnTo>
                    <a:pt x="792" y="86"/>
                  </a:lnTo>
                  <a:lnTo>
                    <a:pt x="812" y="72"/>
                  </a:lnTo>
                  <a:lnTo>
                    <a:pt x="826" y="62"/>
                  </a:lnTo>
                  <a:lnTo>
                    <a:pt x="836" y="57"/>
                  </a:lnTo>
                  <a:lnTo>
                    <a:pt x="840" y="52"/>
                  </a:lnTo>
                  <a:lnTo>
                    <a:pt x="850" y="52"/>
                  </a:lnTo>
                  <a:lnTo>
                    <a:pt x="864" y="52"/>
                  </a:lnTo>
                  <a:lnTo>
                    <a:pt x="874" y="52"/>
                  </a:lnTo>
                  <a:lnTo>
                    <a:pt x="879" y="57"/>
                  </a:lnTo>
                  <a:lnTo>
                    <a:pt x="888" y="62"/>
                  </a:lnTo>
                  <a:lnTo>
                    <a:pt x="893" y="67"/>
                  </a:lnTo>
                  <a:lnTo>
                    <a:pt x="898" y="72"/>
                  </a:lnTo>
                  <a:lnTo>
                    <a:pt x="903" y="72"/>
                  </a:lnTo>
                  <a:lnTo>
                    <a:pt x="912" y="67"/>
                  </a:lnTo>
                  <a:lnTo>
                    <a:pt x="917" y="62"/>
                  </a:lnTo>
                  <a:lnTo>
                    <a:pt x="922" y="62"/>
                  </a:lnTo>
                  <a:lnTo>
                    <a:pt x="927" y="57"/>
                  </a:lnTo>
                  <a:lnTo>
                    <a:pt x="936" y="52"/>
                  </a:lnTo>
                  <a:lnTo>
                    <a:pt x="946" y="43"/>
                  </a:lnTo>
                  <a:lnTo>
                    <a:pt x="960" y="38"/>
                  </a:lnTo>
                  <a:lnTo>
                    <a:pt x="970" y="28"/>
                  </a:lnTo>
                  <a:lnTo>
                    <a:pt x="980" y="19"/>
                  </a:lnTo>
                  <a:lnTo>
                    <a:pt x="989" y="14"/>
                  </a:lnTo>
                  <a:lnTo>
                    <a:pt x="994" y="9"/>
                  </a:lnTo>
                  <a:lnTo>
                    <a:pt x="1004" y="0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8" y="0"/>
                  </a:lnTo>
                  <a:lnTo>
                    <a:pt x="1028" y="4"/>
                  </a:lnTo>
                  <a:lnTo>
                    <a:pt x="1032" y="4"/>
                  </a:lnTo>
                  <a:lnTo>
                    <a:pt x="1037" y="4"/>
                  </a:lnTo>
                  <a:lnTo>
                    <a:pt x="1047" y="4"/>
                  </a:lnTo>
                  <a:lnTo>
                    <a:pt x="1052" y="4"/>
                  </a:lnTo>
                  <a:lnTo>
                    <a:pt x="1066" y="4"/>
                  </a:lnTo>
                  <a:lnTo>
                    <a:pt x="1076" y="4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3021" y="3151"/>
              <a:ext cx="1167" cy="1877"/>
            </a:xfrm>
            <a:custGeom>
              <a:avLst/>
              <a:gdLst>
                <a:gd name="T0" fmla="*/ 1133 w 1167"/>
                <a:gd name="T1" fmla="*/ 1392 h 1877"/>
                <a:gd name="T2" fmla="*/ 1157 w 1167"/>
                <a:gd name="T3" fmla="*/ 1354 h 1877"/>
                <a:gd name="T4" fmla="*/ 1090 w 1167"/>
                <a:gd name="T5" fmla="*/ 1282 h 1877"/>
                <a:gd name="T6" fmla="*/ 965 w 1167"/>
                <a:gd name="T7" fmla="*/ 1181 h 1877"/>
                <a:gd name="T8" fmla="*/ 864 w 1167"/>
                <a:gd name="T9" fmla="*/ 1080 h 1877"/>
                <a:gd name="T10" fmla="*/ 754 w 1167"/>
                <a:gd name="T11" fmla="*/ 970 h 1877"/>
                <a:gd name="T12" fmla="*/ 740 w 1167"/>
                <a:gd name="T13" fmla="*/ 917 h 1877"/>
                <a:gd name="T14" fmla="*/ 730 w 1167"/>
                <a:gd name="T15" fmla="*/ 893 h 1877"/>
                <a:gd name="T16" fmla="*/ 692 w 1167"/>
                <a:gd name="T17" fmla="*/ 859 h 1877"/>
                <a:gd name="T18" fmla="*/ 692 w 1167"/>
                <a:gd name="T19" fmla="*/ 778 h 1877"/>
                <a:gd name="T20" fmla="*/ 586 w 1167"/>
                <a:gd name="T21" fmla="*/ 619 h 1877"/>
                <a:gd name="T22" fmla="*/ 466 w 1167"/>
                <a:gd name="T23" fmla="*/ 379 h 1877"/>
                <a:gd name="T24" fmla="*/ 432 w 1167"/>
                <a:gd name="T25" fmla="*/ 207 h 1877"/>
                <a:gd name="T26" fmla="*/ 418 w 1167"/>
                <a:gd name="T27" fmla="*/ 149 h 1877"/>
                <a:gd name="T28" fmla="*/ 360 w 1167"/>
                <a:gd name="T29" fmla="*/ 125 h 1877"/>
                <a:gd name="T30" fmla="*/ 312 w 1167"/>
                <a:gd name="T31" fmla="*/ 101 h 1877"/>
                <a:gd name="T32" fmla="*/ 250 w 1167"/>
                <a:gd name="T33" fmla="*/ 91 h 1877"/>
                <a:gd name="T34" fmla="*/ 173 w 1167"/>
                <a:gd name="T35" fmla="*/ 82 h 1877"/>
                <a:gd name="T36" fmla="*/ 164 w 1167"/>
                <a:gd name="T37" fmla="*/ 63 h 1877"/>
                <a:gd name="T38" fmla="*/ 120 w 1167"/>
                <a:gd name="T39" fmla="*/ 39 h 1877"/>
                <a:gd name="T40" fmla="*/ 19 w 1167"/>
                <a:gd name="T41" fmla="*/ 5 h 1877"/>
                <a:gd name="T42" fmla="*/ 29 w 1167"/>
                <a:gd name="T43" fmla="*/ 53 h 1877"/>
                <a:gd name="T44" fmla="*/ 67 w 1167"/>
                <a:gd name="T45" fmla="*/ 130 h 1877"/>
                <a:gd name="T46" fmla="*/ 101 w 1167"/>
                <a:gd name="T47" fmla="*/ 288 h 1877"/>
                <a:gd name="T48" fmla="*/ 216 w 1167"/>
                <a:gd name="T49" fmla="*/ 653 h 1877"/>
                <a:gd name="T50" fmla="*/ 279 w 1167"/>
                <a:gd name="T51" fmla="*/ 912 h 1877"/>
                <a:gd name="T52" fmla="*/ 274 w 1167"/>
                <a:gd name="T53" fmla="*/ 1099 h 1877"/>
                <a:gd name="T54" fmla="*/ 240 w 1167"/>
                <a:gd name="T55" fmla="*/ 1258 h 1877"/>
                <a:gd name="T56" fmla="*/ 245 w 1167"/>
                <a:gd name="T57" fmla="*/ 1358 h 1877"/>
                <a:gd name="T58" fmla="*/ 274 w 1167"/>
                <a:gd name="T59" fmla="*/ 1464 h 1877"/>
                <a:gd name="T60" fmla="*/ 327 w 1167"/>
                <a:gd name="T61" fmla="*/ 1531 h 1877"/>
                <a:gd name="T62" fmla="*/ 408 w 1167"/>
                <a:gd name="T63" fmla="*/ 1594 h 1877"/>
                <a:gd name="T64" fmla="*/ 471 w 1167"/>
                <a:gd name="T65" fmla="*/ 1661 h 1877"/>
                <a:gd name="T66" fmla="*/ 562 w 1167"/>
                <a:gd name="T67" fmla="*/ 1824 h 1877"/>
                <a:gd name="T68" fmla="*/ 600 w 1167"/>
                <a:gd name="T69" fmla="*/ 1862 h 1877"/>
                <a:gd name="T70" fmla="*/ 586 w 1167"/>
                <a:gd name="T71" fmla="*/ 1771 h 1877"/>
                <a:gd name="T72" fmla="*/ 509 w 1167"/>
                <a:gd name="T73" fmla="*/ 1522 h 1877"/>
                <a:gd name="T74" fmla="*/ 466 w 1167"/>
                <a:gd name="T75" fmla="*/ 1306 h 1877"/>
                <a:gd name="T76" fmla="*/ 452 w 1167"/>
                <a:gd name="T77" fmla="*/ 1205 h 1877"/>
                <a:gd name="T78" fmla="*/ 413 w 1167"/>
                <a:gd name="T79" fmla="*/ 1143 h 1877"/>
                <a:gd name="T80" fmla="*/ 452 w 1167"/>
                <a:gd name="T81" fmla="*/ 1123 h 1877"/>
                <a:gd name="T82" fmla="*/ 495 w 1167"/>
                <a:gd name="T83" fmla="*/ 1171 h 1877"/>
                <a:gd name="T84" fmla="*/ 600 w 1167"/>
                <a:gd name="T85" fmla="*/ 1253 h 1877"/>
                <a:gd name="T86" fmla="*/ 749 w 1167"/>
                <a:gd name="T87" fmla="*/ 1397 h 1877"/>
                <a:gd name="T88" fmla="*/ 884 w 1167"/>
                <a:gd name="T89" fmla="*/ 1565 h 1877"/>
                <a:gd name="T90" fmla="*/ 956 w 1167"/>
                <a:gd name="T91" fmla="*/ 1622 h 1877"/>
                <a:gd name="T92" fmla="*/ 989 w 1167"/>
                <a:gd name="T93" fmla="*/ 1570 h 1877"/>
                <a:gd name="T94" fmla="*/ 1080 w 1167"/>
                <a:gd name="T95" fmla="*/ 1464 h 18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67" h="1877">
                  <a:moveTo>
                    <a:pt x="1114" y="1421"/>
                  </a:moveTo>
                  <a:lnTo>
                    <a:pt x="1124" y="1411"/>
                  </a:lnTo>
                  <a:lnTo>
                    <a:pt x="1128" y="1402"/>
                  </a:lnTo>
                  <a:lnTo>
                    <a:pt x="1133" y="1392"/>
                  </a:lnTo>
                  <a:lnTo>
                    <a:pt x="1143" y="1382"/>
                  </a:lnTo>
                  <a:lnTo>
                    <a:pt x="1148" y="1373"/>
                  </a:lnTo>
                  <a:lnTo>
                    <a:pt x="1152" y="1363"/>
                  </a:lnTo>
                  <a:lnTo>
                    <a:pt x="1157" y="1354"/>
                  </a:lnTo>
                  <a:lnTo>
                    <a:pt x="1167" y="1344"/>
                  </a:lnTo>
                  <a:lnTo>
                    <a:pt x="1148" y="1330"/>
                  </a:lnTo>
                  <a:lnTo>
                    <a:pt x="1119" y="1310"/>
                  </a:lnTo>
                  <a:lnTo>
                    <a:pt x="1090" y="1282"/>
                  </a:lnTo>
                  <a:lnTo>
                    <a:pt x="1056" y="1258"/>
                  </a:lnTo>
                  <a:lnTo>
                    <a:pt x="1023" y="1229"/>
                  </a:lnTo>
                  <a:lnTo>
                    <a:pt x="989" y="1200"/>
                  </a:lnTo>
                  <a:lnTo>
                    <a:pt x="965" y="1181"/>
                  </a:lnTo>
                  <a:lnTo>
                    <a:pt x="946" y="1162"/>
                  </a:lnTo>
                  <a:lnTo>
                    <a:pt x="927" y="1138"/>
                  </a:lnTo>
                  <a:lnTo>
                    <a:pt x="893" y="1114"/>
                  </a:lnTo>
                  <a:lnTo>
                    <a:pt x="864" y="1080"/>
                  </a:lnTo>
                  <a:lnTo>
                    <a:pt x="831" y="1047"/>
                  </a:lnTo>
                  <a:lnTo>
                    <a:pt x="802" y="1018"/>
                  </a:lnTo>
                  <a:lnTo>
                    <a:pt x="773" y="989"/>
                  </a:lnTo>
                  <a:lnTo>
                    <a:pt x="754" y="970"/>
                  </a:lnTo>
                  <a:lnTo>
                    <a:pt x="744" y="955"/>
                  </a:lnTo>
                  <a:lnTo>
                    <a:pt x="740" y="941"/>
                  </a:lnTo>
                  <a:lnTo>
                    <a:pt x="735" y="931"/>
                  </a:lnTo>
                  <a:lnTo>
                    <a:pt x="740" y="917"/>
                  </a:lnTo>
                  <a:lnTo>
                    <a:pt x="744" y="912"/>
                  </a:lnTo>
                  <a:lnTo>
                    <a:pt x="744" y="907"/>
                  </a:lnTo>
                  <a:lnTo>
                    <a:pt x="740" y="903"/>
                  </a:lnTo>
                  <a:lnTo>
                    <a:pt x="730" y="893"/>
                  </a:lnTo>
                  <a:lnTo>
                    <a:pt x="720" y="883"/>
                  </a:lnTo>
                  <a:lnTo>
                    <a:pt x="711" y="874"/>
                  </a:lnTo>
                  <a:lnTo>
                    <a:pt x="701" y="869"/>
                  </a:lnTo>
                  <a:lnTo>
                    <a:pt x="692" y="859"/>
                  </a:lnTo>
                  <a:lnTo>
                    <a:pt x="687" y="855"/>
                  </a:lnTo>
                  <a:lnTo>
                    <a:pt x="696" y="840"/>
                  </a:lnTo>
                  <a:lnTo>
                    <a:pt x="696" y="811"/>
                  </a:lnTo>
                  <a:lnTo>
                    <a:pt x="692" y="778"/>
                  </a:lnTo>
                  <a:lnTo>
                    <a:pt x="668" y="749"/>
                  </a:lnTo>
                  <a:lnTo>
                    <a:pt x="644" y="720"/>
                  </a:lnTo>
                  <a:lnTo>
                    <a:pt x="615" y="677"/>
                  </a:lnTo>
                  <a:lnTo>
                    <a:pt x="586" y="619"/>
                  </a:lnTo>
                  <a:lnTo>
                    <a:pt x="552" y="547"/>
                  </a:lnTo>
                  <a:lnTo>
                    <a:pt x="519" y="485"/>
                  </a:lnTo>
                  <a:lnTo>
                    <a:pt x="490" y="423"/>
                  </a:lnTo>
                  <a:lnTo>
                    <a:pt x="466" y="379"/>
                  </a:lnTo>
                  <a:lnTo>
                    <a:pt x="456" y="351"/>
                  </a:lnTo>
                  <a:lnTo>
                    <a:pt x="447" y="303"/>
                  </a:lnTo>
                  <a:lnTo>
                    <a:pt x="437" y="250"/>
                  </a:lnTo>
                  <a:lnTo>
                    <a:pt x="432" y="207"/>
                  </a:lnTo>
                  <a:lnTo>
                    <a:pt x="428" y="178"/>
                  </a:lnTo>
                  <a:lnTo>
                    <a:pt x="428" y="168"/>
                  </a:lnTo>
                  <a:lnTo>
                    <a:pt x="428" y="159"/>
                  </a:lnTo>
                  <a:lnTo>
                    <a:pt x="418" y="149"/>
                  </a:lnTo>
                  <a:lnTo>
                    <a:pt x="399" y="144"/>
                  </a:lnTo>
                  <a:lnTo>
                    <a:pt x="384" y="139"/>
                  </a:lnTo>
                  <a:lnTo>
                    <a:pt x="370" y="135"/>
                  </a:lnTo>
                  <a:lnTo>
                    <a:pt x="360" y="125"/>
                  </a:lnTo>
                  <a:lnTo>
                    <a:pt x="346" y="120"/>
                  </a:lnTo>
                  <a:lnTo>
                    <a:pt x="336" y="111"/>
                  </a:lnTo>
                  <a:lnTo>
                    <a:pt x="327" y="106"/>
                  </a:lnTo>
                  <a:lnTo>
                    <a:pt x="312" y="101"/>
                  </a:lnTo>
                  <a:lnTo>
                    <a:pt x="303" y="96"/>
                  </a:lnTo>
                  <a:lnTo>
                    <a:pt x="288" y="96"/>
                  </a:lnTo>
                  <a:lnTo>
                    <a:pt x="269" y="91"/>
                  </a:lnTo>
                  <a:lnTo>
                    <a:pt x="250" y="91"/>
                  </a:lnTo>
                  <a:lnTo>
                    <a:pt x="226" y="87"/>
                  </a:lnTo>
                  <a:lnTo>
                    <a:pt x="207" y="87"/>
                  </a:lnTo>
                  <a:lnTo>
                    <a:pt x="188" y="87"/>
                  </a:lnTo>
                  <a:lnTo>
                    <a:pt x="173" y="82"/>
                  </a:lnTo>
                  <a:lnTo>
                    <a:pt x="164" y="82"/>
                  </a:lnTo>
                  <a:lnTo>
                    <a:pt x="164" y="72"/>
                  </a:lnTo>
                  <a:lnTo>
                    <a:pt x="164" y="67"/>
                  </a:lnTo>
                  <a:lnTo>
                    <a:pt x="164" y="63"/>
                  </a:lnTo>
                  <a:lnTo>
                    <a:pt x="164" y="58"/>
                  </a:lnTo>
                  <a:lnTo>
                    <a:pt x="159" y="53"/>
                  </a:lnTo>
                  <a:lnTo>
                    <a:pt x="144" y="48"/>
                  </a:lnTo>
                  <a:lnTo>
                    <a:pt x="120" y="39"/>
                  </a:lnTo>
                  <a:lnTo>
                    <a:pt x="96" y="29"/>
                  </a:lnTo>
                  <a:lnTo>
                    <a:pt x="67" y="15"/>
                  </a:lnTo>
                  <a:lnTo>
                    <a:pt x="43" y="10"/>
                  </a:lnTo>
                  <a:lnTo>
                    <a:pt x="19" y="5"/>
                  </a:lnTo>
                  <a:lnTo>
                    <a:pt x="0" y="0"/>
                  </a:lnTo>
                  <a:lnTo>
                    <a:pt x="5" y="15"/>
                  </a:lnTo>
                  <a:lnTo>
                    <a:pt x="19" y="34"/>
                  </a:lnTo>
                  <a:lnTo>
                    <a:pt x="29" y="53"/>
                  </a:lnTo>
                  <a:lnTo>
                    <a:pt x="43" y="72"/>
                  </a:lnTo>
                  <a:lnTo>
                    <a:pt x="53" y="91"/>
                  </a:lnTo>
                  <a:lnTo>
                    <a:pt x="58" y="111"/>
                  </a:lnTo>
                  <a:lnTo>
                    <a:pt x="67" y="130"/>
                  </a:lnTo>
                  <a:lnTo>
                    <a:pt x="72" y="149"/>
                  </a:lnTo>
                  <a:lnTo>
                    <a:pt x="77" y="168"/>
                  </a:lnTo>
                  <a:lnTo>
                    <a:pt x="82" y="216"/>
                  </a:lnTo>
                  <a:lnTo>
                    <a:pt x="101" y="288"/>
                  </a:lnTo>
                  <a:lnTo>
                    <a:pt x="130" y="375"/>
                  </a:lnTo>
                  <a:lnTo>
                    <a:pt x="154" y="471"/>
                  </a:lnTo>
                  <a:lnTo>
                    <a:pt x="183" y="562"/>
                  </a:lnTo>
                  <a:lnTo>
                    <a:pt x="216" y="653"/>
                  </a:lnTo>
                  <a:lnTo>
                    <a:pt x="245" y="720"/>
                  </a:lnTo>
                  <a:lnTo>
                    <a:pt x="274" y="763"/>
                  </a:lnTo>
                  <a:lnTo>
                    <a:pt x="274" y="831"/>
                  </a:lnTo>
                  <a:lnTo>
                    <a:pt x="279" y="912"/>
                  </a:lnTo>
                  <a:lnTo>
                    <a:pt x="284" y="979"/>
                  </a:lnTo>
                  <a:lnTo>
                    <a:pt x="293" y="1027"/>
                  </a:lnTo>
                  <a:lnTo>
                    <a:pt x="284" y="1061"/>
                  </a:lnTo>
                  <a:lnTo>
                    <a:pt x="274" y="1099"/>
                  </a:lnTo>
                  <a:lnTo>
                    <a:pt x="264" y="1138"/>
                  </a:lnTo>
                  <a:lnTo>
                    <a:pt x="255" y="1181"/>
                  </a:lnTo>
                  <a:lnTo>
                    <a:pt x="245" y="1224"/>
                  </a:lnTo>
                  <a:lnTo>
                    <a:pt x="240" y="1258"/>
                  </a:lnTo>
                  <a:lnTo>
                    <a:pt x="240" y="1286"/>
                  </a:lnTo>
                  <a:lnTo>
                    <a:pt x="240" y="1310"/>
                  </a:lnTo>
                  <a:lnTo>
                    <a:pt x="240" y="1334"/>
                  </a:lnTo>
                  <a:lnTo>
                    <a:pt x="245" y="1358"/>
                  </a:lnTo>
                  <a:lnTo>
                    <a:pt x="250" y="1382"/>
                  </a:lnTo>
                  <a:lnTo>
                    <a:pt x="255" y="1411"/>
                  </a:lnTo>
                  <a:lnTo>
                    <a:pt x="264" y="1435"/>
                  </a:lnTo>
                  <a:lnTo>
                    <a:pt x="274" y="1464"/>
                  </a:lnTo>
                  <a:lnTo>
                    <a:pt x="288" y="1488"/>
                  </a:lnTo>
                  <a:lnTo>
                    <a:pt x="303" y="1507"/>
                  </a:lnTo>
                  <a:lnTo>
                    <a:pt x="312" y="1517"/>
                  </a:lnTo>
                  <a:lnTo>
                    <a:pt x="327" y="1531"/>
                  </a:lnTo>
                  <a:lnTo>
                    <a:pt x="346" y="1546"/>
                  </a:lnTo>
                  <a:lnTo>
                    <a:pt x="365" y="1560"/>
                  </a:lnTo>
                  <a:lnTo>
                    <a:pt x="384" y="1579"/>
                  </a:lnTo>
                  <a:lnTo>
                    <a:pt x="408" y="1594"/>
                  </a:lnTo>
                  <a:lnTo>
                    <a:pt x="428" y="1608"/>
                  </a:lnTo>
                  <a:lnTo>
                    <a:pt x="437" y="1618"/>
                  </a:lnTo>
                  <a:lnTo>
                    <a:pt x="452" y="1637"/>
                  </a:lnTo>
                  <a:lnTo>
                    <a:pt x="471" y="1661"/>
                  </a:lnTo>
                  <a:lnTo>
                    <a:pt x="495" y="1699"/>
                  </a:lnTo>
                  <a:lnTo>
                    <a:pt x="519" y="1738"/>
                  </a:lnTo>
                  <a:lnTo>
                    <a:pt x="543" y="1781"/>
                  </a:lnTo>
                  <a:lnTo>
                    <a:pt x="562" y="1824"/>
                  </a:lnTo>
                  <a:lnTo>
                    <a:pt x="576" y="1853"/>
                  </a:lnTo>
                  <a:lnTo>
                    <a:pt x="586" y="1877"/>
                  </a:lnTo>
                  <a:lnTo>
                    <a:pt x="591" y="1867"/>
                  </a:lnTo>
                  <a:lnTo>
                    <a:pt x="600" y="1862"/>
                  </a:lnTo>
                  <a:lnTo>
                    <a:pt x="605" y="1858"/>
                  </a:lnTo>
                  <a:lnTo>
                    <a:pt x="600" y="1824"/>
                  </a:lnTo>
                  <a:lnTo>
                    <a:pt x="586" y="1771"/>
                  </a:lnTo>
                  <a:lnTo>
                    <a:pt x="572" y="1714"/>
                  </a:lnTo>
                  <a:lnTo>
                    <a:pt x="552" y="1646"/>
                  </a:lnTo>
                  <a:lnTo>
                    <a:pt x="528" y="1584"/>
                  </a:lnTo>
                  <a:lnTo>
                    <a:pt x="509" y="1522"/>
                  </a:lnTo>
                  <a:lnTo>
                    <a:pt x="495" y="1469"/>
                  </a:lnTo>
                  <a:lnTo>
                    <a:pt x="480" y="1430"/>
                  </a:lnTo>
                  <a:lnTo>
                    <a:pt x="466" y="1368"/>
                  </a:lnTo>
                  <a:lnTo>
                    <a:pt x="466" y="1306"/>
                  </a:lnTo>
                  <a:lnTo>
                    <a:pt x="471" y="1253"/>
                  </a:lnTo>
                  <a:lnTo>
                    <a:pt x="476" y="1219"/>
                  </a:lnTo>
                  <a:lnTo>
                    <a:pt x="466" y="1215"/>
                  </a:lnTo>
                  <a:lnTo>
                    <a:pt x="452" y="1205"/>
                  </a:lnTo>
                  <a:lnTo>
                    <a:pt x="437" y="1195"/>
                  </a:lnTo>
                  <a:lnTo>
                    <a:pt x="428" y="1181"/>
                  </a:lnTo>
                  <a:lnTo>
                    <a:pt x="418" y="1162"/>
                  </a:lnTo>
                  <a:lnTo>
                    <a:pt x="413" y="1143"/>
                  </a:lnTo>
                  <a:lnTo>
                    <a:pt x="418" y="1114"/>
                  </a:lnTo>
                  <a:lnTo>
                    <a:pt x="428" y="1080"/>
                  </a:lnTo>
                  <a:lnTo>
                    <a:pt x="442" y="1099"/>
                  </a:lnTo>
                  <a:lnTo>
                    <a:pt x="452" y="1123"/>
                  </a:lnTo>
                  <a:lnTo>
                    <a:pt x="461" y="1143"/>
                  </a:lnTo>
                  <a:lnTo>
                    <a:pt x="466" y="1167"/>
                  </a:lnTo>
                  <a:lnTo>
                    <a:pt x="476" y="1167"/>
                  </a:lnTo>
                  <a:lnTo>
                    <a:pt x="495" y="1171"/>
                  </a:lnTo>
                  <a:lnTo>
                    <a:pt x="514" y="1181"/>
                  </a:lnTo>
                  <a:lnTo>
                    <a:pt x="538" y="1200"/>
                  </a:lnTo>
                  <a:lnTo>
                    <a:pt x="567" y="1224"/>
                  </a:lnTo>
                  <a:lnTo>
                    <a:pt x="600" y="1253"/>
                  </a:lnTo>
                  <a:lnTo>
                    <a:pt x="634" y="1286"/>
                  </a:lnTo>
                  <a:lnTo>
                    <a:pt x="672" y="1320"/>
                  </a:lnTo>
                  <a:lnTo>
                    <a:pt x="711" y="1358"/>
                  </a:lnTo>
                  <a:lnTo>
                    <a:pt x="749" y="1397"/>
                  </a:lnTo>
                  <a:lnTo>
                    <a:pt x="783" y="1435"/>
                  </a:lnTo>
                  <a:lnTo>
                    <a:pt x="821" y="1483"/>
                  </a:lnTo>
                  <a:lnTo>
                    <a:pt x="855" y="1526"/>
                  </a:lnTo>
                  <a:lnTo>
                    <a:pt x="884" y="1565"/>
                  </a:lnTo>
                  <a:lnTo>
                    <a:pt x="917" y="1603"/>
                  </a:lnTo>
                  <a:lnTo>
                    <a:pt x="941" y="1637"/>
                  </a:lnTo>
                  <a:lnTo>
                    <a:pt x="951" y="1627"/>
                  </a:lnTo>
                  <a:lnTo>
                    <a:pt x="956" y="1622"/>
                  </a:lnTo>
                  <a:lnTo>
                    <a:pt x="960" y="1618"/>
                  </a:lnTo>
                  <a:lnTo>
                    <a:pt x="965" y="1608"/>
                  </a:lnTo>
                  <a:lnTo>
                    <a:pt x="975" y="1594"/>
                  </a:lnTo>
                  <a:lnTo>
                    <a:pt x="989" y="1570"/>
                  </a:lnTo>
                  <a:lnTo>
                    <a:pt x="1013" y="1546"/>
                  </a:lnTo>
                  <a:lnTo>
                    <a:pt x="1037" y="1517"/>
                  </a:lnTo>
                  <a:lnTo>
                    <a:pt x="1061" y="1488"/>
                  </a:lnTo>
                  <a:lnTo>
                    <a:pt x="1080" y="1464"/>
                  </a:lnTo>
                  <a:lnTo>
                    <a:pt x="1100" y="1440"/>
                  </a:lnTo>
                  <a:lnTo>
                    <a:pt x="1114" y="142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Freeform 88"/>
            <p:cNvSpPr>
              <a:spLocks/>
            </p:cNvSpPr>
            <p:nvPr/>
          </p:nvSpPr>
          <p:spPr bwMode="auto">
            <a:xfrm>
              <a:off x="2205" y="4461"/>
              <a:ext cx="1210" cy="2674"/>
            </a:xfrm>
            <a:custGeom>
              <a:avLst/>
              <a:gdLst>
                <a:gd name="T0" fmla="*/ 1080 w 1210"/>
                <a:gd name="T1" fmla="*/ 125 h 2674"/>
                <a:gd name="T2" fmla="*/ 1056 w 1210"/>
                <a:gd name="T3" fmla="*/ 24 h 2674"/>
                <a:gd name="T4" fmla="*/ 975 w 1210"/>
                <a:gd name="T5" fmla="*/ 87 h 2674"/>
                <a:gd name="T6" fmla="*/ 816 w 1210"/>
                <a:gd name="T7" fmla="*/ 221 h 2674"/>
                <a:gd name="T8" fmla="*/ 778 w 1210"/>
                <a:gd name="T9" fmla="*/ 221 h 2674"/>
                <a:gd name="T10" fmla="*/ 739 w 1210"/>
                <a:gd name="T11" fmla="*/ 192 h 2674"/>
                <a:gd name="T12" fmla="*/ 711 w 1210"/>
                <a:gd name="T13" fmla="*/ 164 h 2674"/>
                <a:gd name="T14" fmla="*/ 672 w 1210"/>
                <a:gd name="T15" fmla="*/ 183 h 2674"/>
                <a:gd name="T16" fmla="*/ 653 w 1210"/>
                <a:gd name="T17" fmla="*/ 216 h 2674"/>
                <a:gd name="T18" fmla="*/ 634 w 1210"/>
                <a:gd name="T19" fmla="*/ 240 h 2674"/>
                <a:gd name="T20" fmla="*/ 557 w 1210"/>
                <a:gd name="T21" fmla="*/ 202 h 2674"/>
                <a:gd name="T22" fmla="*/ 456 w 1210"/>
                <a:gd name="T23" fmla="*/ 140 h 2674"/>
                <a:gd name="T24" fmla="*/ 360 w 1210"/>
                <a:gd name="T25" fmla="*/ 72 h 2674"/>
                <a:gd name="T26" fmla="*/ 312 w 1210"/>
                <a:gd name="T27" fmla="*/ 20 h 2674"/>
                <a:gd name="T28" fmla="*/ 226 w 1210"/>
                <a:gd name="T29" fmla="*/ 149 h 2674"/>
                <a:gd name="T30" fmla="*/ 82 w 1210"/>
                <a:gd name="T31" fmla="*/ 332 h 2674"/>
                <a:gd name="T32" fmla="*/ 39 w 1210"/>
                <a:gd name="T33" fmla="*/ 816 h 2674"/>
                <a:gd name="T34" fmla="*/ 0 w 1210"/>
                <a:gd name="T35" fmla="*/ 1085 h 2674"/>
                <a:gd name="T36" fmla="*/ 34 w 1210"/>
                <a:gd name="T37" fmla="*/ 1186 h 2674"/>
                <a:gd name="T38" fmla="*/ 91 w 1210"/>
                <a:gd name="T39" fmla="*/ 1272 h 2674"/>
                <a:gd name="T40" fmla="*/ 139 w 1210"/>
                <a:gd name="T41" fmla="*/ 1320 h 2674"/>
                <a:gd name="T42" fmla="*/ 202 w 1210"/>
                <a:gd name="T43" fmla="*/ 1344 h 2674"/>
                <a:gd name="T44" fmla="*/ 274 w 1210"/>
                <a:gd name="T45" fmla="*/ 1272 h 2674"/>
                <a:gd name="T46" fmla="*/ 375 w 1210"/>
                <a:gd name="T47" fmla="*/ 1152 h 2674"/>
                <a:gd name="T48" fmla="*/ 413 w 1210"/>
                <a:gd name="T49" fmla="*/ 1104 h 2674"/>
                <a:gd name="T50" fmla="*/ 442 w 1210"/>
                <a:gd name="T51" fmla="*/ 1061 h 2674"/>
                <a:gd name="T52" fmla="*/ 451 w 1210"/>
                <a:gd name="T53" fmla="*/ 898 h 2674"/>
                <a:gd name="T54" fmla="*/ 509 w 1210"/>
                <a:gd name="T55" fmla="*/ 754 h 2674"/>
                <a:gd name="T56" fmla="*/ 571 w 1210"/>
                <a:gd name="T57" fmla="*/ 624 h 2674"/>
                <a:gd name="T58" fmla="*/ 610 w 1210"/>
                <a:gd name="T59" fmla="*/ 620 h 2674"/>
                <a:gd name="T60" fmla="*/ 615 w 1210"/>
                <a:gd name="T61" fmla="*/ 653 h 2674"/>
                <a:gd name="T62" fmla="*/ 610 w 1210"/>
                <a:gd name="T63" fmla="*/ 917 h 2674"/>
                <a:gd name="T64" fmla="*/ 639 w 1210"/>
                <a:gd name="T65" fmla="*/ 1186 h 2674"/>
                <a:gd name="T66" fmla="*/ 672 w 1210"/>
                <a:gd name="T67" fmla="*/ 1445 h 2674"/>
                <a:gd name="T68" fmla="*/ 667 w 1210"/>
                <a:gd name="T69" fmla="*/ 1517 h 2674"/>
                <a:gd name="T70" fmla="*/ 658 w 1210"/>
                <a:gd name="T71" fmla="*/ 1560 h 2674"/>
                <a:gd name="T72" fmla="*/ 720 w 1210"/>
                <a:gd name="T73" fmla="*/ 1637 h 2674"/>
                <a:gd name="T74" fmla="*/ 677 w 1210"/>
                <a:gd name="T75" fmla="*/ 1776 h 2674"/>
                <a:gd name="T76" fmla="*/ 653 w 1210"/>
                <a:gd name="T77" fmla="*/ 1939 h 2674"/>
                <a:gd name="T78" fmla="*/ 648 w 1210"/>
                <a:gd name="T79" fmla="*/ 2194 h 2674"/>
                <a:gd name="T80" fmla="*/ 571 w 1210"/>
                <a:gd name="T81" fmla="*/ 2535 h 2674"/>
                <a:gd name="T82" fmla="*/ 610 w 1210"/>
                <a:gd name="T83" fmla="*/ 2563 h 2674"/>
                <a:gd name="T84" fmla="*/ 639 w 1210"/>
                <a:gd name="T85" fmla="*/ 2582 h 2674"/>
                <a:gd name="T86" fmla="*/ 754 w 1210"/>
                <a:gd name="T87" fmla="*/ 2640 h 2674"/>
                <a:gd name="T88" fmla="*/ 874 w 1210"/>
                <a:gd name="T89" fmla="*/ 2674 h 2674"/>
                <a:gd name="T90" fmla="*/ 946 w 1210"/>
                <a:gd name="T91" fmla="*/ 2640 h 2674"/>
                <a:gd name="T92" fmla="*/ 1004 w 1210"/>
                <a:gd name="T93" fmla="*/ 2606 h 2674"/>
                <a:gd name="T94" fmla="*/ 1028 w 1210"/>
                <a:gd name="T95" fmla="*/ 2194 h 2674"/>
                <a:gd name="T96" fmla="*/ 1080 w 1210"/>
                <a:gd name="T97" fmla="*/ 1877 h 2674"/>
                <a:gd name="T98" fmla="*/ 1119 w 1210"/>
                <a:gd name="T99" fmla="*/ 1584 h 2674"/>
                <a:gd name="T100" fmla="*/ 1080 w 1210"/>
                <a:gd name="T101" fmla="*/ 1416 h 2674"/>
                <a:gd name="T102" fmla="*/ 1148 w 1210"/>
                <a:gd name="T103" fmla="*/ 1128 h 2674"/>
                <a:gd name="T104" fmla="*/ 1210 w 1210"/>
                <a:gd name="T105" fmla="*/ 836 h 2674"/>
                <a:gd name="T106" fmla="*/ 1191 w 1210"/>
                <a:gd name="T107" fmla="*/ 341 h 2674"/>
                <a:gd name="T108" fmla="*/ 1172 w 1210"/>
                <a:gd name="T109" fmla="*/ 288 h 2674"/>
                <a:gd name="T110" fmla="*/ 1138 w 1210"/>
                <a:gd name="T111" fmla="*/ 240 h 2674"/>
                <a:gd name="T112" fmla="*/ 1119 w 1210"/>
                <a:gd name="T113" fmla="*/ 197 h 26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10" h="2674">
                  <a:moveTo>
                    <a:pt x="1119" y="197"/>
                  </a:moveTo>
                  <a:lnTo>
                    <a:pt x="1104" y="178"/>
                  </a:lnTo>
                  <a:lnTo>
                    <a:pt x="1090" y="154"/>
                  </a:lnTo>
                  <a:lnTo>
                    <a:pt x="1080" y="125"/>
                  </a:lnTo>
                  <a:lnTo>
                    <a:pt x="1071" y="101"/>
                  </a:lnTo>
                  <a:lnTo>
                    <a:pt x="1066" y="72"/>
                  </a:lnTo>
                  <a:lnTo>
                    <a:pt x="1061" y="48"/>
                  </a:lnTo>
                  <a:lnTo>
                    <a:pt x="1056" y="24"/>
                  </a:lnTo>
                  <a:lnTo>
                    <a:pt x="1056" y="0"/>
                  </a:lnTo>
                  <a:lnTo>
                    <a:pt x="1042" y="24"/>
                  </a:lnTo>
                  <a:lnTo>
                    <a:pt x="1013" y="53"/>
                  </a:lnTo>
                  <a:lnTo>
                    <a:pt x="975" y="87"/>
                  </a:lnTo>
                  <a:lnTo>
                    <a:pt x="931" y="120"/>
                  </a:lnTo>
                  <a:lnTo>
                    <a:pt x="888" y="164"/>
                  </a:lnTo>
                  <a:lnTo>
                    <a:pt x="845" y="197"/>
                  </a:lnTo>
                  <a:lnTo>
                    <a:pt x="816" y="221"/>
                  </a:lnTo>
                  <a:lnTo>
                    <a:pt x="797" y="240"/>
                  </a:lnTo>
                  <a:lnTo>
                    <a:pt x="787" y="236"/>
                  </a:lnTo>
                  <a:lnTo>
                    <a:pt x="783" y="226"/>
                  </a:lnTo>
                  <a:lnTo>
                    <a:pt x="778" y="221"/>
                  </a:lnTo>
                  <a:lnTo>
                    <a:pt x="768" y="216"/>
                  </a:lnTo>
                  <a:lnTo>
                    <a:pt x="759" y="212"/>
                  </a:lnTo>
                  <a:lnTo>
                    <a:pt x="749" y="202"/>
                  </a:lnTo>
                  <a:lnTo>
                    <a:pt x="739" y="192"/>
                  </a:lnTo>
                  <a:lnTo>
                    <a:pt x="730" y="188"/>
                  </a:lnTo>
                  <a:lnTo>
                    <a:pt x="725" y="178"/>
                  </a:lnTo>
                  <a:lnTo>
                    <a:pt x="715" y="173"/>
                  </a:lnTo>
                  <a:lnTo>
                    <a:pt x="711" y="164"/>
                  </a:lnTo>
                  <a:lnTo>
                    <a:pt x="706" y="159"/>
                  </a:lnTo>
                  <a:lnTo>
                    <a:pt x="696" y="168"/>
                  </a:lnTo>
                  <a:lnTo>
                    <a:pt x="687" y="173"/>
                  </a:lnTo>
                  <a:lnTo>
                    <a:pt x="672" y="183"/>
                  </a:lnTo>
                  <a:lnTo>
                    <a:pt x="667" y="192"/>
                  </a:lnTo>
                  <a:lnTo>
                    <a:pt x="663" y="202"/>
                  </a:lnTo>
                  <a:lnTo>
                    <a:pt x="658" y="212"/>
                  </a:lnTo>
                  <a:lnTo>
                    <a:pt x="653" y="216"/>
                  </a:lnTo>
                  <a:lnTo>
                    <a:pt x="648" y="221"/>
                  </a:lnTo>
                  <a:lnTo>
                    <a:pt x="643" y="231"/>
                  </a:lnTo>
                  <a:lnTo>
                    <a:pt x="639" y="236"/>
                  </a:lnTo>
                  <a:lnTo>
                    <a:pt x="634" y="240"/>
                  </a:lnTo>
                  <a:lnTo>
                    <a:pt x="624" y="250"/>
                  </a:lnTo>
                  <a:lnTo>
                    <a:pt x="605" y="236"/>
                  </a:lnTo>
                  <a:lnTo>
                    <a:pt x="581" y="216"/>
                  </a:lnTo>
                  <a:lnTo>
                    <a:pt x="557" y="202"/>
                  </a:lnTo>
                  <a:lnTo>
                    <a:pt x="533" y="188"/>
                  </a:lnTo>
                  <a:lnTo>
                    <a:pt x="509" y="168"/>
                  </a:lnTo>
                  <a:lnTo>
                    <a:pt x="485" y="154"/>
                  </a:lnTo>
                  <a:lnTo>
                    <a:pt x="456" y="140"/>
                  </a:lnTo>
                  <a:lnTo>
                    <a:pt x="432" y="116"/>
                  </a:lnTo>
                  <a:lnTo>
                    <a:pt x="403" y="101"/>
                  </a:lnTo>
                  <a:lnTo>
                    <a:pt x="379" y="87"/>
                  </a:lnTo>
                  <a:lnTo>
                    <a:pt x="360" y="72"/>
                  </a:lnTo>
                  <a:lnTo>
                    <a:pt x="346" y="58"/>
                  </a:lnTo>
                  <a:lnTo>
                    <a:pt x="331" y="44"/>
                  </a:lnTo>
                  <a:lnTo>
                    <a:pt x="317" y="29"/>
                  </a:lnTo>
                  <a:lnTo>
                    <a:pt x="312" y="20"/>
                  </a:lnTo>
                  <a:lnTo>
                    <a:pt x="307" y="5"/>
                  </a:lnTo>
                  <a:lnTo>
                    <a:pt x="288" y="48"/>
                  </a:lnTo>
                  <a:lnTo>
                    <a:pt x="259" y="96"/>
                  </a:lnTo>
                  <a:lnTo>
                    <a:pt x="226" y="149"/>
                  </a:lnTo>
                  <a:lnTo>
                    <a:pt x="192" y="197"/>
                  </a:lnTo>
                  <a:lnTo>
                    <a:pt x="149" y="245"/>
                  </a:lnTo>
                  <a:lnTo>
                    <a:pt x="111" y="293"/>
                  </a:lnTo>
                  <a:lnTo>
                    <a:pt x="82" y="332"/>
                  </a:lnTo>
                  <a:lnTo>
                    <a:pt x="53" y="365"/>
                  </a:lnTo>
                  <a:lnTo>
                    <a:pt x="48" y="476"/>
                  </a:lnTo>
                  <a:lnTo>
                    <a:pt x="43" y="648"/>
                  </a:lnTo>
                  <a:lnTo>
                    <a:pt x="39" y="816"/>
                  </a:lnTo>
                  <a:lnTo>
                    <a:pt x="34" y="903"/>
                  </a:lnTo>
                  <a:lnTo>
                    <a:pt x="19" y="951"/>
                  </a:lnTo>
                  <a:lnTo>
                    <a:pt x="10" y="1018"/>
                  </a:lnTo>
                  <a:lnTo>
                    <a:pt x="0" y="1085"/>
                  </a:lnTo>
                  <a:lnTo>
                    <a:pt x="0" y="1128"/>
                  </a:lnTo>
                  <a:lnTo>
                    <a:pt x="5" y="1143"/>
                  </a:lnTo>
                  <a:lnTo>
                    <a:pt x="19" y="1167"/>
                  </a:lnTo>
                  <a:lnTo>
                    <a:pt x="34" y="1186"/>
                  </a:lnTo>
                  <a:lnTo>
                    <a:pt x="48" y="1210"/>
                  </a:lnTo>
                  <a:lnTo>
                    <a:pt x="63" y="1234"/>
                  </a:lnTo>
                  <a:lnTo>
                    <a:pt x="77" y="1253"/>
                  </a:lnTo>
                  <a:lnTo>
                    <a:pt x="91" y="1272"/>
                  </a:lnTo>
                  <a:lnTo>
                    <a:pt x="106" y="1287"/>
                  </a:lnTo>
                  <a:lnTo>
                    <a:pt x="115" y="1301"/>
                  </a:lnTo>
                  <a:lnTo>
                    <a:pt x="130" y="1311"/>
                  </a:lnTo>
                  <a:lnTo>
                    <a:pt x="139" y="1320"/>
                  </a:lnTo>
                  <a:lnTo>
                    <a:pt x="154" y="1325"/>
                  </a:lnTo>
                  <a:lnTo>
                    <a:pt x="173" y="1335"/>
                  </a:lnTo>
                  <a:lnTo>
                    <a:pt x="187" y="1339"/>
                  </a:lnTo>
                  <a:lnTo>
                    <a:pt x="202" y="1344"/>
                  </a:lnTo>
                  <a:lnTo>
                    <a:pt x="211" y="1344"/>
                  </a:lnTo>
                  <a:lnTo>
                    <a:pt x="226" y="1330"/>
                  </a:lnTo>
                  <a:lnTo>
                    <a:pt x="250" y="1301"/>
                  </a:lnTo>
                  <a:lnTo>
                    <a:pt x="274" y="1272"/>
                  </a:lnTo>
                  <a:lnTo>
                    <a:pt x="303" y="1239"/>
                  </a:lnTo>
                  <a:lnTo>
                    <a:pt x="331" y="1205"/>
                  </a:lnTo>
                  <a:lnTo>
                    <a:pt x="355" y="1176"/>
                  </a:lnTo>
                  <a:lnTo>
                    <a:pt x="375" y="1152"/>
                  </a:lnTo>
                  <a:lnTo>
                    <a:pt x="389" y="1138"/>
                  </a:lnTo>
                  <a:lnTo>
                    <a:pt x="394" y="1128"/>
                  </a:lnTo>
                  <a:lnTo>
                    <a:pt x="403" y="1119"/>
                  </a:lnTo>
                  <a:lnTo>
                    <a:pt x="413" y="1104"/>
                  </a:lnTo>
                  <a:lnTo>
                    <a:pt x="427" y="1095"/>
                  </a:lnTo>
                  <a:lnTo>
                    <a:pt x="432" y="1085"/>
                  </a:lnTo>
                  <a:lnTo>
                    <a:pt x="442" y="1071"/>
                  </a:lnTo>
                  <a:lnTo>
                    <a:pt x="442" y="1061"/>
                  </a:lnTo>
                  <a:lnTo>
                    <a:pt x="442" y="1052"/>
                  </a:lnTo>
                  <a:lnTo>
                    <a:pt x="437" y="1008"/>
                  </a:lnTo>
                  <a:lnTo>
                    <a:pt x="442" y="956"/>
                  </a:lnTo>
                  <a:lnTo>
                    <a:pt x="451" y="898"/>
                  </a:lnTo>
                  <a:lnTo>
                    <a:pt x="466" y="845"/>
                  </a:lnTo>
                  <a:lnTo>
                    <a:pt x="475" y="821"/>
                  </a:lnTo>
                  <a:lnTo>
                    <a:pt x="495" y="792"/>
                  </a:lnTo>
                  <a:lnTo>
                    <a:pt x="509" y="754"/>
                  </a:lnTo>
                  <a:lnTo>
                    <a:pt x="528" y="716"/>
                  </a:lnTo>
                  <a:lnTo>
                    <a:pt x="547" y="677"/>
                  </a:lnTo>
                  <a:lnTo>
                    <a:pt x="562" y="648"/>
                  </a:lnTo>
                  <a:lnTo>
                    <a:pt x="571" y="624"/>
                  </a:lnTo>
                  <a:lnTo>
                    <a:pt x="576" y="615"/>
                  </a:lnTo>
                  <a:lnTo>
                    <a:pt x="591" y="620"/>
                  </a:lnTo>
                  <a:lnTo>
                    <a:pt x="600" y="620"/>
                  </a:lnTo>
                  <a:lnTo>
                    <a:pt x="610" y="620"/>
                  </a:lnTo>
                  <a:lnTo>
                    <a:pt x="619" y="620"/>
                  </a:lnTo>
                  <a:lnTo>
                    <a:pt x="619" y="639"/>
                  </a:lnTo>
                  <a:lnTo>
                    <a:pt x="615" y="648"/>
                  </a:lnTo>
                  <a:lnTo>
                    <a:pt x="615" y="653"/>
                  </a:lnTo>
                  <a:lnTo>
                    <a:pt x="615" y="687"/>
                  </a:lnTo>
                  <a:lnTo>
                    <a:pt x="610" y="773"/>
                  </a:lnTo>
                  <a:lnTo>
                    <a:pt x="610" y="864"/>
                  </a:lnTo>
                  <a:lnTo>
                    <a:pt x="610" y="917"/>
                  </a:lnTo>
                  <a:lnTo>
                    <a:pt x="610" y="951"/>
                  </a:lnTo>
                  <a:lnTo>
                    <a:pt x="619" y="1018"/>
                  </a:lnTo>
                  <a:lnTo>
                    <a:pt x="629" y="1100"/>
                  </a:lnTo>
                  <a:lnTo>
                    <a:pt x="639" y="1186"/>
                  </a:lnTo>
                  <a:lnTo>
                    <a:pt x="648" y="1277"/>
                  </a:lnTo>
                  <a:lnTo>
                    <a:pt x="658" y="1354"/>
                  </a:lnTo>
                  <a:lnTo>
                    <a:pt x="663" y="1416"/>
                  </a:lnTo>
                  <a:lnTo>
                    <a:pt x="672" y="1445"/>
                  </a:lnTo>
                  <a:lnTo>
                    <a:pt x="677" y="1469"/>
                  </a:lnTo>
                  <a:lnTo>
                    <a:pt x="677" y="1488"/>
                  </a:lnTo>
                  <a:lnTo>
                    <a:pt x="672" y="1503"/>
                  </a:lnTo>
                  <a:lnTo>
                    <a:pt x="667" y="1517"/>
                  </a:lnTo>
                  <a:lnTo>
                    <a:pt x="663" y="1522"/>
                  </a:lnTo>
                  <a:lnTo>
                    <a:pt x="658" y="1531"/>
                  </a:lnTo>
                  <a:lnTo>
                    <a:pt x="658" y="1541"/>
                  </a:lnTo>
                  <a:lnTo>
                    <a:pt x="658" y="1560"/>
                  </a:lnTo>
                  <a:lnTo>
                    <a:pt x="663" y="1575"/>
                  </a:lnTo>
                  <a:lnTo>
                    <a:pt x="672" y="1594"/>
                  </a:lnTo>
                  <a:lnTo>
                    <a:pt x="696" y="1618"/>
                  </a:lnTo>
                  <a:lnTo>
                    <a:pt x="720" y="1637"/>
                  </a:lnTo>
                  <a:lnTo>
                    <a:pt x="715" y="1656"/>
                  </a:lnTo>
                  <a:lnTo>
                    <a:pt x="701" y="1690"/>
                  </a:lnTo>
                  <a:lnTo>
                    <a:pt x="691" y="1728"/>
                  </a:lnTo>
                  <a:lnTo>
                    <a:pt x="677" y="1776"/>
                  </a:lnTo>
                  <a:lnTo>
                    <a:pt x="663" y="1824"/>
                  </a:lnTo>
                  <a:lnTo>
                    <a:pt x="658" y="1867"/>
                  </a:lnTo>
                  <a:lnTo>
                    <a:pt x="653" y="1911"/>
                  </a:lnTo>
                  <a:lnTo>
                    <a:pt x="653" y="1939"/>
                  </a:lnTo>
                  <a:lnTo>
                    <a:pt x="653" y="1978"/>
                  </a:lnTo>
                  <a:lnTo>
                    <a:pt x="653" y="2035"/>
                  </a:lnTo>
                  <a:lnTo>
                    <a:pt x="653" y="2107"/>
                  </a:lnTo>
                  <a:lnTo>
                    <a:pt x="648" y="2194"/>
                  </a:lnTo>
                  <a:lnTo>
                    <a:pt x="639" y="2285"/>
                  </a:lnTo>
                  <a:lnTo>
                    <a:pt x="624" y="2376"/>
                  </a:lnTo>
                  <a:lnTo>
                    <a:pt x="600" y="2458"/>
                  </a:lnTo>
                  <a:lnTo>
                    <a:pt x="571" y="2535"/>
                  </a:lnTo>
                  <a:lnTo>
                    <a:pt x="581" y="2539"/>
                  </a:lnTo>
                  <a:lnTo>
                    <a:pt x="591" y="2549"/>
                  </a:lnTo>
                  <a:lnTo>
                    <a:pt x="600" y="2554"/>
                  </a:lnTo>
                  <a:lnTo>
                    <a:pt x="610" y="2563"/>
                  </a:lnTo>
                  <a:lnTo>
                    <a:pt x="615" y="2568"/>
                  </a:lnTo>
                  <a:lnTo>
                    <a:pt x="624" y="2573"/>
                  </a:lnTo>
                  <a:lnTo>
                    <a:pt x="634" y="2578"/>
                  </a:lnTo>
                  <a:lnTo>
                    <a:pt x="639" y="2582"/>
                  </a:lnTo>
                  <a:lnTo>
                    <a:pt x="658" y="2592"/>
                  </a:lnTo>
                  <a:lnTo>
                    <a:pt x="687" y="2606"/>
                  </a:lnTo>
                  <a:lnTo>
                    <a:pt x="720" y="2621"/>
                  </a:lnTo>
                  <a:lnTo>
                    <a:pt x="754" y="2640"/>
                  </a:lnTo>
                  <a:lnTo>
                    <a:pt x="792" y="2654"/>
                  </a:lnTo>
                  <a:lnTo>
                    <a:pt x="826" y="2664"/>
                  </a:lnTo>
                  <a:lnTo>
                    <a:pt x="855" y="2674"/>
                  </a:lnTo>
                  <a:lnTo>
                    <a:pt x="874" y="2674"/>
                  </a:lnTo>
                  <a:lnTo>
                    <a:pt x="888" y="2669"/>
                  </a:lnTo>
                  <a:lnTo>
                    <a:pt x="903" y="2664"/>
                  </a:lnTo>
                  <a:lnTo>
                    <a:pt x="922" y="2654"/>
                  </a:lnTo>
                  <a:lnTo>
                    <a:pt x="946" y="2640"/>
                  </a:lnTo>
                  <a:lnTo>
                    <a:pt x="965" y="2630"/>
                  </a:lnTo>
                  <a:lnTo>
                    <a:pt x="980" y="2621"/>
                  </a:lnTo>
                  <a:lnTo>
                    <a:pt x="994" y="2611"/>
                  </a:lnTo>
                  <a:lnTo>
                    <a:pt x="1004" y="2606"/>
                  </a:lnTo>
                  <a:lnTo>
                    <a:pt x="1004" y="2520"/>
                  </a:lnTo>
                  <a:lnTo>
                    <a:pt x="1008" y="2391"/>
                  </a:lnTo>
                  <a:lnTo>
                    <a:pt x="1018" y="2271"/>
                  </a:lnTo>
                  <a:lnTo>
                    <a:pt x="1028" y="2194"/>
                  </a:lnTo>
                  <a:lnTo>
                    <a:pt x="1032" y="2155"/>
                  </a:lnTo>
                  <a:lnTo>
                    <a:pt x="1047" y="2083"/>
                  </a:lnTo>
                  <a:lnTo>
                    <a:pt x="1061" y="1987"/>
                  </a:lnTo>
                  <a:lnTo>
                    <a:pt x="1080" y="1877"/>
                  </a:lnTo>
                  <a:lnTo>
                    <a:pt x="1100" y="1771"/>
                  </a:lnTo>
                  <a:lnTo>
                    <a:pt x="1114" y="1680"/>
                  </a:lnTo>
                  <a:lnTo>
                    <a:pt x="1124" y="1613"/>
                  </a:lnTo>
                  <a:lnTo>
                    <a:pt x="1119" y="1584"/>
                  </a:lnTo>
                  <a:lnTo>
                    <a:pt x="1109" y="1551"/>
                  </a:lnTo>
                  <a:lnTo>
                    <a:pt x="1104" y="1503"/>
                  </a:lnTo>
                  <a:lnTo>
                    <a:pt x="1095" y="1450"/>
                  </a:lnTo>
                  <a:lnTo>
                    <a:pt x="1080" y="1416"/>
                  </a:lnTo>
                  <a:lnTo>
                    <a:pt x="1090" y="1387"/>
                  </a:lnTo>
                  <a:lnTo>
                    <a:pt x="1104" y="1315"/>
                  </a:lnTo>
                  <a:lnTo>
                    <a:pt x="1128" y="1229"/>
                  </a:lnTo>
                  <a:lnTo>
                    <a:pt x="1148" y="1128"/>
                  </a:lnTo>
                  <a:lnTo>
                    <a:pt x="1172" y="1028"/>
                  </a:lnTo>
                  <a:lnTo>
                    <a:pt x="1191" y="936"/>
                  </a:lnTo>
                  <a:lnTo>
                    <a:pt x="1210" y="869"/>
                  </a:lnTo>
                  <a:lnTo>
                    <a:pt x="1210" y="836"/>
                  </a:lnTo>
                  <a:lnTo>
                    <a:pt x="1200" y="744"/>
                  </a:lnTo>
                  <a:lnTo>
                    <a:pt x="1196" y="581"/>
                  </a:lnTo>
                  <a:lnTo>
                    <a:pt x="1191" y="418"/>
                  </a:lnTo>
                  <a:lnTo>
                    <a:pt x="1191" y="341"/>
                  </a:lnTo>
                  <a:lnTo>
                    <a:pt x="1191" y="332"/>
                  </a:lnTo>
                  <a:lnTo>
                    <a:pt x="1186" y="317"/>
                  </a:lnTo>
                  <a:lnTo>
                    <a:pt x="1181" y="303"/>
                  </a:lnTo>
                  <a:lnTo>
                    <a:pt x="1172" y="288"/>
                  </a:lnTo>
                  <a:lnTo>
                    <a:pt x="1162" y="279"/>
                  </a:lnTo>
                  <a:lnTo>
                    <a:pt x="1152" y="269"/>
                  </a:lnTo>
                  <a:lnTo>
                    <a:pt x="1143" y="255"/>
                  </a:lnTo>
                  <a:lnTo>
                    <a:pt x="1138" y="240"/>
                  </a:lnTo>
                  <a:lnTo>
                    <a:pt x="1128" y="226"/>
                  </a:lnTo>
                  <a:lnTo>
                    <a:pt x="1124" y="216"/>
                  </a:lnTo>
                  <a:lnTo>
                    <a:pt x="1119" y="207"/>
                  </a:lnTo>
                  <a:lnTo>
                    <a:pt x="1119" y="19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auto">
            <a:xfrm>
              <a:off x="3986" y="4572"/>
              <a:ext cx="192" cy="245"/>
            </a:xfrm>
            <a:custGeom>
              <a:avLst/>
              <a:gdLst>
                <a:gd name="T0" fmla="*/ 163 w 192"/>
                <a:gd name="T1" fmla="*/ 77 h 245"/>
                <a:gd name="T2" fmla="*/ 168 w 192"/>
                <a:gd name="T3" fmla="*/ 67 h 245"/>
                <a:gd name="T4" fmla="*/ 178 w 192"/>
                <a:gd name="T5" fmla="*/ 53 h 245"/>
                <a:gd name="T6" fmla="*/ 187 w 192"/>
                <a:gd name="T7" fmla="*/ 43 h 245"/>
                <a:gd name="T8" fmla="*/ 192 w 192"/>
                <a:gd name="T9" fmla="*/ 38 h 245"/>
                <a:gd name="T10" fmla="*/ 178 w 192"/>
                <a:gd name="T11" fmla="*/ 19 h 245"/>
                <a:gd name="T12" fmla="*/ 168 w 192"/>
                <a:gd name="T13" fmla="*/ 14 h 245"/>
                <a:gd name="T14" fmla="*/ 159 w 192"/>
                <a:gd name="T15" fmla="*/ 5 h 245"/>
                <a:gd name="T16" fmla="*/ 149 w 192"/>
                <a:gd name="T17" fmla="*/ 0 h 245"/>
                <a:gd name="T18" fmla="*/ 135 w 192"/>
                <a:gd name="T19" fmla="*/ 19 h 245"/>
                <a:gd name="T20" fmla="*/ 115 w 192"/>
                <a:gd name="T21" fmla="*/ 43 h 245"/>
                <a:gd name="T22" fmla="*/ 96 w 192"/>
                <a:gd name="T23" fmla="*/ 67 h 245"/>
                <a:gd name="T24" fmla="*/ 72 w 192"/>
                <a:gd name="T25" fmla="*/ 96 h 245"/>
                <a:gd name="T26" fmla="*/ 48 w 192"/>
                <a:gd name="T27" fmla="*/ 125 h 245"/>
                <a:gd name="T28" fmla="*/ 24 w 192"/>
                <a:gd name="T29" fmla="*/ 149 h 245"/>
                <a:gd name="T30" fmla="*/ 10 w 192"/>
                <a:gd name="T31" fmla="*/ 173 h 245"/>
                <a:gd name="T32" fmla="*/ 0 w 192"/>
                <a:gd name="T33" fmla="*/ 187 h 245"/>
                <a:gd name="T34" fmla="*/ 10 w 192"/>
                <a:gd name="T35" fmla="*/ 201 h 245"/>
                <a:gd name="T36" fmla="*/ 19 w 192"/>
                <a:gd name="T37" fmla="*/ 216 h 245"/>
                <a:gd name="T38" fmla="*/ 29 w 192"/>
                <a:gd name="T39" fmla="*/ 230 h 245"/>
                <a:gd name="T40" fmla="*/ 39 w 192"/>
                <a:gd name="T41" fmla="*/ 245 h 245"/>
                <a:gd name="T42" fmla="*/ 53 w 192"/>
                <a:gd name="T43" fmla="*/ 230 h 245"/>
                <a:gd name="T44" fmla="*/ 63 w 192"/>
                <a:gd name="T45" fmla="*/ 216 h 245"/>
                <a:gd name="T46" fmla="*/ 67 w 192"/>
                <a:gd name="T47" fmla="*/ 206 h 245"/>
                <a:gd name="T48" fmla="*/ 67 w 192"/>
                <a:gd name="T49" fmla="*/ 206 h 245"/>
                <a:gd name="T50" fmla="*/ 77 w 192"/>
                <a:gd name="T51" fmla="*/ 192 h 245"/>
                <a:gd name="T52" fmla="*/ 91 w 192"/>
                <a:gd name="T53" fmla="*/ 173 h 245"/>
                <a:gd name="T54" fmla="*/ 106 w 192"/>
                <a:gd name="T55" fmla="*/ 153 h 245"/>
                <a:gd name="T56" fmla="*/ 125 w 192"/>
                <a:gd name="T57" fmla="*/ 129 h 245"/>
                <a:gd name="T58" fmla="*/ 139 w 192"/>
                <a:gd name="T59" fmla="*/ 110 h 245"/>
                <a:gd name="T60" fmla="*/ 149 w 192"/>
                <a:gd name="T61" fmla="*/ 96 h 245"/>
                <a:gd name="T62" fmla="*/ 159 w 192"/>
                <a:gd name="T63" fmla="*/ 81 h 245"/>
                <a:gd name="T64" fmla="*/ 163 w 192"/>
                <a:gd name="T65" fmla="*/ 77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2" h="245">
                  <a:moveTo>
                    <a:pt x="163" y="77"/>
                  </a:moveTo>
                  <a:lnTo>
                    <a:pt x="168" y="67"/>
                  </a:lnTo>
                  <a:lnTo>
                    <a:pt x="178" y="53"/>
                  </a:lnTo>
                  <a:lnTo>
                    <a:pt x="187" y="43"/>
                  </a:lnTo>
                  <a:lnTo>
                    <a:pt x="192" y="38"/>
                  </a:lnTo>
                  <a:lnTo>
                    <a:pt x="178" y="19"/>
                  </a:lnTo>
                  <a:lnTo>
                    <a:pt x="168" y="14"/>
                  </a:lnTo>
                  <a:lnTo>
                    <a:pt x="159" y="5"/>
                  </a:lnTo>
                  <a:lnTo>
                    <a:pt x="149" y="0"/>
                  </a:lnTo>
                  <a:lnTo>
                    <a:pt x="135" y="19"/>
                  </a:lnTo>
                  <a:lnTo>
                    <a:pt x="115" y="43"/>
                  </a:lnTo>
                  <a:lnTo>
                    <a:pt x="96" y="67"/>
                  </a:lnTo>
                  <a:lnTo>
                    <a:pt x="72" y="96"/>
                  </a:lnTo>
                  <a:lnTo>
                    <a:pt x="48" y="125"/>
                  </a:lnTo>
                  <a:lnTo>
                    <a:pt x="24" y="149"/>
                  </a:lnTo>
                  <a:lnTo>
                    <a:pt x="10" y="173"/>
                  </a:lnTo>
                  <a:lnTo>
                    <a:pt x="0" y="187"/>
                  </a:lnTo>
                  <a:lnTo>
                    <a:pt x="10" y="201"/>
                  </a:lnTo>
                  <a:lnTo>
                    <a:pt x="19" y="216"/>
                  </a:lnTo>
                  <a:lnTo>
                    <a:pt x="29" y="230"/>
                  </a:lnTo>
                  <a:lnTo>
                    <a:pt x="39" y="245"/>
                  </a:lnTo>
                  <a:lnTo>
                    <a:pt x="53" y="230"/>
                  </a:lnTo>
                  <a:lnTo>
                    <a:pt x="63" y="216"/>
                  </a:lnTo>
                  <a:lnTo>
                    <a:pt x="67" y="206"/>
                  </a:lnTo>
                  <a:lnTo>
                    <a:pt x="77" y="192"/>
                  </a:lnTo>
                  <a:lnTo>
                    <a:pt x="91" y="173"/>
                  </a:lnTo>
                  <a:lnTo>
                    <a:pt x="106" y="153"/>
                  </a:lnTo>
                  <a:lnTo>
                    <a:pt x="125" y="129"/>
                  </a:lnTo>
                  <a:lnTo>
                    <a:pt x="139" y="110"/>
                  </a:lnTo>
                  <a:lnTo>
                    <a:pt x="149" y="96"/>
                  </a:lnTo>
                  <a:lnTo>
                    <a:pt x="159" y="81"/>
                  </a:lnTo>
                  <a:lnTo>
                    <a:pt x="16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auto">
            <a:xfrm>
              <a:off x="2594" y="3060"/>
              <a:ext cx="504" cy="811"/>
            </a:xfrm>
            <a:custGeom>
              <a:avLst/>
              <a:gdLst>
                <a:gd name="T0" fmla="*/ 43 w 504"/>
                <a:gd name="T1" fmla="*/ 168 h 811"/>
                <a:gd name="T2" fmla="*/ 96 w 504"/>
                <a:gd name="T3" fmla="*/ 206 h 811"/>
                <a:gd name="T4" fmla="*/ 168 w 504"/>
                <a:gd name="T5" fmla="*/ 250 h 811"/>
                <a:gd name="T6" fmla="*/ 240 w 504"/>
                <a:gd name="T7" fmla="*/ 283 h 811"/>
                <a:gd name="T8" fmla="*/ 269 w 504"/>
                <a:gd name="T9" fmla="*/ 298 h 811"/>
                <a:gd name="T10" fmla="*/ 264 w 504"/>
                <a:gd name="T11" fmla="*/ 288 h 811"/>
                <a:gd name="T12" fmla="*/ 274 w 504"/>
                <a:gd name="T13" fmla="*/ 264 h 811"/>
                <a:gd name="T14" fmla="*/ 288 w 504"/>
                <a:gd name="T15" fmla="*/ 216 h 811"/>
                <a:gd name="T16" fmla="*/ 322 w 504"/>
                <a:gd name="T17" fmla="*/ 144 h 811"/>
                <a:gd name="T18" fmla="*/ 355 w 504"/>
                <a:gd name="T19" fmla="*/ 48 h 811"/>
                <a:gd name="T20" fmla="*/ 379 w 504"/>
                <a:gd name="T21" fmla="*/ 5 h 811"/>
                <a:gd name="T22" fmla="*/ 389 w 504"/>
                <a:gd name="T23" fmla="*/ 29 h 811"/>
                <a:gd name="T24" fmla="*/ 408 w 504"/>
                <a:gd name="T25" fmla="*/ 58 h 811"/>
                <a:gd name="T26" fmla="*/ 422 w 504"/>
                <a:gd name="T27" fmla="*/ 82 h 811"/>
                <a:gd name="T28" fmla="*/ 432 w 504"/>
                <a:gd name="T29" fmla="*/ 106 h 811"/>
                <a:gd name="T30" fmla="*/ 456 w 504"/>
                <a:gd name="T31" fmla="*/ 144 h 811"/>
                <a:gd name="T32" fmla="*/ 480 w 504"/>
                <a:gd name="T33" fmla="*/ 182 h 811"/>
                <a:gd name="T34" fmla="*/ 494 w 504"/>
                <a:gd name="T35" fmla="*/ 221 h 811"/>
                <a:gd name="T36" fmla="*/ 504 w 504"/>
                <a:gd name="T37" fmla="*/ 259 h 811"/>
                <a:gd name="T38" fmla="*/ 494 w 504"/>
                <a:gd name="T39" fmla="*/ 331 h 811"/>
                <a:gd name="T40" fmla="*/ 470 w 504"/>
                <a:gd name="T41" fmla="*/ 456 h 811"/>
                <a:gd name="T42" fmla="*/ 437 w 504"/>
                <a:gd name="T43" fmla="*/ 590 h 811"/>
                <a:gd name="T44" fmla="*/ 398 w 504"/>
                <a:gd name="T45" fmla="*/ 686 h 811"/>
                <a:gd name="T46" fmla="*/ 394 w 504"/>
                <a:gd name="T47" fmla="*/ 706 h 811"/>
                <a:gd name="T48" fmla="*/ 379 w 504"/>
                <a:gd name="T49" fmla="*/ 739 h 811"/>
                <a:gd name="T50" fmla="*/ 360 w 504"/>
                <a:gd name="T51" fmla="*/ 778 h 811"/>
                <a:gd name="T52" fmla="*/ 346 w 504"/>
                <a:gd name="T53" fmla="*/ 811 h 811"/>
                <a:gd name="T54" fmla="*/ 331 w 504"/>
                <a:gd name="T55" fmla="*/ 797 h 811"/>
                <a:gd name="T56" fmla="*/ 312 w 504"/>
                <a:gd name="T57" fmla="*/ 768 h 811"/>
                <a:gd name="T58" fmla="*/ 288 w 504"/>
                <a:gd name="T59" fmla="*/ 739 h 811"/>
                <a:gd name="T60" fmla="*/ 274 w 504"/>
                <a:gd name="T61" fmla="*/ 710 h 811"/>
                <a:gd name="T62" fmla="*/ 264 w 504"/>
                <a:gd name="T63" fmla="*/ 691 h 811"/>
                <a:gd name="T64" fmla="*/ 250 w 504"/>
                <a:gd name="T65" fmla="*/ 672 h 811"/>
                <a:gd name="T66" fmla="*/ 230 w 504"/>
                <a:gd name="T67" fmla="*/ 638 h 811"/>
                <a:gd name="T68" fmla="*/ 211 w 504"/>
                <a:gd name="T69" fmla="*/ 614 h 811"/>
                <a:gd name="T70" fmla="*/ 197 w 504"/>
                <a:gd name="T71" fmla="*/ 595 h 811"/>
                <a:gd name="T72" fmla="*/ 187 w 504"/>
                <a:gd name="T73" fmla="*/ 576 h 811"/>
                <a:gd name="T74" fmla="*/ 134 w 504"/>
                <a:gd name="T75" fmla="*/ 490 h 811"/>
                <a:gd name="T76" fmla="*/ 77 w 504"/>
                <a:gd name="T77" fmla="*/ 384 h 811"/>
                <a:gd name="T78" fmla="*/ 34 w 504"/>
                <a:gd name="T79" fmla="*/ 264 h 811"/>
                <a:gd name="T80" fmla="*/ 0 w 504"/>
                <a:gd name="T81" fmla="*/ 130 h 811"/>
                <a:gd name="T82" fmla="*/ 19 w 504"/>
                <a:gd name="T83" fmla="*/ 144 h 811"/>
                <a:gd name="T84" fmla="*/ 34 w 504"/>
                <a:gd name="T85" fmla="*/ 154 h 8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4" h="811">
                  <a:moveTo>
                    <a:pt x="34" y="154"/>
                  </a:moveTo>
                  <a:lnTo>
                    <a:pt x="43" y="168"/>
                  </a:lnTo>
                  <a:lnTo>
                    <a:pt x="67" y="187"/>
                  </a:lnTo>
                  <a:lnTo>
                    <a:pt x="96" y="206"/>
                  </a:lnTo>
                  <a:lnTo>
                    <a:pt x="134" y="230"/>
                  </a:lnTo>
                  <a:lnTo>
                    <a:pt x="168" y="250"/>
                  </a:lnTo>
                  <a:lnTo>
                    <a:pt x="206" y="269"/>
                  </a:lnTo>
                  <a:lnTo>
                    <a:pt x="240" y="283"/>
                  </a:lnTo>
                  <a:lnTo>
                    <a:pt x="264" y="293"/>
                  </a:lnTo>
                  <a:lnTo>
                    <a:pt x="269" y="298"/>
                  </a:lnTo>
                  <a:lnTo>
                    <a:pt x="264" y="288"/>
                  </a:lnTo>
                  <a:lnTo>
                    <a:pt x="269" y="278"/>
                  </a:lnTo>
                  <a:lnTo>
                    <a:pt x="274" y="264"/>
                  </a:lnTo>
                  <a:lnTo>
                    <a:pt x="278" y="245"/>
                  </a:lnTo>
                  <a:lnTo>
                    <a:pt x="288" y="216"/>
                  </a:lnTo>
                  <a:lnTo>
                    <a:pt x="307" y="182"/>
                  </a:lnTo>
                  <a:lnTo>
                    <a:pt x="322" y="144"/>
                  </a:lnTo>
                  <a:lnTo>
                    <a:pt x="336" y="96"/>
                  </a:lnTo>
                  <a:lnTo>
                    <a:pt x="355" y="48"/>
                  </a:lnTo>
                  <a:lnTo>
                    <a:pt x="374" y="0"/>
                  </a:lnTo>
                  <a:lnTo>
                    <a:pt x="379" y="5"/>
                  </a:lnTo>
                  <a:lnTo>
                    <a:pt x="384" y="14"/>
                  </a:lnTo>
                  <a:lnTo>
                    <a:pt x="389" y="29"/>
                  </a:lnTo>
                  <a:lnTo>
                    <a:pt x="398" y="43"/>
                  </a:lnTo>
                  <a:lnTo>
                    <a:pt x="408" y="58"/>
                  </a:lnTo>
                  <a:lnTo>
                    <a:pt x="413" y="72"/>
                  </a:lnTo>
                  <a:lnTo>
                    <a:pt x="422" y="82"/>
                  </a:lnTo>
                  <a:lnTo>
                    <a:pt x="427" y="91"/>
                  </a:lnTo>
                  <a:lnTo>
                    <a:pt x="432" y="106"/>
                  </a:lnTo>
                  <a:lnTo>
                    <a:pt x="446" y="125"/>
                  </a:lnTo>
                  <a:lnTo>
                    <a:pt x="456" y="144"/>
                  </a:lnTo>
                  <a:lnTo>
                    <a:pt x="470" y="163"/>
                  </a:lnTo>
                  <a:lnTo>
                    <a:pt x="480" y="182"/>
                  </a:lnTo>
                  <a:lnTo>
                    <a:pt x="485" y="202"/>
                  </a:lnTo>
                  <a:lnTo>
                    <a:pt x="494" y="221"/>
                  </a:lnTo>
                  <a:lnTo>
                    <a:pt x="499" y="240"/>
                  </a:lnTo>
                  <a:lnTo>
                    <a:pt x="504" y="259"/>
                  </a:lnTo>
                  <a:lnTo>
                    <a:pt x="504" y="288"/>
                  </a:lnTo>
                  <a:lnTo>
                    <a:pt x="494" y="331"/>
                  </a:lnTo>
                  <a:lnTo>
                    <a:pt x="485" y="394"/>
                  </a:lnTo>
                  <a:lnTo>
                    <a:pt x="470" y="456"/>
                  </a:lnTo>
                  <a:lnTo>
                    <a:pt x="456" y="523"/>
                  </a:lnTo>
                  <a:lnTo>
                    <a:pt x="437" y="590"/>
                  </a:lnTo>
                  <a:lnTo>
                    <a:pt x="418" y="643"/>
                  </a:lnTo>
                  <a:lnTo>
                    <a:pt x="398" y="686"/>
                  </a:lnTo>
                  <a:lnTo>
                    <a:pt x="398" y="691"/>
                  </a:lnTo>
                  <a:lnTo>
                    <a:pt x="394" y="706"/>
                  </a:lnTo>
                  <a:lnTo>
                    <a:pt x="384" y="720"/>
                  </a:lnTo>
                  <a:lnTo>
                    <a:pt x="379" y="739"/>
                  </a:lnTo>
                  <a:lnTo>
                    <a:pt x="370" y="758"/>
                  </a:lnTo>
                  <a:lnTo>
                    <a:pt x="360" y="778"/>
                  </a:lnTo>
                  <a:lnTo>
                    <a:pt x="350" y="797"/>
                  </a:lnTo>
                  <a:lnTo>
                    <a:pt x="346" y="811"/>
                  </a:lnTo>
                  <a:lnTo>
                    <a:pt x="341" y="806"/>
                  </a:lnTo>
                  <a:lnTo>
                    <a:pt x="331" y="797"/>
                  </a:lnTo>
                  <a:lnTo>
                    <a:pt x="326" y="782"/>
                  </a:lnTo>
                  <a:lnTo>
                    <a:pt x="312" y="768"/>
                  </a:lnTo>
                  <a:lnTo>
                    <a:pt x="302" y="754"/>
                  </a:lnTo>
                  <a:lnTo>
                    <a:pt x="288" y="739"/>
                  </a:lnTo>
                  <a:lnTo>
                    <a:pt x="278" y="725"/>
                  </a:lnTo>
                  <a:lnTo>
                    <a:pt x="274" y="710"/>
                  </a:lnTo>
                  <a:lnTo>
                    <a:pt x="269" y="701"/>
                  </a:lnTo>
                  <a:lnTo>
                    <a:pt x="264" y="691"/>
                  </a:lnTo>
                  <a:lnTo>
                    <a:pt x="254" y="682"/>
                  </a:lnTo>
                  <a:lnTo>
                    <a:pt x="250" y="672"/>
                  </a:lnTo>
                  <a:lnTo>
                    <a:pt x="240" y="653"/>
                  </a:lnTo>
                  <a:lnTo>
                    <a:pt x="230" y="638"/>
                  </a:lnTo>
                  <a:lnTo>
                    <a:pt x="221" y="629"/>
                  </a:lnTo>
                  <a:lnTo>
                    <a:pt x="211" y="614"/>
                  </a:lnTo>
                  <a:lnTo>
                    <a:pt x="206" y="605"/>
                  </a:lnTo>
                  <a:lnTo>
                    <a:pt x="197" y="595"/>
                  </a:lnTo>
                  <a:lnTo>
                    <a:pt x="192" y="586"/>
                  </a:lnTo>
                  <a:lnTo>
                    <a:pt x="187" y="576"/>
                  </a:lnTo>
                  <a:lnTo>
                    <a:pt x="158" y="538"/>
                  </a:lnTo>
                  <a:lnTo>
                    <a:pt x="134" y="490"/>
                  </a:lnTo>
                  <a:lnTo>
                    <a:pt x="106" y="437"/>
                  </a:lnTo>
                  <a:lnTo>
                    <a:pt x="77" y="384"/>
                  </a:lnTo>
                  <a:lnTo>
                    <a:pt x="53" y="322"/>
                  </a:lnTo>
                  <a:lnTo>
                    <a:pt x="34" y="264"/>
                  </a:lnTo>
                  <a:lnTo>
                    <a:pt x="10" y="197"/>
                  </a:lnTo>
                  <a:lnTo>
                    <a:pt x="0" y="130"/>
                  </a:lnTo>
                  <a:lnTo>
                    <a:pt x="10" y="139"/>
                  </a:lnTo>
                  <a:lnTo>
                    <a:pt x="19" y="144"/>
                  </a:lnTo>
                  <a:lnTo>
                    <a:pt x="34" y="149"/>
                  </a:lnTo>
                  <a:lnTo>
                    <a:pt x="34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2205" y="3497"/>
              <a:ext cx="130" cy="216"/>
            </a:xfrm>
            <a:custGeom>
              <a:avLst/>
              <a:gdLst>
                <a:gd name="T0" fmla="*/ 120 w 130"/>
                <a:gd name="T1" fmla="*/ 163 h 216"/>
                <a:gd name="T2" fmla="*/ 130 w 130"/>
                <a:gd name="T3" fmla="*/ 192 h 216"/>
                <a:gd name="T4" fmla="*/ 67 w 130"/>
                <a:gd name="T5" fmla="*/ 216 h 216"/>
                <a:gd name="T6" fmla="*/ 0 w 130"/>
                <a:gd name="T7" fmla="*/ 29 h 216"/>
                <a:gd name="T8" fmla="*/ 5 w 130"/>
                <a:gd name="T9" fmla="*/ 24 h 216"/>
                <a:gd name="T10" fmla="*/ 15 w 130"/>
                <a:gd name="T11" fmla="*/ 24 h 216"/>
                <a:gd name="T12" fmla="*/ 24 w 130"/>
                <a:gd name="T13" fmla="*/ 19 h 216"/>
                <a:gd name="T14" fmla="*/ 34 w 130"/>
                <a:gd name="T15" fmla="*/ 14 h 216"/>
                <a:gd name="T16" fmla="*/ 43 w 130"/>
                <a:gd name="T17" fmla="*/ 14 h 216"/>
                <a:gd name="T18" fmla="*/ 53 w 130"/>
                <a:gd name="T19" fmla="*/ 9 h 216"/>
                <a:gd name="T20" fmla="*/ 63 w 130"/>
                <a:gd name="T21" fmla="*/ 5 h 216"/>
                <a:gd name="T22" fmla="*/ 67 w 130"/>
                <a:gd name="T23" fmla="*/ 0 h 216"/>
                <a:gd name="T24" fmla="*/ 77 w 130"/>
                <a:gd name="T25" fmla="*/ 5 h 216"/>
                <a:gd name="T26" fmla="*/ 82 w 130"/>
                <a:gd name="T27" fmla="*/ 9 h 216"/>
                <a:gd name="T28" fmla="*/ 82 w 130"/>
                <a:gd name="T29" fmla="*/ 14 h 216"/>
                <a:gd name="T30" fmla="*/ 91 w 130"/>
                <a:gd name="T31" fmla="*/ 24 h 216"/>
                <a:gd name="T32" fmla="*/ 120 w 130"/>
                <a:gd name="T33" fmla="*/ 163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0" h="216">
                  <a:moveTo>
                    <a:pt x="120" y="163"/>
                  </a:moveTo>
                  <a:lnTo>
                    <a:pt x="130" y="192"/>
                  </a:lnTo>
                  <a:lnTo>
                    <a:pt x="67" y="216"/>
                  </a:lnTo>
                  <a:lnTo>
                    <a:pt x="0" y="29"/>
                  </a:lnTo>
                  <a:lnTo>
                    <a:pt x="5" y="24"/>
                  </a:lnTo>
                  <a:lnTo>
                    <a:pt x="15" y="24"/>
                  </a:lnTo>
                  <a:lnTo>
                    <a:pt x="24" y="19"/>
                  </a:lnTo>
                  <a:lnTo>
                    <a:pt x="34" y="14"/>
                  </a:lnTo>
                  <a:lnTo>
                    <a:pt x="43" y="14"/>
                  </a:lnTo>
                  <a:lnTo>
                    <a:pt x="53" y="9"/>
                  </a:lnTo>
                  <a:lnTo>
                    <a:pt x="63" y="5"/>
                  </a:lnTo>
                  <a:lnTo>
                    <a:pt x="67" y="0"/>
                  </a:lnTo>
                  <a:lnTo>
                    <a:pt x="77" y="5"/>
                  </a:lnTo>
                  <a:lnTo>
                    <a:pt x="82" y="9"/>
                  </a:lnTo>
                  <a:lnTo>
                    <a:pt x="82" y="14"/>
                  </a:lnTo>
                  <a:lnTo>
                    <a:pt x="91" y="24"/>
                  </a:lnTo>
                  <a:lnTo>
                    <a:pt x="120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2762" y="3353"/>
              <a:ext cx="230" cy="518"/>
            </a:xfrm>
            <a:custGeom>
              <a:avLst/>
              <a:gdLst>
                <a:gd name="T0" fmla="*/ 110 w 230"/>
                <a:gd name="T1" fmla="*/ 432 h 518"/>
                <a:gd name="T2" fmla="*/ 134 w 230"/>
                <a:gd name="T3" fmla="*/ 461 h 518"/>
                <a:gd name="T4" fmla="*/ 158 w 230"/>
                <a:gd name="T5" fmla="*/ 489 h 518"/>
                <a:gd name="T6" fmla="*/ 173 w 230"/>
                <a:gd name="T7" fmla="*/ 513 h 518"/>
                <a:gd name="T8" fmla="*/ 182 w 230"/>
                <a:gd name="T9" fmla="*/ 504 h 518"/>
                <a:gd name="T10" fmla="*/ 202 w 230"/>
                <a:gd name="T11" fmla="*/ 465 h 518"/>
                <a:gd name="T12" fmla="*/ 216 w 230"/>
                <a:gd name="T13" fmla="*/ 427 h 518"/>
                <a:gd name="T14" fmla="*/ 230 w 230"/>
                <a:gd name="T15" fmla="*/ 398 h 518"/>
                <a:gd name="T16" fmla="*/ 226 w 230"/>
                <a:gd name="T17" fmla="*/ 369 h 518"/>
                <a:gd name="T18" fmla="*/ 202 w 230"/>
                <a:gd name="T19" fmla="*/ 288 h 518"/>
                <a:gd name="T20" fmla="*/ 173 w 230"/>
                <a:gd name="T21" fmla="*/ 192 h 518"/>
                <a:gd name="T22" fmla="*/ 149 w 230"/>
                <a:gd name="T23" fmla="*/ 120 h 518"/>
                <a:gd name="T24" fmla="*/ 149 w 230"/>
                <a:gd name="T25" fmla="*/ 77 h 518"/>
                <a:gd name="T26" fmla="*/ 154 w 230"/>
                <a:gd name="T27" fmla="*/ 62 h 518"/>
                <a:gd name="T28" fmla="*/ 168 w 230"/>
                <a:gd name="T29" fmla="*/ 67 h 518"/>
                <a:gd name="T30" fmla="*/ 178 w 230"/>
                <a:gd name="T31" fmla="*/ 67 h 518"/>
                <a:gd name="T32" fmla="*/ 192 w 230"/>
                <a:gd name="T33" fmla="*/ 72 h 518"/>
                <a:gd name="T34" fmla="*/ 216 w 230"/>
                <a:gd name="T35" fmla="*/ 72 h 518"/>
                <a:gd name="T36" fmla="*/ 182 w 230"/>
                <a:gd name="T37" fmla="*/ 48 h 518"/>
                <a:gd name="T38" fmla="*/ 149 w 230"/>
                <a:gd name="T39" fmla="*/ 33 h 518"/>
                <a:gd name="T40" fmla="*/ 115 w 230"/>
                <a:gd name="T41" fmla="*/ 19 h 518"/>
                <a:gd name="T42" fmla="*/ 96 w 230"/>
                <a:gd name="T43" fmla="*/ 0 h 518"/>
                <a:gd name="T44" fmla="*/ 67 w 230"/>
                <a:gd name="T45" fmla="*/ 38 h 518"/>
                <a:gd name="T46" fmla="*/ 38 w 230"/>
                <a:gd name="T47" fmla="*/ 72 h 518"/>
                <a:gd name="T48" fmla="*/ 14 w 230"/>
                <a:gd name="T49" fmla="*/ 96 h 518"/>
                <a:gd name="T50" fmla="*/ 0 w 230"/>
                <a:gd name="T51" fmla="*/ 120 h 518"/>
                <a:gd name="T52" fmla="*/ 19 w 230"/>
                <a:gd name="T53" fmla="*/ 105 h 518"/>
                <a:gd name="T54" fmla="*/ 34 w 230"/>
                <a:gd name="T55" fmla="*/ 101 h 518"/>
                <a:gd name="T56" fmla="*/ 48 w 230"/>
                <a:gd name="T57" fmla="*/ 96 h 518"/>
                <a:gd name="T58" fmla="*/ 58 w 230"/>
                <a:gd name="T59" fmla="*/ 86 h 518"/>
                <a:gd name="T60" fmla="*/ 91 w 230"/>
                <a:gd name="T61" fmla="*/ 101 h 518"/>
                <a:gd name="T62" fmla="*/ 101 w 230"/>
                <a:gd name="T63" fmla="*/ 110 h 518"/>
                <a:gd name="T64" fmla="*/ 110 w 230"/>
                <a:gd name="T65" fmla="*/ 293 h 518"/>
                <a:gd name="T66" fmla="*/ 106 w 230"/>
                <a:gd name="T67" fmla="*/ 417 h 5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0" h="518">
                  <a:moveTo>
                    <a:pt x="106" y="417"/>
                  </a:moveTo>
                  <a:lnTo>
                    <a:pt x="110" y="432"/>
                  </a:lnTo>
                  <a:lnTo>
                    <a:pt x="120" y="446"/>
                  </a:lnTo>
                  <a:lnTo>
                    <a:pt x="134" y="461"/>
                  </a:lnTo>
                  <a:lnTo>
                    <a:pt x="144" y="475"/>
                  </a:lnTo>
                  <a:lnTo>
                    <a:pt x="158" y="489"/>
                  </a:lnTo>
                  <a:lnTo>
                    <a:pt x="163" y="504"/>
                  </a:lnTo>
                  <a:lnTo>
                    <a:pt x="173" y="513"/>
                  </a:lnTo>
                  <a:lnTo>
                    <a:pt x="178" y="518"/>
                  </a:lnTo>
                  <a:lnTo>
                    <a:pt x="182" y="504"/>
                  </a:lnTo>
                  <a:lnTo>
                    <a:pt x="192" y="485"/>
                  </a:lnTo>
                  <a:lnTo>
                    <a:pt x="202" y="465"/>
                  </a:lnTo>
                  <a:lnTo>
                    <a:pt x="211" y="446"/>
                  </a:lnTo>
                  <a:lnTo>
                    <a:pt x="216" y="427"/>
                  </a:lnTo>
                  <a:lnTo>
                    <a:pt x="226" y="413"/>
                  </a:lnTo>
                  <a:lnTo>
                    <a:pt x="230" y="398"/>
                  </a:lnTo>
                  <a:lnTo>
                    <a:pt x="230" y="393"/>
                  </a:lnTo>
                  <a:lnTo>
                    <a:pt x="226" y="369"/>
                  </a:lnTo>
                  <a:lnTo>
                    <a:pt x="216" y="331"/>
                  </a:lnTo>
                  <a:lnTo>
                    <a:pt x="202" y="288"/>
                  </a:lnTo>
                  <a:lnTo>
                    <a:pt x="187" y="240"/>
                  </a:lnTo>
                  <a:lnTo>
                    <a:pt x="173" y="192"/>
                  </a:lnTo>
                  <a:lnTo>
                    <a:pt x="158" y="153"/>
                  </a:lnTo>
                  <a:lnTo>
                    <a:pt x="149" y="120"/>
                  </a:lnTo>
                  <a:lnTo>
                    <a:pt x="144" y="96"/>
                  </a:lnTo>
                  <a:lnTo>
                    <a:pt x="149" y="77"/>
                  </a:lnTo>
                  <a:lnTo>
                    <a:pt x="154" y="72"/>
                  </a:lnTo>
                  <a:lnTo>
                    <a:pt x="154" y="62"/>
                  </a:lnTo>
                  <a:lnTo>
                    <a:pt x="163" y="67"/>
                  </a:lnTo>
                  <a:lnTo>
                    <a:pt x="168" y="67"/>
                  </a:lnTo>
                  <a:lnTo>
                    <a:pt x="173" y="67"/>
                  </a:lnTo>
                  <a:lnTo>
                    <a:pt x="178" y="67"/>
                  </a:lnTo>
                  <a:lnTo>
                    <a:pt x="182" y="72"/>
                  </a:lnTo>
                  <a:lnTo>
                    <a:pt x="192" y="72"/>
                  </a:lnTo>
                  <a:lnTo>
                    <a:pt x="202" y="72"/>
                  </a:lnTo>
                  <a:lnTo>
                    <a:pt x="216" y="72"/>
                  </a:lnTo>
                  <a:lnTo>
                    <a:pt x="202" y="57"/>
                  </a:lnTo>
                  <a:lnTo>
                    <a:pt x="182" y="48"/>
                  </a:lnTo>
                  <a:lnTo>
                    <a:pt x="163" y="38"/>
                  </a:lnTo>
                  <a:lnTo>
                    <a:pt x="149" y="33"/>
                  </a:lnTo>
                  <a:lnTo>
                    <a:pt x="130" y="24"/>
                  </a:lnTo>
                  <a:lnTo>
                    <a:pt x="115" y="19"/>
                  </a:lnTo>
                  <a:lnTo>
                    <a:pt x="101" y="9"/>
                  </a:lnTo>
                  <a:lnTo>
                    <a:pt x="96" y="0"/>
                  </a:lnTo>
                  <a:lnTo>
                    <a:pt x="82" y="19"/>
                  </a:lnTo>
                  <a:lnTo>
                    <a:pt x="67" y="38"/>
                  </a:lnTo>
                  <a:lnTo>
                    <a:pt x="53" y="53"/>
                  </a:lnTo>
                  <a:lnTo>
                    <a:pt x="38" y="72"/>
                  </a:lnTo>
                  <a:lnTo>
                    <a:pt x="24" y="86"/>
                  </a:lnTo>
                  <a:lnTo>
                    <a:pt x="14" y="96"/>
                  </a:lnTo>
                  <a:lnTo>
                    <a:pt x="5" y="110"/>
                  </a:lnTo>
                  <a:lnTo>
                    <a:pt x="0" y="120"/>
                  </a:lnTo>
                  <a:lnTo>
                    <a:pt x="10" y="110"/>
                  </a:lnTo>
                  <a:lnTo>
                    <a:pt x="19" y="105"/>
                  </a:lnTo>
                  <a:lnTo>
                    <a:pt x="29" y="101"/>
                  </a:lnTo>
                  <a:lnTo>
                    <a:pt x="34" y="101"/>
                  </a:lnTo>
                  <a:lnTo>
                    <a:pt x="38" y="96"/>
                  </a:lnTo>
                  <a:lnTo>
                    <a:pt x="48" y="96"/>
                  </a:lnTo>
                  <a:lnTo>
                    <a:pt x="53" y="91"/>
                  </a:lnTo>
                  <a:lnTo>
                    <a:pt x="58" y="86"/>
                  </a:lnTo>
                  <a:lnTo>
                    <a:pt x="82" y="96"/>
                  </a:lnTo>
                  <a:lnTo>
                    <a:pt x="91" y="101"/>
                  </a:lnTo>
                  <a:lnTo>
                    <a:pt x="91" y="105"/>
                  </a:lnTo>
                  <a:lnTo>
                    <a:pt x="101" y="110"/>
                  </a:lnTo>
                  <a:lnTo>
                    <a:pt x="106" y="201"/>
                  </a:lnTo>
                  <a:lnTo>
                    <a:pt x="110" y="293"/>
                  </a:lnTo>
                  <a:lnTo>
                    <a:pt x="106" y="369"/>
                  </a:lnTo>
                  <a:lnTo>
                    <a:pt x="106" y="4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2512" y="3319"/>
              <a:ext cx="802" cy="1392"/>
            </a:xfrm>
            <a:custGeom>
              <a:avLst/>
              <a:gdLst>
                <a:gd name="T0" fmla="*/ 471 w 802"/>
                <a:gd name="T1" fmla="*/ 1363 h 1392"/>
                <a:gd name="T2" fmla="*/ 480 w 802"/>
                <a:gd name="T3" fmla="*/ 1378 h 1392"/>
                <a:gd name="T4" fmla="*/ 509 w 802"/>
                <a:gd name="T5" fmla="*/ 1363 h 1392"/>
                <a:gd name="T6" fmla="*/ 581 w 802"/>
                <a:gd name="T7" fmla="*/ 1306 h 1392"/>
                <a:gd name="T8" fmla="*/ 668 w 802"/>
                <a:gd name="T9" fmla="*/ 1229 h 1392"/>
                <a:gd name="T10" fmla="*/ 735 w 802"/>
                <a:gd name="T11" fmla="*/ 1166 h 1392"/>
                <a:gd name="T12" fmla="*/ 749 w 802"/>
                <a:gd name="T13" fmla="*/ 1118 h 1392"/>
                <a:gd name="T14" fmla="*/ 754 w 802"/>
                <a:gd name="T15" fmla="*/ 1056 h 1392"/>
                <a:gd name="T16" fmla="*/ 773 w 802"/>
                <a:gd name="T17" fmla="*/ 970 h 1392"/>
                <a:gd name="T18" fmla="*/ 793 w 802"/>
                <a:gd name="T19" fmla="*/ 893 h 1392"/>
                <a:gd name="T20" fmla="*/ 793 w 802"/>
                <a:gd name="T21" fmla="*/ 811 h 1392"/>
                <a:gd name="T22" fmla="*/ 783 w 802"/>
                <a:gd name="T23" fmla="*/ 663 h 1392"/>
                <a:gd name="T24" fmla="*/ 754 w 802"/>
                <a:gd name="T25" fmla="*/ 552 h 1392"/>
                <a:gd name="T26" fmla="*/ 692 w 802"/>
                <a:gd name="T27" fmla="*/ 394 h 1392"/>
                <a:gd name="T28" fmla="*/ 639 w 802"/>
                <a:gd name="T29" fmla="*/ 207 h 1392"/>
                <a:gd name="T30" fmla="*/ 591 w 802"/>
                <a:gd name="T31" fmla="*/ 48 h 1392"/>
                <a:gd name="T32" fmla="*/ 586 w 802"/>
                <a:gd name="T33" fmla="*/ 29 h 1392"/>
                <a:gd name="T34" fmla="*/ 567 w 802"/>
                <a:gd name="T35" fmla="*/ 135 h 1392"/>
                <a:gd name="T36" fmla="*/ 538 w 802"/>
                <a:gd name="T37" fmla="*/ 264 h 1392"/>
                <a:gd name="T38" fmla="*/ 500 w 802"/>
                <a:gd name="T39" fmla="*/ 384 h 1392"/>
                <a:gd name="T40" fmla="*/ 480 w 802"/>
                <a:gd name="T41" fmla="*/ 432 h 1392"/>
                <a:gd name="T42" fmla="*/ 466 w 802"/>
                <a:gd name="T43" fmla="*/ 461 h 1392"/>
                <a:gd name="T44" fmla="*/ 452 w 802"/>
                <a:gd name="T45" fmla="*/ 499 h 1392"/>
                <a:gd name="T46" fmla="*/ 432 w 802"/>
                <a:gd name="T47" fmla="*/ 538 h 1392"/>
                <a:gd name="T48" fmla="*/ 423 w 802"/>
                <a:gd name="T49" fmla="*/ 547 h 1392"/>
                <a:gd name="T50" fmla="*/ 408 w 802"/>
                <a:gd name="T51" fmla="*/ 523 h 1392"/>
                <a:gd name="T52" fmla="*/ 384 w 802"/>
                <a:gd name="T53" fmla="*/ 495 h 1392"/>
                <a:gd name="T54" fmla="*/ 360 w 802"/>
                <a:gd name="T55" fmla="*/ 466 h 1392"/>
                <a:gd name="T56" fmla="*/ 346 w 802"/>
                <a:gd name="T57" fmla="*/ 442 h 1392"/>
                <a:gd name="T58" fmla="*/ 332 w 802"/>
                <a:gd name="T59" fmla="*/ 413 h 1392"/>
                <a:gd name="T60" fmla="*/ 303 w 802"/>
                <a:gd name="T61" fmla="*/ 370 h 1392"/>
                <a:gd name="T62" fmla="*/ 279 w 802"/>
                <a:gd name="T63" fmla="*/ 336 h 1392"/>
                <a:gd name="T64" fmla="*/ 255 w 802"/>
                <a:gd name="T65" fmla="*/ 451 h 1392"/>
                <a:gd name="T66" fmla="*/ 221 w 802"/>
                <a:gd name="T67" fmla="*/ 600 h 1392"/>
                <a:gd name="T68" fmla="*/ 159 w 802"/>
                <a:gd name="T69" fmla="*/ 802 h 1392"/>
                <a:gd name="T70" fmla="*/ 77 w 802"/>
                <a:gd name="T71" fmla="*/ 1003 h 1392"/>
                <a:gd name="T72" fmla="*/ 0 w 802"/>
                <a:gd name="T73" fmla="*/ 1147 h 1392"/>
                <a:gd name="T74" fmla="*/ 10 w 802"/>
                <a:gd name="T75" fmla="*/ 1171 h 1392"/>
                <a:gd name="T76" fmla="*/ 39 w 802"/>
                <a:gd name="T77" fmla="*/ 1200 h 1392"/>
                <a:gd name="T78" fmla="*/ 72 w 802"/>
                <a:gd name="T79" fmla="*/ 1229 h 1392"/>
                <a:gd name="T80" fmla="*/ 125 w 802"/>
                <a:gd name="T81" fmla="*/ 1258 h 1392"/>
                <a:gd name="T82" fmla="*/ 178 w 802"/>
                <a:gd name="T83" fmla="*/ 1296 h 1392"/>
                <a:gd name="T84" fmla="*/ 226 w 802"/>
                <a:gd name="T85" fmla="*/ 1330 h 1392"/>
                <a:gd name="T86" fmla="*/ 274 w 802"/>
                <a:gd name="T87" fmla="*/ 1358 h 1392"/>
                <a:gd name="T88" fmla="*/ 317 w 802"/>
                <a:gd name="T89" fmla="*/ 1392 h 1392"/>
                <a:gd name="T90" fmla="*/ 332 w 802"/>
                <a:gd name="T91" fmla="*/ 1378 h 1392"/>
                <a:gd name="T92" fmla="*/ 341 w 802"/>
                <a:gd name="T93" fmla="*/ 1363 h 1392"/>
                <a:gd name="T94" fmla="*/ 351 w 802"/>
                <a:gd name="T95" fmla="*/ 1354 h 1392"/>
                <a:gd name="T96" fmla="*/ 360 w 802"/>
                <a:gd name="T97" fmla="*/ 1334 h 1392"/>
                <a:gd name="T98" fmla="*/ 380 w 802"/>
                <a:gd name="T99" fmla="*/ 1315 h 1392"/>
                <a:gd name="T100" fmla="*/ 399 w 802"/>
                <a:gd name="T101" fmla="*/ 1301 h 1392"/>
                <a:gd name="T102" fmla="*/ 408 w 802"/>
                <a:gd name="T103" fmla="*/ 1315 h 1392"/>
                <a:gd name="T104" fmla="*/ 423 w 802"/>
                <a:gd name="T105" fmla="*/ 1330 h 1392"/>
                <a:gd name="T106" fmla="*/ 442 w 802"/>
                <a:gd name="T107" fmla="*/ 1344 h 1392"/>
                <a:gd name="T108" fmla="*/ 461 w 802"/>
                <a:gd name="T109" fmla="*/ 1358 h 13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02" h="1392">
                  <a:moveTo>
                    <a:pt x="461" y="1358"/>
                  </a:moveTo>
                  <a:lnTo>
                    <a:pt x="471" y="1363"/>
                  </a:lnTo>
                  <a:lnTo>
                    <a:pt x="476" y="1368"/>
                  </a:lnTo>
                  <a:lnTo>
                    <a:pt x="480" y="1378"/>
                  </a:lnTo>
                  <a:lnTo>
                    <a:pt x="490" y="1382"/>
                  </a:lnTo>
                  <a:lnTo>
                    <a:pt x="509" y="1363"/>
                  </a:lnTo>
                  <a:lnTo>
                    <a:pt x="538" y="1339"/>
                  </a:lnTo>
                  <a:lnTo>
                    <a:pt x="581" y="1306"/>
                  </a:lnTo>
                  <a:lnTo>
                    <a:pt x="624" y="1262"/>
                  </a:lnTo>
                  <a:lnTo>
                    <a:pt x="668" y="1229"/>
                  </a:lnTo>
                  <a:lnTo>
                    <a:pt x="706" y="1195"/>
                  </a:lnTo>
                  <a:lnTo>
                    <a:pt x="735" y="1166"/>
                  </a:lnTo>
                  <a:lnTo>
                    <a:pt x="749" y="1142"/>
                  </a:lnTo>
                  <a:lnTo>
                    <a:pt x="749" y="1118"/>
                  </a:lnTo>
                  <a:lnTo>
                    <a:pt x="749" y="1090"/>
                  </a:lnTo>
                  <a:lnTo>
                    <a:pt x="754" y="1056"/>
                  </a:lnTo>
                  <a:lnTo>
                    <a:pt x="764" y="1013"/>
                  </a:lnTo>
                  <a:lnTo>
                    <a:pt x="773" y="970"/>
                  </a:lnTo>
                  <a:lnTo>
                    <a:pt x="783" y="931"/>
                  </a:lnTo>
                  <a:lnTo>
                    <a:pt x="793" y="893"/>
                  </a:lnTo>
                  <a:lnTo>
                    <a:pt x="802" y="859"/>
                  </a:lnTo>
                  <a:lnTo>
                    <a:pt x="793" y="811"/>
                  </a:lnTo>
                  <a:lnTo>
                    <a:pt x="788" y="744"/>
                  </a:lnTo>
                  <a:lnTo>
                    <a:pt x="783" y="663"/>
                  </a:lnTo>
                  <a:lnTo>
                    <a:pt x="783" y="595"/>
                  </a:lnTo>
                  <a:lnTo>
                    <a:pt x="754" y="552"/>
                  </a:lnTo>
                  <a:lnTo>
                    <a:pt x="725" y="485"/>
                  </a:lnTo>
                  <a:lnTo>
                    <a:pt x="692" y="394"/>
                  </a:lnTo>
                  <a:lnTo>
                    <a:pt x="663" y="303"/>
                  </a:lnTo>
                  <a:lnTo>
                    <a:pt x="639" y="207"/>
                  </a:lnTo>
                  <a:lnTo>
                    <a:pt x="610" y="120"/>
                  </a:lnTo>
                  <a:lnTo>
                    <a:pt x="591" y="48"/>
                  </a:lnTo>
                  <a:lnTo>
                    <a:pt x="586" y="0"/>
                  </a:lnTo>
                  <a:lnTo>
                    <a:pt x="586" y="29"/>
                  </a:lnTo>
                  <a:lnTo>
                    <a:pt x="576" y="72"/>
                  </a:lnTo>
                  <a:lnTo>
                    <a:pt x="567" y="135"/>
                  </a:lnTo>
                  <a:lnTo>
                    <a:pt x="552" y="197"/>
                  </a:lnTo>
                  <a:lnTo>
                    <a:pt x="538" y="264"/>
                  </a:lnTo>
                  <a:lnTo>
                    <a:pt x="519" y="331"/>
                  </a:lnTo>
                  <a:lnTo>
                    <a:pt x="500" y="384"/>
                  </a:lnTo>
                  <a:lnTo>
                    <a:pt x="480" y="427"/>
                  </a:lnTo>
                  <a:lnTo>
                    <a:pt x="480" y="432"/>
                  </a:lnTo>
                  <a:lnTo>
                    <a:pt x="476" y="447"/>
                  </a:lnTo>
                  <a:lnTo>
                    <a:pt x="466" y="461"/>
                  </a:lnTo>
                  <a:lnTo>
                    <a:pt x="461" y="480"/>
                  </a:lnTo>
                  <a:lnTo>
                    <a:pt x="452" y="499"/>
                  </a:lnTo>
                  <a:lnTo>
                    <a:pt x="442" y="519"/>
                  </a:lnTo>
                  <a:lnTo>
                    <a:pt x="432" y="538"/>
                  </a:lnTo>
                  <a:lnTo>
                    <a:pt x="428" y="552"/>
                  </a:lnTo>
                  <a:lnTo>
                    <a:pt x="423" y="547"/>
                  </a:lnTo>
                  <a:lnTo>
                    <a:pt x="413" y="538"/>
                  </a:lnTo>
                  <a:lnTo>
                    <a:pt x="408" y="523"/>
                  </a:lnTo>
                  <a:lnTo>
                    <a:pt x="394" y="509"/>
                  </a:lnTo>
                  <a:lnTo>
                    <a:pt x="384" y="495"/>
                  </a:lnTo>
                  <a:lnTo>
                    <a:pt x="370" y="480"/>
                  </a:lnTo>
                  <a:lnTo>
                    <a:pt x="360" y="466"/>
                  </a:lnTo>
                  <a:lnTo>
                    <a:pt x="356" y="451"/>
                  </a:lnTo>
                  <a:lnTo>
                    <a:pt x="346" y="442"/>
                  </a:lnTo>
                  <a:lnTo>
                    <a:pt x="341" y="427"/>
                  </a:lnTo>
                  <a:lnTo>
                    <a:pt x="332" y="413"/>
                  </a:lnTo>
                  <a:lnTo>
                    <a:pt x="317" y="389"/>
                  </a:lnTo>
                  <a:lnTo>
                    <a:pt x="303" y="370"/>
                  </a:lnTo>
                  <a:lnTo>
                    <a:pt x="293" y="351"/>
                  </a:lnTo>
                  <a:lnTo>
                    <a:pt x="279" y="336"/>
                  </a:lnTo>
                  <a:lnTo>
                    <a:pt x="269" y="317"/>
                  </a:lnTo>
                  <a:lnTo>
                    <a:pt x="255" y="451"/>
                  </a:lnTo>
                  <a:lnTo>
                    <a:pt x="240" y="514"/>
                  </a:lnTo>
                  <a:lnTo>
                    <a:pt x="221" y="600"/>
                  </a:lnTo>
                  <a:lnTo>
                    <a:pt x="192" y="696"/>
                  </a:lnTo>
                  <a:lnTo>
                    <a:pt x="159" y="802"/>
                  </a:lnTo>
                  <a:lnTo>
                    <a:pt x="120" y="907"/>
                  </a:lnTo>
                  <a:lnTo>
                    <a:pt x="77" y="1003"/>
                  </a:lnTo>
                  <a:lnTo>
                    <a:pt x="39" y="1085"/>
                  </a:lnTo>
                  <a:lnTo>
                    <a:pt x="0" y="1147"/>
                  </a:lnTo>
                  <a:lnTo>
                    <a:pt x="5" y="1162"/>
                  </a:lnTo>
                  <a:lnTo>
                    <a:pt x="10" y="1171"/>
                  </a:lnTo>
                  <a:lnTo>
                    <a:pt x="24" y="1186"/>
                  </a:lnTo>
                  <a:lnTo>
                    <a:pt x="39" y="1200"/>
                  </a:lnTo>
                  <a:lnTo>
                    <a:pt x="53" y="1214"/>
                  </a:lnTo>
                  <a:lnTo>
                    <a:pt x="72" y="1229"/>
                  </a:lnTo>
                  <a:lnTo>
                    <a:pt x="96" y="1243"/>
                  </a:lnTo>
                  <a:lnTo>
                    <a:pt x="125" y="1258"/>
                  </a:lnTo>
                  <a:lnTo>
                    <a:pt x="149" y="1282"/>
                  </a:lnTo>
                  <a:lnTo>
                    <a:pt x="178" y="1296"/>
                  </a:lnTo>
                  <a:lnTo>
                    <a:pt x="202" y="1310"/>
                  </a:lnTo>
                  <a:lnTo>
                    <a:pt x="226" y="1330"/>
                  </a:lnTo>
                  <a:lnTo>
                    <a:pt x="250" y="1344"/>
                  </a:lnTo>
                  <a:lnTo>
                    <a:pt x="274" y="1358"/>
                  </a:lnTo>
                  <a:lnTo>
                    <a:pt x="298" y="1378"/>
                  </a:lnTo>
                  <a:lnTo>
                    <a:pt x="317" y="1392"/>
                  </a:lnTo>
                  <a:lnTo>
                    <a:pt x="327" y="1382"/>
                  </a:lnTo>
                  <a:lnTo>
                    <a:pt x="332" y="1378"/>
                  </a:lnTo>
                  <a:lnTo>
                    <a:pt x="336" y="1373"/>
                  </a:lnTo>
                  <a:lnTo>
                    <a:pt x="341" y="1363"/>
                  </a:lnTo>
                  <a:lnTo>
                    <a:pt x="346" y="1358"/>
                  </a:lnTo>
                  <a:lnTo>
                    <a:pt x="351" y="1354"/>
                  </a:lnTo>
                  <a:lnTo>
                    <a:pt x="356" y="1344"/>
                  </a:lnTo>
                  <a:lnTo>
                    <a:pt x="360" y="1334"/>
                  </a:lnTo>
                  <a:lnTo>
                    <a:pt x="365" y="1325"/>
                  </a:lnTo>
                  <a:lnTo>
                    <a:pt x="380" y="1315"/>
                  </a:lnTo>
                  <a:lnTo>
                    <a:pt x="389" y="1310"/>
                  </a:lnTo>
                  <a:lnTo>
                    <a:pt x="399" y="1301"/>
                  </a:lnTo>
                  <a:lnTo>
                    <a:pt x="404" y="1306"/>
                  </a:lnTo>
                  <a:lnTo>
                    <a:pt x="408" y="1315"/>
                  </a:lnTo>
                  <a:lnTo>
                    <a:pt x="418" y="1320"/>
                  </a:lnTo>
                  <a:lnTo>
                    <a:pt x="423" y="1330"/>
                  </a:lnTo>
                  <a:lnTo>
                    <a:pt x="432" y="1334"/>
                  </a:lnTo>
                  <a:lnTo>
                    <a:pt x="442" y="1344"/>
                  </a:lnTo>
                  <a:lnTo>
                    <a:pt x="452" y="1354"/>
                  </a:lnTo>
                  <a:lnTo>
                    <a:pt x="461" y="1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2469" y="2599"/>
              <a:ext cx="499" cy="677"/>
            </a:xfrm>
            <a:custGeom>
              <a:avLst/>
              <a:gdLst>
                <a:gd name="T0" fmla="*/ 149 w 499"/>
                <a:gd name="T1" fmla="*/ 600 h 677"/>
                <a:gd name="T2" fmla="*/ 159 w 499"/>
                <a:gd name="T3" fmla="*/ 610 h 677"/>
                <a:gd name="T4" fmla="*/ 125 w 499"/>
                <a:gd name="T5" fmla="*/ 591 h 677"/>
                <a:gd name="T6" fmla="*/ 115 w 499"/>
                <a:gd name="T7" fmla="*/ 562 h 677"/>
                <a:gd name="T8" fmla="*/ 106 w 499"/>
                <a:gd name="T9" fmla="*/ 543 h 677"/>
                <a:gd name="T10" fmla="*/ 82 w 499"/>
                <a:gd name="T11" fmla="*/ 504 h 677"/>
                <a:gd name="T12" fmla="*/ 53 w 499"/>
                <a:gd name="T13" fmla="*/ 408 h 677"/>
                <a:gd name="T14" fmla="*/ 34 w 499"/>
                <a:gd name="T15" fmla="*/ 365 h 677"/>
                <a:gd name="T16" fmla="*/ 19 w 499"/>
                <a:gd name="T17" fmla="*/ 327 h 677"/>
                <a:gd name="T18" fmla="*/ 19 w 499"/>
                <a:gd name="T19" fmla="*/ 260 h 677"/>
                <a:gd name="T20" fmla="*/ 19 w 499"/>
                <a:gd name="T21" fmla="*/ 245 h 677"/>
                <a:gd name="T22" fmla="*/ 5 w 499"/>
                <a:gd name="T23" fmla="*/ 178 h 677"/>
                <a:gd name="T24" fmla="*/ 15 w 499"/>
                <a:gd name="T25" fmla="*/ 92 h 677"/>
                <a:gd name="T26" fmla="*/ 77 w 499"/>
                <a:gd name="T27" fmla="*/ 96 h 677"/>
                <a:gd name="T28" fmla="*/ 159 w 499"/>
                <a:gd name="T29" fmla="*/ 58 h 677"/>
                <a:gd name="T30" fmla="*/ 211 w 499"/>
                <a:gd name="T31" fmla="*/ 10 h 677"/>
                <a:gd name="T32" fmla="*/ 250 w 499"/>
                <a:gd name="T33" fmla="*/ 0 h 677"/>
                <a:gd name="T34" fmla="*/ 269 w 499"/>
                <a:gd name="T35" fmla="*/ 5 h 677"/>
                <a:gd name="T36" fmla="*/ 288 w 499"/>
                <a:gd name="T37" fmla="*/ 15 h 677"/>
                <a:gd name="T38" fmla="*/ 331 w 499"/>
                <a:gd name="T39" fmla="*/ 5 h 677"/>
                <a:gd name="T40" fmla="*/ 351 w 499"/>
                <a:gd name="T41" fmla="*/ 53 h 677"/>
                <a:gd name="T42" fmla="*/ 365 w 499"/>
                <a:gd name="T43" fmla="*/ 101 h 677"/>
                <a:gd name="T44" fmla="*/ 370 w 499"/>
                <a:gd name="T45" fmla="*/ 135 h 677"/>
                <a:gd name="T46" fmla="*/ 389 w 499"/>
                <a:gd name="T47" fmla="*/ 178 h 677"/>
                <a:gd name="T48" fmla="*/ 399 w 499"/>
                <a:gd name="T49" fmla="*/ 226 h 677"/>
                <a:gd name="T50" fmla="*/ 423 w 499"/>
                <a:gd name="T51" fmla="*/ 274 h 677"/>
                <a:gd name="T52" fmla="*/ 432 w 499"/>
                <a:gd name="T53" fmla="*/ 269 h 677"/>
                <a:gd name="T54" fmla="*/ 437 w 499"/>
                <a:gd name="T55" fmla="*/ 226 h 677"/>
                <a:gd name="T56" fmla="*/ 451 w 499"/>
                <a:gd name="T57" fmla="*/ 197 h 677"/>
                <a:gd name="T58" fmla="*/ 475 w 499"/>
                <a:gd name="T59" fmla="*/ 168 h 677"/>
                <a:gd name="T60" fmla="*/ 495 w 499"/>
                <a:gd name="T61" fmla="*/ 207 h 677"/>
                <a:gd name="T62" fmla="*/ 480 w 499"/>
                <a:gd name="T63" fmla="*/ 274 h 677"/>
                <a:gd name="T64" fmla="*/ 475 w 499"/>
                <a:gd name="T65" fmla="*/ 317 h 677"/>
                <a:gd name="T66" fmla="*/ 456 w 499"/>
                <a:gd name="T67" fmla="*/ 346 h 677"/>
                <a:gd name="T68" fmla="*/ 480 w 499"/>
                <a:gd name="T69" fmla="*/ 384 h 677"/>
                <a:gd name="T70" fmla="*/ 499 w 499"/>
                <a:gd name="T71" fmla="*/ 418 h 677"/>
                <a:gd name="T72" fmla="*/ 499 w 499"/>
                <a:gd name="T73" fmla="*/ 447 h 677"/>
                <a:gd name="T74" fmla="*/ 456 w 499"/>
                <a:gd name="T75" fmla="*/ 514 h 677"/>
                <a:gd name="T76" fmla="*/ 389 w 499"/>
                <a:gd name="T77" fmla="*/ 605 h 677"/>
                <a:gd name="T78" fmla="*/ 346 w 499"/>
                <a:gd name="T79" fmla="*/ 648 h 677"/>
                <a:gd name="T80" fmla="*/ 298 w 499"/>
                <a:gd name="T81" fmla="*/ 672 h 677"/>
                <a:gd name="T82" fmla="*/ 245 w 499"/>
                <a:gd name="T83" fmla="*/ 672 h 677"/>
                <a:gd name="T84" fmla="*/ 211 w 499"/>
                <a:gd name="T85" fmla="*/ 658 h 677"/>
                <a:gd name="T86" fmla="*/ 187 w 499"/>
                <a:gd name="T87" fmla="*/ 629 h 677"/>
                <a:gd name="T88" fmla="*/ 163 w 499"/>
                <a:gd name="T89" fmla="*/ 605 h 6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9" h="677">
                  <a:moveTo>
                    <a:pt x="163" y="605"/>
                  </a:moveTo>
                  <a:lnTo>
                    <a:pt x="149" y="600"/>
                  </a:lnTo>
                  <a:lnTo>
                    <a:pt x="159" y="605"/>
                  </a:lnTo>
                  <a:lnTo>
                    <a:pt x="159" y="615"/>
                  </a:lnTo>
                  <a:lnTo>
                    <a:pt x="159" y="610"/>
                  </a:lnTo>
                  <a:lnTo>
                    <a:pt x="144" y="605"/>
                  </a:lnTo>
                  <a:lnTo>
                    <a:pt x="135" y="600"/>
                  </a:lnTo>
                  <a:lnTo>
                    <a:pt x="125" y="591"/>
                  </a:lnTo>
                  <a:lnTo>
                    <a:pt x="115" y="581"/>
                  </a:lnTo>
                  <a:lnTo>
                    <a:pt x="115" y="571"/>
                  </a:lnTo>
                  <a:lnTo>
                    <a:pt x="115" y="562"/>
                  </a:lnTo>
                  <a:lnTo>
                    <a:pt x="120" y="552"/>
                  </a:lnTo>
                  <a:lnTo>
                    <a:pt x="115" y="547"/>
                  </a:lnTo>
                  <a:lnTo>
                    <a:pt x="106" y="543"/>
                  </a:lnTo>
                  <a:lnTo>
                    <a:pt x="101" y="533"/>
                  </a:lnTo>
                  <a:lnTo>
                    <a:pt x="91" y="528"/>
                  </a:lnTo>
                  <a:lnTo>
                    <a:pt x="82" y="504"/>
                  </a:lnTo>
                  <a:lnTo>
                    <a:pt x="72" y="466"/>
                  </a:lnTo>
                  <a:lnTo>
                    <a:pt x="58" y="432"/>
                  </a:lnTo>
                  <a:lnTo>
                    <a:pt x="53" y="408"/>
                  </a:lnTo>
                  <a:lnTo>
                    <a:pt x="48" y="399"/>
                  </a:lnTo>
                  <a:lnTo>
                    <a:pt x="43" y="384"/>
                  </a:lnTo>
                  <a:lnTo>
                    <a:pt x="34" y="365"/>
                  </a:lnTo>
                  <a:lnTo>
                    <a:pt x="15" y="351"/>
                  </a:lnTo>
                  <a:lnTo>
                    <a:pt x="29" y="336"/>
                  </a:lnTo>
                  <a:lnTo>
                    <a:pt x="19" y="327"/>
                  </a:lnTo>
                  <a:lnTo>
                    <a:pt x="19" y="303"/>
                  </a:lnTo>
                  <a:lnTo>
                    <a:pt x="19" y="274"/>
                  </a:lnTo>
                  <a:lnTo>
                    <a:pt x="19" y="260"/>
                  </a:lnTo>
                  <a:lnTo>
                    <a:pt x="19" y="250"/>
                  </a:lnTo>
                  <a:lnTo>
                    <a:pt x="19" y="245"/>
                  </a:lnTo>
                  <a:lnTo>
                    <a:pt x="24" y="236"/>
                  </a:lnTo>
                  <a:lnTo>
                    <a:pt x="15" y="216"/>
                  </a:lnTo>
                  <a:lnTo>
                    <a:pt x="5" y="178"/>
                  </a:lnTo>
                  <a:lnTo>
                    <a:pt x="0" y="135"/>
                  </a:lnTo>
                  <a:lnTo>
                    <a:pt x="5" y="92"/>
                  </a:lnTo>
                  <a:lnTo>
                    <a:pt x="15" y="92"/>
                  </a:lnTo>
                  <a:lnTo>
                    <a:pt x="29" y="96"/>
                  </a:lnTo>
                  <a:lnTo>
                    <a:pt x="48" y="101"/>
                  </a:lnTo>
                  <a:lnTo>
                    <a:pt x="77" y="96"/>
                  </a:lnTo>
                  <a:lnTo>
                    <a:pt x="101" y="92"/>
                  </a:lnTo>
                  <a:lnTo>
                    <a:pt x="125" y="82"/>
                  </a:lnTo>
                  <a:lnTo>
                    <a:pt x="159" y="58"/>
                  </a:lnTo>
                  <a:lnTo>
                    <a:pt x="187" y="29"/>
                  </a:lnTo>
                  <a:lnTo>
                    <a:pt x="197" y="20"/>
                  </a:lnTo>
                  <a:lnTo>
                    <a:pt x="211" y="10"/>
                  </a:lnTo>
                  <a:lnTo>
                    <a:pt x="226" y="5"/>
                  </a:lnTo>
                  <a:lnTo>
                    <a:pt x="235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4" y="5"/>
                  </a:lnTo>
                  <a:lnTo>
                    <a:pt x="269" y="5"/>
                  </a:lnTo>
                  <a:lnTo>
                    <a:pt x="274" y="10"/>
                  </a:lnTo>
                  <a:lnTo>
                    <a:pt x="279" y="15"/>
                  </a:lnTo>
                  <a:lnTo>
                    <a:pt x="288" y="15"/>
                  </a:lnTo>
                  <a:lnTo>
                    <a:pt x="303" y="10"/>
                  </a:lnTo>
                  <a:lnTo>
                    <a:pt x="317" y="5"/>
                  </a:lnTo>
                  <a:lnTo>
                    <a:pt x="331" y="5"/>
                  </a:lnTo>
                  <a:lnTo>
                    <a:pt x="341" y="15"/>
                  </a:lnTo>
                  <a:lnTo>
                    <a:pt x="351" y="29"/>
                  </a:lnTo>
                  <a:lnTo>
                    <a:pt x="351" y="53"/>
                  </a:lnTo>
                  <a:lnTo>
                    <a:pt x="355" y="72"/>
                  </a:lnTo>
                  <a:lnTo>
                    <a:pt x="360" y="92"/>
                  </a:lnTo>
                  <a:lnTo>
                    <a:pt x="365" y="101"/>
                  </a:lnTo>
                  <a:lnTo>
                    <a:pt x="365" y="111"/>
                  </a:lnTo>
                  <a:lnTo>
                    <a:pt x="370" y="125"/>
                  </a:lnTo>
                  <a:lnTo>
                    <a:pt x="370" y="135"/>
                  </a:lnTo>
                  <a:lnTo>
                    <a:pt x="370" y="149"/>
                  </a:lnTo>
                  <a:lnTo>
                    <a:pt x="379" y="164"/>
                  </a:lnTo>
                  <a:lnTo>
                    <a:pt x="389" y="178"/>
                  </a:lnTo>
                  <a:lnTo>
                    <a:pt x="394" y="192"/>
                  </a:lnTo>
                  <a:lnTo>
                    <a:pt x="399" y="212"/>
                  </a:lnTo>
                  <a:lnTo>
                    <a:pt x="399" y="226"/>
                  </a:lnTo>
                  <a:lnTo>
                    <a:pt x="408" y="250"/>
                  </a:lnTo>
                  <a:lnTo>
                    <a:pt x="423" y="264"/>
                  </a:lnTo>
                  <a:lnTo>
                    <a:pt x="423" y="274"/>
                  </a:lnTo>
                  <a:lnTo>
                    <a:pt x="427" y="274"/>
                  </a:lnTo>
                  <a:lnTo>
                    <a:pt x="432" y="274"/>
                  </a:lnTo>
                  <a:lnTo>
                    <a:pt x="432" y="269"/>
                  </a:lnTo>
                  <a:lnTo>
                    <a:pt x="437" y="264"/>
                  </a:lnTo>
                  <a:lnTo>
                    <a:pt x="437" y="250"/>
                  </a:lnTo>
                  <a:lnTo>
                    <a:pt x="437" y="226"/>
                  </a:lnTo>
                  <a:lnTo>
                    <a:pt x="432" y="212"/>
                  </a:lnTo>
                  <a:lnTo>
                    <a:pt x="437" y="207"/>
                  </a:lnTo>
                  <a:lnTo>
                    <a:pt x="451" y="197"/>
                  </a:lnTo>
                  <a:lnTo>
                    <a:pt x="461" y="188"/>
                  </a:lnTo>
                  <a:lnTo>
                    <a:pt x="471" y="178"/>
                  </a:lnTo>
                  <a:lnTo>
                    <a:pt x="475" y="168"/>
                  </a:lnTo>
                  <a:lnTo>
                    <a:pt x="480" y="178"/>
                  </a:lnTo>
                  <a:lnTo>
                    <a:pt x="490" y="192"/>
                  </a:lnTo>
                  <a:lnTo>
                    <a:pt x="495" y="207"/>
                  </a:lnTo>
                  <a:lnTo>
                    <a:pt x="495" y="226"/>
                  </a:lnTo>
                  <a:lnTo>
                    <a:pt x="490" y="250"/>
                  </a:lnTo>
                  <a:lnTo>
                    <a:pt x="480" y="274"/>
                  </a:lnTo>
                  <a:lnTo>
                    <a:pt x="475" y="298"/>
                  </a:lnTo>
                  <a:lnTo>
                    <a:pt x="475" y="308"/>
                  </a:lnTo>
                  <a:lnTo>
                    <a:pt x="475" y="317"/>
                  </a:lnTo>
                  <a:lnTo>
                    <a:pt x="471" y="332"/>
                  </a:lnTo>
                  <a:lnTo>
                    <a:pt x="466" y="341"/>
                  </a:lnTo>
                  <a:lnTo>
                    <a:pt x="456" y="346"/>
                  </a:lnTo>
                  <a:lnTo>
                    <a:pt x="466" y="360"/>
                  </a:lnTo>
                  <a:lnTo>
                    <a:pt x="471" y="375"/>
                  </a:lnTo>
                  <a:lnTo>
                    <a:pt x="480" y="384"/>
                  </a:lnTo>
                  <a:lnTo>
                    <a:pt x="490" y="394"/>
                  </a:lnTo>
                  <a:lnTo>
                    <a:pt x="499" y="399"/>
                  </a:lnTo>
                  <a:lnTo>
                    <a:pt x="499" y="418"/>
                  </a:lnTo>
                  <a:lnTo>
                    <a:pt x="499" y="432"/>
                  </a:lnTo>
                  <a:lnTo>
                    <a:pt x="499" y="442"/>
                  </a:lnTo>
                  <a:lnTo>
                    <a:pt x="499" y="447"/>
                  </a:lnTo>
                  <a:lnTo>
                    <a:pt x="490" y="461"/>
                  </a:lnTo>
                  <a:lnTo>
                    <a:pt x="475" y="485"/>
                  </a:lnTo>
                  <a:lnTo>
                    <a:pt x="456" y="514"/>
                  </a:lnTo>
                  <a:lnTo>
                    <a:pt x="432" y="547"/>
                  </a:lnTo>
                  <a:lnTo>
                    <a:pt x="408" y="581"/>
                  </a:lnTo>
                  <a:lnTo>
                    <a:pt x="389" y="605"/>
                  </a:lnTo>
                  <a:lnTo>
                    <a:pt x="370" y="629"/>
                  </a:lnTo>
                  <a:lnTo>
                    <a:pt x="360" y="639"/>
                  </a:lnTo>
                  <a:lnTo>
                    <a:pt x="346" y="648"/>
                  </a:lnTo>
                  <a:lnTo>
                    <a:pt x="331" y="658"/>
                  </a:lnTo>
                  <a:lnTo>
                    <a:pt x="312" y="663"/>
                  </a:lnTo>
                  <a:lnTo>
                    <a:pt x="298" y="672"/>
                  </a:lnTo>
                  <a:lnTo>
                    <a:pt x="279" y="672"/>
                  </a:lnTo>
                  <a:lnTo>
                    <a:pt x="259" y="677"/>
                  </a:lnTo>
                  <a:lnTo>
                    <a:pt x="245" y="672"/>
                  </a:lnTo>
                  <a:lnTo>
                    <a:pt x="231" y="667"/>
                  </a:lnTo>
                  <a:lnTo>
                    <a:pt x="221" y="663"/>
                  </a:lnTo>
                  <a:lnTo>
                    <a:pt x="211" y="658"/>
                  </a:lnTo>
                  <a:lnTo>
                    <a:pt x="202" y="648"/>
                  </a:lnTo>
                  <a:lnTo>
                    <a:pt x="192" y="639"/>
                  </a:lnTo>
                  <a:lnTo>
                    <a:pt x="187" y="629"/>
                  </a:lnTo>
                  <a:lnTo>
                    <a:pt x="178" y="619"/>
                  </a:lnTo>
                  <a:lnTo>
                    <a:pt x="168" y="615"/>
                  </a:lnTo>
                  <a:lnTo>
                    <a:pt x="163" y="60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4053" y="4649"/>
              <a:ext cx="293" cy="292"/>
            </a:xfrm>
            <a:custGeom>
              <a:avLst/>
              <a:gdLst>
                <a:gd name="T0" fmla="*/ 10 w 293"/>
                <a:gd name="T1" fmla="*/ 115 h 292"/>
                <a:gd name="T2" fmla="*/ 39 w 293"/>
                <a:gd name="T3" fmla="*/ 76 h 292"/>
                <a:gd name="T4" fmla="*/ 72 w 293"/>
                <a:gd name="T5" fmla="*/ 33 h 292"/>
                <a:gd name="T6" fmla="*/ 92 w 293"/>
                <a:gd name="T7" fmla="*/ 4 h 292"/>
                <a:gd name="T8" fmla="*/ 101 w 293"/>
                <a:gd name="T9" fmla="*/ 4 h 292"/>
                <a:gd name="T10" fmla="*/ 135 w 293"/>
                <a:gd name="T11" fmla="*/ 28 h 292"/>
                <a:gd name="T12" fmla="*/ 178 w 293"/>
                <a:gd name="T13" fmla="*/ 57 h 292"/>
                <a:gd name="T14" fmla="*/ 207 w 293"/>
                <a:gd name="T15" fmla="*/ 81 h 292"/>
                <a:gd name="T16" fmla="*/ 221 w 293"/>
                <a:gd name="T17" fmla="*/ 96 h 292"/>
                <a:gd name="T18" fmla="*/ 231 w 293"/>
                <a:gd name="T19" fmla="*/ 110 h 292"/>
                <a:gd name="T20" fmla="*/ 240 w 293"/>
                <a:gd name="T21" fmla="*/ 124 h 292"/>
                <a:gd name="T22" fmla="*/ 255 w 293"/>
                <a:gd name="T23" fmla="*/ 144 h 292"/>
                <a:gd name="T24" fmla="*/ 284 w 293"/>
                <a:gd name="T25" fmla="*/ 177 h 292"/>
                <a:gd name="T26" fmla="*/ 293 w 293"/>
                <a:gd name="T27" fmla="*/ 220 h 292"/>
                <a:gd name="T28" fmla="*/ 288 w 293"/>
                <a:gd name="T29" fmla="*/ 244 h 292"/>
                <a:gd name="T30" fmla="*/ 284 w 293"/>
                <a:gd name="T31" fmla="*/ 249 h 292"/>
                <a:gd name="T32" fmla="*/ 269 w 293"/>
                <a:gd name="T33" fmla="*/ 259 h 292"/>
                <a:gd name="T34" fmla="*/ 264 w 293"/>
                <a:gd name="T35" fmla="*/ 244 h 292"/>
                <a:gd name="T36" fmla="*/ 250 w 293"/>
                <a:gd name="T37" fmla="*/ 225 h 292"/>
                <a:gd name="T38" fmla="*/ 236 w 293"/>
                <a:gd name="T39" fmla="*/ 211 h 292"/>
                <a:gd name="T40" fmla="*/ 221 w 293"/>
                <a:gd name="T41" fmla="*/ 206 h 292"/>
                <a:gd name="T42" fmla="*/ 188 w 293"/>
                <a:gd name="T43" fmla="*/ 192 h 292"/>
                <a:gd name="T44" fmla="*/ 178 w 293"/>
                <a:gd name="T45" fmla="*/ 196 h 292"/>
                <a:gd name="T46" fmla="*/ 183 w 293"/>
                <a:gd name="T47" fmla="*/ 216 h 292"/>
                <a:gd name="T48" fmla="*/ 197 w 293"/>
                <a:gd name="T49" fmla="*/ 244 h 292"/>
                <a:gd name="T50" fmla="*/ 192 w 293"/>
                <a:gd name="T51" fmla="*/ 283 h 292"/>
                <a:gd name="T52" fmla="*/ 178 w 293"/>
                <a:gd name="T53" fmla="*/ 288 h 292"/>
                <a:gd name="T54" fmla="*/ 159 w 293"/>
                <a:gd name="T55" fmla="*/ 273 h 292"/>
                <a:gd name="T56" fmla="*/ 120 w 293"/>
                <a:gd name="T57" fmla="*/ 249 h 292"/>
                <a:gd name="T58" fmla="*/ 82 w 293"/>
                <a:gd name="T59" fmla="*/ 225 h 292"/>
                <a:gd name="T60" fmla="*/ 48 w 293"/>
                <a:gd name="T61" fmla="*/ 206 h 292"/>
                <a:gd name="T62" fmla="*/ 15 w 293"/>
                <a:gd name="T63" fmla="*/ 168 h 292"/>
                <a:gd name="T64" fmla="*/ 0 w 293"/>
                <a:gd name="T65" fmla="*/ 129 h 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92">
                  <a:moveTo>
                    <a:pt x="0" y="129"/>
                  </a:moveTo>
                  <a:lnTo>
                    <a:pt x="10" y="115"/>
                  </a:lnTo>
                  <a:lnTo>
                    <a:pt x="24" y="96"/>
                  </a:lnTo>
                  <a:lnTo>
                    <a:pt x="39" y="76"/>
                  </a:lnTo>
                  <a:lnTo>
                    <a:pt x="58" y="52"/>
                  </a:lnTo>
                  <a:lnTo>
                    <a:pt x="72" y="33"/>
                  </a:lnTo>
                  <a:lnTo>
                    <a:pt x="82" y="19"/>
                  </a:lnTo>
                  <a:lnTo>
                    <a:pt x="92" y="4"/>
                  </a:lnTo>
                  <a:lnTo>
                    <a:pt x="96" y="0"/>
                  </a:lnTo>
                  <a:lnTo>
                    <a:pt x="101" y="4"/>
                  </a:lnTo>
                  <a:lnTo>
                    <a:pt x="116" y="14"/>
                  </a:lnTo>
                  <a:lnTo>
                    <a:pt x="135" y="28"/>
                  </a:lnTo>
                  <a:lnTo>
                    <a:pt x="159" y="43"/>
                  </a:lnTo>
                  <a:lnTo>
                    <a:pt x="178" y="57"/>
                  </a:lnTo>
                  <a:lnTo>
                    <a:pt x="192" y="72"/>
                  </a:lnTo>
                  <a:lnTo>
                    <a:pt x="207" y="81"/>
                  </a:lnTo>
                  <a:lnTo>
                    <a:pt x="216" y="91"/>
                  </a:lnTo>
                  <a:lnTo>
                    <a:pt x="221" y="96"/>
                  </a:lnTo>
                  <a:lnTo>
                    <a:pt x="226" y="105"/>
                  </a:lnTo>
                  <a:lnTo>
                    <a:pt x="231" y="110"/>
                  </a:lnTo>
                  <a:lnTo>
                    <a:pt x="236" y="120"/>
                  </a:lnTo>
                  <a:lnTo>
                    <a:pt x="240" y="124"/>
                  </a:lnTo>
                  <a:lnTo>
                    <a:pt x="245" y="134"/>
                  </a:lnTo>
                  <a:lnTo>
                    <a:pt x="255" y="144"/>
                  </a:lnTo>
                  <a:lnTo>
                    <a:pt x="264" y="153"/>
                  </a:lnTo>
                  <a:lnTo>
                    <a:pt x="284" y="177"/>
                  </a:lnTo>
                  <a:lnTo>
                    <a:pt x="293" y="196"/>
                  </a:lnTo>
                  <a:lnTo>
                    <a:pt x="293" y="220"/>
                  </a:lnTo>
                  <a:lnTo>
                    <a:pt x="288" y="240"/>
                  </a:lnTo>
                  <a:lnTo>
                    <a:pt x="288" y="244"/>
                  </a:lnTo>
                  <a:lnTo>
                    <a:pt x="284" y="249"/>
                  </a:lnTo>
                  <a:lnTo>
                    <a:pt x="274" y="254"/>
                  </a:lnTo>
                  <a:lnTo>
                    <a:pt x="269" y="259"/>
                  </a:lnTo>
                  <a:lnTo>
                    <a:pt x="264" y="249"/>
                  </a:lnTo>
                  <a:lnTo>
                    <a:pt x="264" y="244"/>
                  </a:lnTo>
                  <a:lnTo>
                    <a:pt x="260" y="235"/>
                  </a:lnTo>
                  <a:lnTo>
                    <a:pt x="250" y="225"/>
                  </a:lnTo>
                  <a:lnTo>
                    <a:pt x="245" y="220"/>
                  </a:lnTo>
                  <a:lnTo>
                    <a:pt x="236" y="211"/>
                  </a:lnTo>
                  <a:lnTo>
                    <a:pt x="231" y="206"/>
                  </a:lnTo>
                  <a:lnTo>
                    <a:pt x="221" y="206"/>
                  </a:lnTo>
                  <a:lnTo>
                    <a:pt x="202" y="196"/>
                  </a:lnTo>
                  <a:lnTo>
                    <a:pt x="188" y="192"/>
                  </a:lnTo>
                  <a:lnTo>
                    <a:pt x="178" y="192"/>
                  </a:lnTo>
                  <a:lnTo>
                    <a:pt x="178" y="196"/>
                  </a:lnTo>
                  <a:lnTo>
                    <a:pt x="178" y="206"/>
                  </a:lnTo>
                  <a:lnTo>
                    <a:pt x="183" y="216"/>
                  </a:lnTo>
                  <a:lnTo>
                    <a:pt x="188" y="230"/>
                  </a:lnTo>
                  <a:lnTo>
                    <a:pt x="197" y="244"/>
                  </a:lnTo>
                  <a:lnTo>
                    <a:pt x="202" y="264"/>
                  </a:lnTo>
                  <a:lnTo>
                    <a:pt x="192" y="283"/>
                  </a:lnTo>
                  <a:lnTo>
                    <a:pt x="183" y="292"/>
                  </a:lnTo>
                  <a:lnTo>
                    <a:pt x="178" y="288"/>
                  </a:lnTo>
                  <a:lnTo>
                    <a:pt x="173" y="283"/>
                  </a:lnTo>
                  <a:lnTo>
                    <a:pt x="159" y="273"/>
                  </a:lnTo>
                  <a:lnTo>
                    <a:pt x="140" y="264"/>
                  </a:lnTo>
                  <a:lnTo>
                    <a:pt x="120" y="249"/>
                  </a:lnTo>
                  <a:lnTo>
                    <a:pt x="101" y="240"/>
                  </a:lnTo>
                  <a:lnTo>
                    <a:pt x="82" y="225"/>
                  </a:lnTo>
                  <a:lnTo>
                    <a:pt x="63" y="216"/>
                  </a:lnTo>
                  <a:lnTo>
                    <a:pt x="48" y="206"/>
                  </a:lnTo>
                  <a:lnTo>
                    <a:pt x="29" y="187"/>
                  </a:lnTo>
                  <a:lnTo>
                    <a:pt x="15" y="168"/>
                  </a:lnTo>
                  <a:lnTo>
                    <a:pt x="5" y="148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2296" y="3497"/>
              <a:ext cx="432" cy="321"/>
            </a:xfrm>
            <a:custGeom>
              <a:avLst/>
              <a:gdLst>
                <a:gd name="T0" fmla="*/ 39 w 432"/>
                <a:gd name="T1" fmla="*/ 163 h 321"/>
                <a:gd name="T2" fmla="*/ 53 w 432"/>
                <a:gd name="T3" fmla="*/ 158 h 321"/>
                <a:gd name="T4" fmla="*/ 77 w 432"/>
                <a:gd name="T5" fmla="*/ 163 h 321"/>
                <a:gd name="T6" fmla="*/ 111 w 432"/>
                <a:gd name="T7" fmla="*/ 192 h 321"/>
                <a:gd name="T8" fmla="*/ 164 w 432"/>
                <a:gd name="T9" fmla="*/ 216 h 321"/>
                <a:gd name="T10" fmla="*/ 216 w 432"/>
                <a:gd name="T11" fmla="*/ 240 h 321"/>
                <a:gd name="T12" fmla="*/ 231 w 432"/>
                <a:gd name="T13" fmla="*/ 259 h 321"/>
                <a:gd name="T14" fmla="*/ 231 w 432"/>
                <a:gd name="T15" fmla="*/ 293 h 321"/>
                <a:gd name="T16" fmla="*/ 250 w 432"/>
                <a:gd name="T17" fmla="*/ 307 h 321"/>
                <a:gd name="T18" fmla="*/ 264 w 432"/>
                <a:gd name="T19" fmla="*/ 307 h 321"/>
                <a:gd name="T20" fmla="*/ 279 w 432"/>
                <a:gd name="T21" fmla="*/ 293 h 321"/>
                <a:gd name="T22" fmla="*/ 288 w 432"/>
                <a:gd name="T23" fmla="*/ 288 h 321"/>
                <a:gd name="T24" fmla="*/ 298 w 432"/>
                <a:gd name="T25" fmla="*/ 288 h 321"/>
                <a:gd name="T26" fmla="*/ 312 w 432"/>
                <a:gd name="T27" fmla="*/ 293 h 321"/>
                <a:gd name="T28" fmla="*/ 332 w 432"/>
                <a:gd name="T29" fmla="*/ 297 h 321"/>
                <a:gd name="T30" fmla="*/ 341 w 432"/>
                <a:gd name="T31" fmla="*/ 297 h 321"/>
                <a:gd name="T32" fmla="*/ 351 w 432"/>
                <a:gd name="T33" fmla="*/ 307 h 321"/>
                <a:gd name="T34" fmla="*/ 370 w 432"/>
                <a:gd name="T35" fmla="*/ 321 h 321"/>
                <a:gd name="T36" fmla="*/ 384 w 432"/>
                <a:gd name="T37" fmla="*/ 302 h 321"/>
                <a:gd name="T38" fmla="*/ 399 w 432"/>
                <a:gd name="T39" fmla="*/ 283 h 321"/>
                <a:gd name="T40" fmla="*/ 413 w 432"/>
                <a:gd name="T41" fmla="*/ 259 h 321"/>
                <a:gd name="T42" fmla="*/ 423 w 432"/>
                <a:gd name="T43" fmla="*/ 245 h 321"/>
                <a:gd name="T44" fmla="*/ 432 w 432"/>
                <a:gd name="T45" fmla="*/ 230 h 321"/>
                <a:gd name="T46" fmla="*/ 432 w 432"/>
                <a:gd name="T47" fmla="*/ 197 h 321"/>
                <a:gd name="T48" fmla="*/ 428 w 432"/>
                <a:gd name="T49" fmla="*/ 168 h 321"/>
                <a:gd name="T50" fmla="*/ 418 w 432"/>
                <a:gd name="T51" fmla="*/ 134 h 321"/>
                <a:gd name="T52" fmla="*/ 389 w 432"/>
                <a:gd name="T53" fmla="*/ 120 h 321"/>
                <a:gd name="T54" fmla="*/ 351 w 432"/>
                <a:gd name="T55" fmla="*/ 96 h 321"/>
                <a:gd name="T56" fmla="*/ 303 w 432"/>
                <a:gd name="T57" fmla="*/ 72 h 321"/>
                <a:gd name="T58" fmla="*/ 264 w 432"/>
                <a:gd name="T59" fmla="*/ 53 h 321"/>
                <a:gd name="T60" fmla="*/ 240 w 432"/>
                <a:gd name="T61" fmla="*/ 38 h 321"/>
                <a:gd name="T62" fmla="*/ 202 w 432"/>
                <a:gd name="T63" fmla="*/ 24 h 321"/>
                <a:gd name="T64" fmla="*/ 159 w 432"/>
                <a:gd name="T65" fmla="*/ 9 h 321"/>
                <a:gd name="T66" fmla="*/ 120 w 432"/>
                <a:gd name="T67" fmla="*/ 0 h 321"/>
                <a:gd name="T68" fmla="*/ 96 w 432"/>
                <a:gd name="T69" fmla="*/ 5 h 321"/>
                <a:gd name="T70" fmla="*/ 72 w 432"/>
                <a:gd name="T71" fmla="*/ 5 h 321"/>
                <a:gd name="T72" fmla="*/ 39 w 432"/>
                <a:gd name="T73" fmla="*/ 9 h 321"/>
                <a:gd name="T74" fmla="*/ 15 w 432"/>
                <a:gd name="T75" fmla="*/ 19 h 321"/>
                <a:gd name="T76" fmla="*/ 29 w 432"/>
                <a:gd name="T77" fmla="*/ 163 h 3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32" h="321">
                  <a:moveTo>
                    <a:pt x="29" y="163"/>
                  </a:moveTo>
                  <a:lnTo>
                    <a:pt x="39" y="163"/>
                  </a:lnTo>
                  <a:lnTo>
                    <a:pt x="48" y="163"/>
                  </a:lnTo>
                  <a:lnTo>
                    <a:pt x="53" y="158"/>
                  </a:lnTo>
                  <a:lnTo>
                    <a:pt x="63" y="158"/>
                  </a:lnTo>
                  <a:lnTo>
                    <a:pt x="77" y="163"/>
                  </a:lnTo>
                  <a:lnTo>
                    <a:pt x="92" y="177"/>
                  </a:lnTo>
                  <a:lnTo>
                    <a:pt x="111" y="192"/>
                  </a:lnTo>
                  <a:lnTo>
                    <a:pt x="135" y="201"/>
                  </a:lnTo>
                  <a:lnTo>
                    <a:pt x="164" y="216"/>
                  </a:lnTo>
                  <a:lnTo>
                    <a:pt x="188" y="230"/>
                  </a:lnTo>
                  <a:lnTo>
                    <a:pt x="216" y="240"/>
                  </a:lnTo>
                  <a:lnTo>
                    <a:pt x="240" y="240"/>
                  </a:lnTo>
                  <a:lnTo>
                    <a:pt x="231" y="259"/>
                  </a:lnTo>
                  <a:lnTo>
                    <a:pt x="231" y="273"/>
                  </a:lnTo>
                  <a:lnTo>
                    <a:pt x="231" y="293"/>
                  </a:lnTo>
                  <a:lnTo>
                    <a:pt x="240" y="302"/>
                  </a:lnTo>
                  <a:lnTo>
                    <a:pt x="250" y="307"/>
                  </a:lnTo>
                  <a:lnTo>
                    <a:pt x="255" y="307"/>
                  </a:lnTo>
                  <a:lnTo>
                    <a:pt x="264" y="307"/>
                  </a:lnTo>
                  <a:lnTo>
                    <a:pt x="269" y="302"/>
                  </a:lnTo>
                  <a:lnTo>
                    <a:pt x="279" y="293"/>
                  </a:lnTo>
                  <a:lnTo>
                    <a:pt x="284" y="293"/>
                  </a:lnTo>
                  <a:lnTo>
                    <a:pt x="288" y="288"/>
                  </a:lnTo>
                  <a:lnTo>
                    <a:pt x="293" y="288"/>
                  </a:lnTo>
                  <a:lnTo>
                    <a:pt x="298" y="288"/>
                  </a:lnTo>
                  <a:lnTo>
                    <a:pt x="308" y="288"/>
                  </a:lnTo>
                  <a:lnTo>
                    <a:pt x="312" y="293"/>
                  </a:lnTo>
                  <a:lnTo>
                    <a:pt x="317" y="293"/>
                  </a:lnTo>
                  <a:lnTo>
                    <a:pt x="332" y="297"/>
                  </a:lnTo>
                  <a:lnTo>
                    <a:pt x="336" y="297"/>
                  </a:lnTo>
                  <a:lnTo>
                    <a:pt x="341" y="297"/>
                  </a:lnTo>
                  <a:lnTo>
                    <a:pt x="346" y="297"/>
                  </a:lnTo>
                  <a:lnTo>
                    <a:pt x="351" y="307"/>
                  </a:lnTo>
                  <a:lnTo>
                    <a:pt x="360" y="317"/>
                  </a:lnTo>
                  <a:lnTo>
                    <a:pt x="370" y="321"/>
                  </a:lnTo>
                  <a:lnTo>
                    <a:pt x="380" y="312"/>
                  </a:lnTo>
                  <a:lnTo>
                    <a:pt x="384" y="302"/>
                  </a:lnTo>
                  <a:lnTo>
                    <a:pt x="389" y="293"/>
                  </a:lnTo>
                  <a:lnTo>
                    <a:pt x="399" y="283"/>
                  </a:lnTo>
                  <a:lnTo>
                    <a:pt x="404" y="273"/>
                  </a:lnTo>
                  <a:lnTo>
                    <a:pt x="413" y="259"/>
                  </a:lnTo>
                  <a:lnTo>
                    <a:pt x="418" y="249"/>
                  </a:lnTo>
                  <a:lnTo>
                    <a:pt x="423" y="245"/>
                  </a:lnTo>
                  <a:lnTo>
                    <a:pt x="428" y="240"/>
                  </a:lnTo>
                  <a:lnTo>
                    <a:pt x="432" y="230"/>
                  </a:lnTo>
                  <a:lnTo>
                    <a:pt x="432" y="211"/>
                  </a:lnTo>
                  <a:lnTo>
                    <a:pt x="432" y="197"/>
                  </a:lnTo>
                  <a:lnTo>
                    <a:pt x="428" y="182"/>
                  </a:lnTo>
                  <a:lnTo>
                    <a:pt x="428" y="168"/>
                  </a:lnTo>
                  <a:lnTo>
                    <a:pt x="423" y="153"/>
                  </a:lnTo>
                  <a:lnTo>
                    <a:pt x="418" y="134"/>
                  </a:lnTo>
                  <a:lnTo>
                    <a:pt x="404" y="125"/>
                  </a:lnTo>
                  <a:lnTo>
                    <a:pt x="389" y="120"/>
                  </a:lnTo>
                  <a:lnTo>
                    <a:pt x="370" y="110"/>
                  </a:lnTo>
                  <a:lnTo>
                    <a:pt x="351" y="96"/>
                  </a:lnTo>
                  <a:lnTo>
                    <a:pt x="322" y="86"/>
                  </a:lnTo>
                  <a:lnTo>
                    <a:pt x="303" y="72"/>
                  </a:lnTo>
                  <a:lnTo>
                    <a:pt x="279" y="62"/>
                  </a:lnTo>
                  <a:lnTo>
                    <a:pt x="264" y="53"/>
                  </a:lnTo>
                  <a:lnTo>
                    <a:pt x="250" y="43"/>
                  </a:lnTo>
                  <a:lnTo>
                    <a:pt x="240" y="38"/>
                  </a:lnTo>
                  <a:lnTo>
                    <a:pt x="221" y="33"/>
                  </a:lnTo>
                  <a:lnTo>
                    <a:pt x="202" y="24"/>
                  </a:lnTo>
                  <a:lnTo>
                    <a:pt x="183" y="14"/>
                  </a:lnTo>
                  <a:lnTo>
                    <a:pt x="159" y="9"/>
                  </a:lnTo>
                  <a:lnTo>
                    <a:pt x="140" y="5"/>
                  </a:lnTo>
                  <a:lnTo>
                    <a:pt x="120" y="0"/>
                  </a:lnTo>
                  <a:lnTo>
                    <a:pt x="106" y="0"/>
                  </a:lnTo>
                  <a:lnTo>
                    <a:pt x="96" y="5"/>
                  </a:lnTo>
                  <a:lnTo>
                    <a:pt x="82" y="5"/>
                  </a:lnTo>
                  <a:lnTo>
                    <a:pt x="72" y="5"/>
                  </a:lnTo>
                  <a:lnTo>
                    <a:pt x="53" y="5"/>
                  </a:lnTo>
                  <a:lnTo>
                    <a:pt x="39" y="9"/>
                  </a:lnTo>
                  <a:lnTo>
                    <a:pt x="29" y="14"/>
                  </a:lnTo>
                  <a:lnTo>
                    <a:pt x="15" y="19"/>
                  </a:lnTo>
                  <a:lnTo>
                    <a:pt x="0" y="24"/>
                  </a:lnTo>
                  <a:lnTo>
                    <a:pt x="29" y="16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auto">
            <a:xfrm>
              <a:off x="2426" y="2455"/>
              <a:ext cx="595" cy="543"/>
            </a:xfrm>
            <a:custGeom>
              <a:avLst/>
              <a:gdLst>
                <a:gd name="T0" fmla="*/ 62 w 595"/>
                <a:gd name="T1" fmla="*/ 447 h 543"/>
                <a:gd name="T2" fmla="*/ 62 w 595"/>
                <a:gd name="T3" fmla="*/ 394 h 543"/>
                <a:gd name="T4" fmla="*/ 67 w 595"/>
                <a:gd name="T5" fmla="*/ 380 h 543"/>
                <a:gd name="T6" fmla="*/ 43 w 595"/>
                <a:gd name="T7" fmla="*/ 279 h 543"/>
                <a:gd name="T8" fmla="*/ 72 w 595"/>
                <a:gd name="T9" fmla="*/ 240 h 543"/>
                <a:gd name="T10" fmla="*/ 144 w 595"/>
                <a:gd name="T11" fmla="*/ 236 h 543"/>
                <a:gd name="T12" fmla="*/ 230 w 595"/>
                <a:gd name="T13" fmla="*/ 173 h 543"/>
                <a:gd name="T14" fmla="*/ 269 w 595"/>
                <a:gd name="T15" fmla="*/ 149 h 543"/>
                <a:gd name="T16" fmla="*/ 302 w 595"/>
                <a:gd name="T17" fmla="*/ 144 h 543"/>
                <a:gd name="T18" fmla="*/ 317 w 595"/>
                <a:gd name="T19" fmla="*/ 154 h 543"/>
                <a:gd name="T20" fmla="*/ 346 w 595"/>
                <a:gd name="T21" fmla="*/ 154 h 543"/>
                <a:gd name="T22" fmla="*/ 384 w 595"/>
                <a:gd name="T23" fmla="*/ 159 h 543"/>
                <a:gd name="T24" fmla="*/ 398 w 595"/>
                <a:gd name="T25" fmla="*/ 216 h 543"/>
                <a:gd name="T26" fmla="*/ 408 w 595"/>
                <a:gd name="T27" fmla="*/ 255 h 543"/>
                <a:gd name="T28" fmla="*/ 413 w 595"/>
                <a:gd name="T29" fmla="*/ 293 h 543"/>
                <a:gd name="T30" fmla="*/ 437 w 595"/>
                <a:gd name="T31" fmla="*/ 336 h 543"/>
                <a:gd name="T32" fmla="*/ 451 w 595"/>
                <a:gd name="T33" fmla="*/ 394 h 543"/>
                <a:gd name="T34" fmla="*/ 470 w 595"/>
                <a:gd name="T35" fmla="*/ 418 h 543"/>
                <a:gd name="T36" fmla="*/ 480 w 595"/>
                <a:gd name="T37" fmla="*/ 408 h 543"/>
                <a:gd name="T38" fmla="*/ 475 w 595"/>
                <a:gd name="T39" fmla="*/ 356 h 543"/>
                <a:gd name="T40" fmla="*/ 504 w 595"/>
                <a:gd name="T41" fmla="*/ 332 h 543"/>
                <a:gd name="T42" fmla="*/ 523 w 595"/>
                <a:gd name="T43" fmla="*/ 322 h 543"/>
                <a:gd name="T44" fmla="*/ 538 w 595"/>
                <a:gd name="T45" fmla="*/ 370 h 543"/>
                <a:gd name="T46" fmla="*/ 518 w 595"/>
                <a:gd name="T47" fmla="*/ 442 h 543"/>
                <a:gd name="T48" fmla="*/ 514 w 595"/>
                <a:gd name="T49" fmla="*/ 476 h 543"/>
                <a:gd name="T50" fmla="*/ 509 w 595"/>
                <a:gd name="T51" fmla="*/ 504 h 543"/>
                <a:gd name="T52" fmla="*/ 533 w 595"/>
                <a:gd name="T53" fmla="*/ 538 h 543"/>
                <a:gd name="T54" fmla="*/ 557 w 595"/>
                <a:gd name="T55" fmla="*/ 528 h 543"/>
                <a:gd name="T56" fmla="*/ 566 w 595"/>
                <a:gd name="T57" fmla="*/ 471 h 543"/>
                <a:gd name="T58" fmla="*/ 586 w 595"/>
                <a:gd name="T59" fmla="*/ 423 h 543"/>
                <a:gd name="T60" fmla="*/ 590 w 595"/>
                <a:gd name="T61" fmla="*/ 351 h 543"/>
                <a:gd name="T62" fmla="*/ 595 w 595"/>
                <a:gd name="T63" fmla="*/ 293 h 543"/>
                <a:gd name="T64" fmla="*/ 576 w 595"/>
                <a:gd name="T65" fmla="*/ 264 h 543"/>
                <a:gd name="T66" fmla="*/ 566 w 595"/>
                <a:gd name="T67" fmla="*/ 226 h 543"/>
                <a:gd name="T68" fmla="*/ 547 w 595"/>
                <a:gd name="T69" fmla="*/ 159 h 543"/>
                <a:gd name="T70" fmla="*/ 518 w 595"/>
                <a:gd name="T71" fmla="*/ 116 h 543"/>
                <a:gd name="T72" fmla="*/ 490 w 595"/>
                <a:gd name="T73" fmla="*/ 68 h 543"/>
                <a:gd name="T74" fmla="*/ 456 w 595"/>
                <a:gd name="T75" fmla="*/ 39 h 543"/>
                <a:gd name="T76" fmla="*/ 432 w 595"/>
                <a:gd name="T77" fmla="*/ 29 h 543"/>
                <a:gd name="T78" fmla="*/ 389 w 595"/>
                <a:gd name="T79" fmla="*/ 24 h 543"/>
                <a:gd name="T80" fmla="*/ 355 w 595"/>
                <a:gd name="T81" fmla="*/ 24 h 543"/>
                <a:gd name="T82" fmla="*/ 312 w 595"/>
                <a:gd name="T83" fmla="*/ 5 h 543"/>
                <a:gd name="T84" fmla="*/ 274 w 595"/>
                <a:gd name="T85" fmla="*/ 0 h 543"/>
                <a:gd name="T86" fmla="*/ 221 w 595"/>
                <a:gd name="T87" fmla="*/ 24 h 543"/>
                <a:gd name="T88" fmla="*/ 110 w 595"/>
                <a:gd name="T89" fmla="*/ 96 h 543"/>
                <a:gd name="T90" fmla="*/ 43 w 595"/>
                <a:gd name="T91" fmla="*/ 154 h 543"/>
                <a:gd name="T92" fmla="*/ 24 w 595"/>
                <a:gd name="T93" fmla="*/ 202 h 543"/>
                <a:gd name="T94" fmla="*/ 10 w 595"/>
                <a:gd name="T95" fmla="*/ 221 h 543"/>
                <a:gd name="T96" fmla="*/ 14 w 595"/>
                <a:gd name="T97" fmla="*/ 351 h 543"/>
                <a:gd name="T98" fmla="*/ 38 w 595"/>
                <a:gd name="T99" fmla="*/ 428 h 543"/>
                <a:gd name="T100" fmla="*/ 58 w 595"/>
                <a:gd name="T101" fmla="*/ 480 h 5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5" h="543">
                  <a:moveTo>
                    <a:pt x="72" y="480"/>
                  </a:moveTo>
                  <a:lnTo>
                    <a:pt x="62" y="471"/>
                  </a:lnTo>
                  <a:lnTo>
                    <a:pt x="62" y="447"/>
                  </a:lnTo>
                  <a:lnTo>
                    <a:pt x="62" y="418"/>
                  </a:lnTo>
                  <a:lnTo>
                    <a:pt x="62" y="404"/>
                  </a:lnTo>
                  <a:lnTo>
                    <a:pt x="62" y="394"/>
                  </a:lnTo>
                  <a:lnTo>
                    <a:pt x="62" y="389"/>
                  </a:lnTo>
                  <a:lnTo>
                    <a:pt x="67" y="380"/>
                  </a:lnTo>
                  <a:lnTo>
                    <a:pt x="58" y="360"/>
                  </a:lnTo>
                  <a:lnTo>
                    <a:pt x="48" y="322"/>
                  </a:lnTo>
                  <a:lnTo>
                    <a:pt x="43" y="279"/>
                  </a:lnTo>
                  <a:lnTo>
                    <a:pt x="48" y="236"/>
                  </a:lnTo>
                  <a:lnTo>
                    <a:pt x="58" y="236"/>
                  </a:lnTo>
                  <a:lnTo>
                    <a:pt x="72" y="240"/>
                  </a:lnTo>
                  <a:lnTo>
                    <a:pt x="91" y="245"/>
                  </a:lnTo>
                  <a:lnTo>
                    <a:pt x="120" y="240"/>
                  </a:lnTo>
                  <a:lnTo>
                    <a:pt x="144" y="236"/>
                  </a:lnTo>
                  <a:lnTo>
                    <a:pt x="168" y="226"/>
                  </a:lnTo>
                  <a:lnTo>
                    <a:pt x="202" y="202"/>
                  </a:lnTo>
                  <a:lnTo>
                    <a:pt x="230" y="173"/>
                  </a:lnTo>
                  <a:lnTo>
                    <a:pt x="240" y="164"/>
                  </a:lnTo>
                  <a:lnTo>
                    <a:pt x="254" y="154"/>
                  </a:lnTo>
                  <a:lnTo>
                    <a:pt x="269" y="149"/>
                  </a:lnTo>
                  <a:lnTo>
                    <a:pt x="278" y="144"/>
                  </a:lnTo>
                  <a:lnTo>
                    <a:pt x="293" y="144"/>
                  </a:lnTo>
                  <a:lnTo>
                    <a:pt x="302" y="144"/>
                  </a:lnTo>
                  <a:lnTo>
                    <a:pt x="307" y="149"/>
                  </a:lnTo>
                  <a:lnTo>
                    <a:pt x="312" y="149"/>
                  </a:lnTo>
                  <a:lnTo>
                    <a:pt x="317" y="154"/>
                  </a:lnTo>
                  <a:lnTo>
                    <a:pt x="322" y="159"/>
                  </a:lnTo>
                  <a:lnTo>
                    <a:pt x="331" y="159"/>
                  </a:lnTo>
                  <a:lnTo>
                    <a:pt x="346" y="154"/>
                  </a:lnTo>
                  <a:lnTo>
                    <a:pt x="360" y="149"/>
                  </a:lnTo>
                  <a:lnTo>
                    <a:pt x="374" y="149"/>
                  </a:lnTo>
                  <a:lnTo>
                    <a:pt x="384" y="159"/>
                  </a:lnTo>
                  <a:lnTo>
                    <a:pt x="394" y="173"/>
                  </a:lnTo>
                  <a:lnTo>
                    <a:pt x="394" y="197"/>
                  </a:lnTo>
                  <a:lnTo>
                    <a:pt x="398" y="216"/>
                  </a:lnTo>
                  <a:lnTo>
                    <a:pt x="403" y="236"/>
                  </a:lnTo>
                  <a:lnTo>
                    <a:pt x="408" y="245"/>
                  </a:lnTo>
                  <a:lnTo>
                    <a:pt x="408" y="255"/>
                  </a:lnTo>
                  <a:lnTo>
                    <a:pt x="413" y="269"/>
                  </a:lnTo>
                  <a:lnTo>
                    <a:pt x="413" y="279"/>
                  </a:lnTo>
                  <a:lnTo>
                    <a:pt x="413" y="293"/>
                  </a:lnTo>
                  <a:lnTo>
                    <a:pt x="422" y="308"/>
                  </a:lnTo>
                  <a:lnTo>
                    <a:pt x="432" y="322"/>
                  </a:lnTo>
                  <a:lnTo>
                    <a:pt x="437" y="336"/>
                  </a:lnTo>
                  <a:lnTo>
                    <a:pt x="442" y="356"/>
                  </a:lnTo>
                  <a:lnTo>
                    <a:pt x="442" y="370"/>
                  </a:lnTo>
                  <a:lnTo>
                    <a:pt x="451" y="394"/>
                  </a:lnTo>
                  <a:lnTo>
                    <a:pt x="466" y="408"/>
                  </a:lnTo>
                  <a:lnTo>
                    <a:pt x="466" y="418"/>
                  </a:lnTo>
                  <a:lnTo>
                    <a:pt x="470" y="418"/>
                  </a:lnTo>
                  <a:lnTo>
                    <a:pt x="475" y="418"/>
                  </a:lnTo>
                  <a:lnTo>
                    <a:pt x="475" y="413"/>
                  </a:lnTo>
                  <a:lnTo>
                    <a:pt x="480" y="408"/>
                  </a:lnTo>
                  <a:lnTo>
                    <a:pt x="480" y="394"/>
                  </a:lnTo>
                  <a:lnTo>
                    <a:pt x="480" y="370"/>
                  </a:lnTo>
                  <a:lnTo>
                    <a:pt x="475" y="356"/>
                  </a:lnTo>
                  <a:lnTo>
                    <a:pt x="480" y="351"/>
                  </a:lnTo>
                  <a:lnTo>
                    <a:pt x="494" y="341"/>
                  </a:lnTo>
                  <a:lnTo>
                    <a:pt x="504" y="332"/>
                  </a:lnTo>
                  <a:lnTo>
                    <a:pt x="514" y="322"/>
                  </a:lnTo>
                  <a:lnTo>
                    <a:pt x="518" y="312"/>
                  </a:lnTo>
                  <a:lnTo>
                    <a:pt x="523" y="322"/>
                  </a:lnTo>
                  <a:lnTo>
                    <a:pt x="533" y="336"/>
                  </a:lnTo>
                  <a:lnTo>
                    <a:pt x="538" y="351"/>
                  </a:lnTo>
                  <a:lnTo>
                    <a:pt x="538" y="370"/>
                  </a:lnTo>
                  <a:lnTo>
                    <a:pt x="533" y="394"/>
                  </a:lnTo>
                  <a:lnTo>
                    <a:pt x="523" y="418"/>
                  </a:lnTo>
                  <a:lnTo>
                    <a:pt x="518" y="442"/>
                  </a:lnTo>
                  <a:lnTo>
                    <a:pt x="518" y="452"/>
                  </a:lnTo>
                  <a:lnTo>
                    <a:pt x="518" y="461"/>
                  </a:lnTo>
                  <a:lnTo>
                    <a:pt x="514" y="476"/>
                  </a:lnTo>
                  <a:lnTo>
                    <a:pt x="509" y="485"/>
                  </a:lnTo>
                  <a:lnTo>
                    <a:pt x="499" y="490"/>
                  </a:lnTo>
                  <a:lnTo>
                    <a:pt x="509" y="504"/>
                  </a:lnTo>
                  <a:lnTo>
                    <a:pt x="514" y="519"/>
                  </a:lnTo>
                  <a:lnTo>
                    <a:pt x="523" y="528"/>
                  </a:lnTo>
                  <a:lnTo>
                    <a:pt x="533" y="538"/>
                  </a:lnTo>
                  <a:lnTo>
                    <a:pt x="542" y="543"/>
                  </a:lnTo>
                  <a:lnTo>
                    <a:pt x="557" y="543"/>
                  </a:lnTo>
                  <a:lnTo>
                    <a:pt x="557" y="528"/>
                  </a:lnTo>
                  <a:lnTo>
                    <a:pt x="557" y="509"/>
                  </a:lnTo>
                  <a:lnTo>
                    <a:pt x="557" y="490"/>
                  </a:lnTo>
                  <a:lnTo>
                    <a:pt x="566" y="471"/>
                  </a:lnTo>
                  <a:lnTo>
                    <a:pt x="571" y="452"/>
                  </a:lnTo>
                  <a:lnTo>
                    <a:pt x="581" y="432"/>
                  </a:lnTo>
                  <a:lnTo>
                    <a:pt x="586" y="423"/>
                  </a:lnTo>
                  <a:lnTo>
                    <a:pt x="590" y="408"/>
                  </a:lnTo>
                  <a:lnTo>
                    <a:pt x="590" y="380"/>
                  </a:lnTo>
                  <a:lnTo>
                    <a:pt x="590" y="351"/>
                  </a:lnTo>
                  <a:lnTo>
                    <a:pt x="595" y="327"/>
                  </a:lnTo>
                  <a:lnTo>
                    <a:pt x="595" y="312"/>
                  </a:lnTo>
                  <a:lnTo>
                    <a:pt x="595" y="293"/>
                  </a:lnTo>
                  <a:lnTo>
                    <a:pt x="590" y="279"/>
                  </a:lnTo>
                  <a:lnTo>
                    <a:pt x="586" y="269"/>
                  </a:lnTo>
                  <a:lnTo>
                    <a:pt x="576" y="264"/>
                  </a:lnTo>
                  <a:lnTo>
                    <a:pt x="566" y="255"/>
                  </a:lnTo>
                  <a:lnTo>
                    <a:pt x="562" y="240"/>
                  </a:lnTo>
                  <a:lnTo>
                    <a:pt x="566" y="226"/>
                  </a:lnTo>
                  <a:lnTo>
                    <a:pt x="566" y="207"/>
                  </a:lnTo>
                  <a:lnTo>
                    <a:pt x="562" y="183"/>
                  </a:lnTo>
                  <a:lnTo>
                    <a:pt x="547" y="159"/>
                  </a:lnTo>
                  <a:lnTo>
                    <a:pt x="533" y="140"/>
                  </a:lnTo>
                  <a:lnTo>
                    <a:pt x="528" y="130"/>
                  </a:lnTo>
                  <a:lnTo>
                    <a:pt x="518" y="116"/>
                  </a:lnTo>
                  <a:lnTo>
                    <a:pt x="509" y="101"/>
                  </a:lnTo>
                  <a:lnTo>
                    <a:pt x="499" y="87"/>
                  </a:lnTo>
                  <a:lnTo>
                    <a:pt x="490" y="68"/>
                  </a:lnTo>
                  <a:lnTo>
                    <a:pt x="480" y="58"/>
                  </a:lnTo>
                  <a:lnTo>
                    <a:pt x="470" y="48"/>
                  </a:lnTo>
                  <a:lnTo>
                    <a:pt x="456" y="39"/>
                  </a:lnTo>
                  <a:lnTo>
                    <a:pt x="451" y="39"/>
                  </a:lnTo>
                  <a:lnTo>
                    <a:pt x="442" y="34"/>
                  </a:lnTo>
                  <a:lnTo>
                    <a:pt x="432" y="29"/>
                  </a:lnTo>
                  <a:lnTo>
                    <a:pt x="418" y="29"/>
                  </a:lnTo>
                  <a:lnTo>
                    <a:pt x="403" y="24"/>
                  </a:lnTo>
                  <a:lnTo>
                    <a:pt x="389" y="24"/>
                  </a:lnTo>
                  <a:lnTo>
                    <a:pt x="374" y="24"/>
                  </a:lnTo>
                  <a:lnTo>
                    <a:pt x="365" y="29"/>
                  </a:lnTo>
                  <a:lnTo>
                    <a:pt x="355" y="24"/>
                  </a:lnTo>
                  <a:lnTo>
                    <a:pt x="341" y="20"/>
                  </a:lnTo>
                  <a:lnTo>
                    <a:pt x="326" y="15"/>
                  </a:lnTo>
                  <a:lnTo>
                    <a:pt x="312" y="5"/>
                  </a:lnTo>
                  <a:lnTo>
                    <a:pt x="298" y="5"/>
                  </a:lnTo>
                  <a:lnTo>
                    <a:pt x="283" y="0"/>
                  </a:lnTo>
                  <a:lnTo>
                    <a:pt x="274" y="0"/>
                  </a:lnTo>
                  <a:lnTo>
                    <a:pt x="264" y="0"/>
                  </a:lnTo>
                  <a:lnTo>
                    <a:pt x="245" y="10"/>
                  </a:lnTo>
                  <a:lnTo>
                    <a:pt x="221" y="24"/>
                  </a:lnTo>
                  <a:lnTo>
                    <a:pt x="182" y="44"/>
                  </a:lnTo>
                  <a:lnTo>
                    <a:pt x="144" y="72"/>
                  </a:lnTo>
                  <a:lnTo>
                    <a:pt x="110" y="96"/>
                  </a:lnTo>
                  <a:lnTo>
                    <a:pt x="77" y="120"/>
                  </a:lnTo>
                  <a:lnTo>
                    <a:pt x="53" y="140"/>
                  </a:lnTo>
                  <a:lnTo>
                    <a:pt x="43" y="154"/>
                  </a:lnTo>
                  <a:lnTo>
                    <a:pt x="34" y="168"/>
                  </a:lnTo>
                  <a:lnTo>
                    <a:pt x="24" y="188"/>
                  </a:lnTo>
                  <a:lnTo>
                    <a:pt x="24" y="202"/>
                  </a:lnTo>
                  <a:lnTo>
                    <a:pt x="34" y="216"/>
                  </a:lnTo>
                  <a:lnTo>
                    <a:pt x="19" y="216"/>
                  </a:lnTo>
                  <a:lnTo>
                    <a:pt x="10" y="221"/>
                  </a:lnTo>
                  <a:lnTo>
                    <a:pt x="0" y="255"/>
                  </a:lnTo>
                  <a:lnTo>
                    <a:pt x="5" y="327"/>
                  </a:lnTo>
                  <a:lnTo>
                    <a:pt x="14" y="351"/>
                  </a:lnTo>
                  <a:lnTo>
                    <a:pt x="24" y="380"/>
                  </a:lnTo>
                  <a:lnTo>
                    <a:pt x="34" y="408"/>
                  </a:lnTo>
                  <a:lnTo>
                    <a:pt x="38" y="428"/>
                  </a:lnTo>
                  <a:lnTo>
                    <a:pt x="48" y="442"/>
                  </a:lnTo>
                  <a:lnTo>
                    <a:pt x="53" y="466"/>
                  </a:lnTo>
                  <a:lnTo>
                    <a:pt x="58" y="480"/>
                  </a:lnTo>
                  <a:lnTo>
                    <a:pt x="58" y="495"/>
                  </a:lnTo>
                  <a:lnTo>
                    <a:pt x="72" y="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auto">
            <a:xfrm>
              <a:off x="2604" y="2883"/>
              <a:ext cx="206" cy="76"/>
            </a:xfrm>
            <a:custGeom>
              <a:avLst/>
              <a:gdLst>
                <a:gd name="T0" fmla="*/ 9 w 206"/>
                <a:gd name="T1" fmla="*/ 48 h 76"/>
                <a:gd name="T2" fmla="*/ 0 w 206"/>
                <a:gd name="T3" fmla="*/ 52 h 76"/>
                <a:gd name="T4" fmla="*/ 0 w 206"/>
                <a:gd name="T5" fmla="*/ 57 h 76"/>
                <a:gd name="T6" fmla="*/ 4 w 206"/>
                <a:gd name="T7" fmla="*/ 67 h 76"/>
                <a:gd name="T8" fmla="*/ 9 w 206"/>
                <a:gd name="T9" fmla="*/ 67 h 76"/>
                <a:gd name="T10" fmla="*/ 14 w 206"/>
                <a:gd name="T11" fmla="*/ 67 h 76"/>
                <a:gd name="T12" fmla="*/ 28 w 206"/>
                <a:gd name="T13" fmla="*/ 62 h 76"/>
                <a:gd name="T14" fmla="*/ 38 w 206"/>
                <a:gd name="T15" fmla="*/ 62 h 76"/>
                <a:gd name="T16" fmla="*/ 48 w 206"/>
                <a:gd name="T17" fmla="*/ 57 h 76"/>
                <a:gd name="T18" fmla="*/ 48 w 206"/>
                <a:gd name="T19" fmla="*/ 62 h 76"/>
                <a:gd name="T20" fmla="*/ 48 w 206"/>
                <a:gd name="T21" fmla="*/ 67 h 76"/>
                <a:gd name="T22" fmla="*/ 48 w 206"/>
                <a:gd name="T23" fmla="*/ 72 h 76"/>
                <a:gd name="T24" fmla="*/ 48 w 206"/>
                <a:gd name="T25" fmla="*/ 76 h 76"/>
                <a:gd name="T26" fmla="*/ 57 w 206"/>
                <a:gd name="T27" fmla="*/ 76 h 76"/>
                <a:gd name="T28" fmla="*/ 72 w 206"/>
                <a:gd name="T29" fmla="*/ 76 h 76"/>
                <a:gd name="T30" fmla="*/ 86 w 206"/>
                <a:gd name="T31" fmla="*/ 76 h 76"/>
                <a:gd name="T32" fmla="*/ 96 w 206"/>
                <a:gd name="T33" fmla="*/ 76 h 76"/>
                <a:gd name="T34" fmla="*/ 105 w 206"/>
                <a:gd name="T35" fmla="*/ 72 h 76"/>
                <a:gd name="T36" fmla="*/ 120 w 206"/>
                <a:gd name="T37" fmla="*/ 67 h 76"/>
                <a:gd name="T38" fmla="*/ 129 w 206"/>
                <a:gd name="T39" fmla="*/ 57 h 76"/>
                <a:gd name="T40" fmla="*/ 139 w 206"/>
                <a:gd name="T41" fmla="*/ 57 h 76"/>
                <a:gd name="T42" fmla="*/ 144 w 206"/>
                <a:gd name="T43" fmla="*/ 57 h 76"/>
                <a:gd name="T44" fmla="*/ 148 w 206"/>
                <a:gd name="T45" fmla="*/ 48 h 76"/>
                <a:gd name="T46" fmla="*/ 148 w 206"/>
                <a:gd name="T47" fmla="*/ 43 h 76"/>
                <a:gd name="T48" fmla="*/ 144 w 206"/>
                <a:gd name="T49" fmla="*/ 38 h 76"/>
                <a:gd name="T50" fmla="*/ 134 w 206"/>
                <a:gd name="T51" fmla="*/ 33 h 76"/>
                <a:gd name="T52" fmla="*/ 134 w 206"/>
                <a:gd name="T53" fmla="*/ 28 h 76"/>
                <a:gd name="T54" fmla="*/ 139 w 206"/>
                <a:gd name="T55" fmla="*/ 28 h 76"/>
                <a:gd name="T56" fmla="*/ 153 w 206"/>
                <a:gd name="T57" fmla="*/ 24 h 76"/>
                <a:gd name="T58" fmla="*/ 158 w 206"/>
                <a:gd name="T59" fmla="*/ 19 h 76"/>
                <a:gd name="T60" fmla="*/ 163 w 206"/>
                <a:gd name="T61" fmla="*/ 19 h 76"/>
                <a:gd name="T62" fmla="*/ 172 w 206"/>
                <a:gd name="T63" fmla="*/ 19 h 76"/>
                <a:gd name="T64" fmla="*/ 177 w 206"/>
                <a:gd name="T65" fmla="*/ 19 h 76"/>
                <a:gd name="T66" fmla="*/ 187 w 206"/>
                <a:gd name="T67" fmla="*/ 19 h 76"/>
                <a:gd name="T68" fmla="*/ 192 w 206"/>
                <a:gd name="T69" fmla="*/ 19 h 76"/>
                <a:gd name="T70" fmla="*/ 196 w 206"/>
                <a:gd name="T71" fmla="*/ 19 h 76"/>
                <a:gd name="T72" fmla="*/ 201 w 206"/>
                <a:gd name="T73" fmla="*/ 19 h 76"/>
                <a:gd name="T74" fmla="*/ 206 w 206"/>
                <a:gd name="T75" fmla="*/ 14 h 76"/>
                <a:gd name="T76" fmla="*/ 206 w 206"/>
                <a:gd name="T77" fmla="*/ 4 h 76"/>
                <a:gd name="T78" fmla="*/ 206 w 206"/>
                <a:gd name="T79" fmla="*/ 0 h 76"/>
                <a:gd name="T80" fmla="*/ 201 w 206"/>
                <a:gd name="T81" fmla="*/ 0 h 76"/>
                <a:gd name="T82" fmla="*/ 196 w 206"/>
                <a:gd name="T83" fmla="*/ 0 h 76"/>
                <a:gd name="T84" fmla="*/ 187 w 206"/>
                <a:gd name="T85" fmla="*/ 0 h 76"/>
                <a:gd name="T86" fmla="*/ 172 w 206"/>
                <a:gd name="T87" fmla="*/ 4 h 76"/>
                <a:gd name="T88" fmla="*/ 163 w 206"/>
                <a:gd name="T89" fmla="*/ 4 h 76"/>
                <a:gd name="T90" fmla="*/ 148 w 206"/>
                <a:gd name="T91" fmla="*/ 4 h 76"/>
                <a:gd name="T92" fmla="*/ 134 w 206"/>
                <a:gd name="T93" fmla="*/ 4 h 76"/>
                <a:gd name="T94" fmla="*/ 124 w 206"/>
                <a:gd name="T95" fmla="*/ 9 h 76"/>
                <a:gd name="T96" fmla="*/ 120 w 206"/>
                <a:gd name="T97" fmla="*/ 9 h 76"/>
                <a:gd name="T98" fmla="*/ 115 w 206"/>
                <a:gd name="T99" fmla="*/ 9 h 76"/>
                <a:gd name="T100" fmla="*/ 110 w 206"/>
                <a:gd name="T101" fmla="*/ 9 h 76"/>
                <a:gd name="T102" fmla="*/ 105 w 206"/>
                <a:gd name="T103" fmla="*/ 14 h 76"/>
                <a:gd name="T104" fmla="*/ 100 w 206"/>
                <a:gd name="T105" fmla="*/ 14 h 76"/>
                <a:gd name="T106" fmla="*/ 96 w 206"/>
                <a:gd name="T107" fmla="*/ 19 h 76"/>
                <a:gd name="T108" fmla="*/ 91 w 206"/>
                <a:gd name="T109" fmla="*/ 24 h 76"/>
                <a:gd name="T110" fmla="*/ 76 w 206"/>
                <a:gd name="T111" fmla="*/ 28 h 76"/>
                <a:gd name="T112" fmla="*/ 67 w 206"/>
                <a:gd name="T113" fmla="*/ 33 h 76"/>
                <a:gd name="T114" fmla="*/ 52 w 206"/>
                <a:gd name="T115" fmla="*/ 38 h 76"/>
                <a:gd name="T116" fmla="*/ 38 w 206"/>
                <a:gd name="T117" fmla="*/ 43 h 76"/>
                <a:gd name="T118" fmla="*/ 24 w 206"/>
                <a:gd name="T119" fmla="*/ 48 h 76"/>
                <a:gd name="T120" fmla="*/ 9 w 206"/>
                <a:gd name="T121" fmla="*/ 48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" h="76">
                  <a:moveTo>
                    <a:pt x="9" y="48"/>
                  </a:moveTo>
                  <a:lnTo>
                    <a:pt x="0" y="52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9" y="67"/>
                  </a:lnTo>
                  <a:lnTo>
                    <a:pt x="14" y="67"/>
                  </a:lnTo>
                  <a:lnTo>
                    <a:pt x="28" y="62"/>
                  </a:lnTo>
                  <a:lnTo>
                    <a:pt x="38" y="62"/>
                  </a:lnTo>
                  <a:lnTo>
                    <a:pt x="48" y="57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48" y="72"/>
                  </a:lnTo>
                  <a:lnTo>
                    <a:pt x="48" y="76"/>
                  </a:lnTo>
                  <a:lnTo>
                    <a:pt x="57" y="76"/>
                  </a:lnTo>
                  <a:lnTo>
                    <a:pt x="72" y="76"/>
                  </a:lnTo>
                  <a:lnTo>
                    <a:pt x="86" y="76"/>
                  </a:lnTo>
                  <a:lnTo>
                    <a:pt x="96" y="76"/>
                  </a:lnTo>
                  <a:lnTo>
                    <a:pt x="105" y="72"/>
                  </a:lnTo>
                  <a:lnTo>
                    <a:pt x="120" y="67"/>
                  </a:lnTo>
                  <a:lnTo>
                    <a:pt x="129" y="57"/>
                  </a:lnTo>
                  <a:lnTo>
                    <a:pt x="139" y="57"/>
                  </a:lnTo>
                  <a:lnTo>
                    <a:pt x="144" y="57"/>
                  </a:lnTo>
                  <a:lnTo>
                    <a:pt x="148" y="48"/>
                  </a:lnTo>
                  <a:lnTo>
                    <a:pt x="148" y="43"/>
                  </a:lnTo>
                  <a:lnTo>
                    <a:pt x="144" y="38"/>
                  </a:lnTo>
                  <a:lnTo>
                    <a:pt x="134" y="33"/>
                  </a:lnTo>
                  <a:lnTo>
                    <a:pt x="134" y="28"/>
                  </a:lnTo>
                  <a:lnTo>
                    <a:pt x="139" y="28"/>
                  </a:lnTo>
                  <a:lnTo>
                    <a:pt x="153" y="24"/>
                  </a:lnTo>
                  <a:lnTo>
                    <a:pt x="158" y="19"/>
                  </a:lnTo>
                  <a:lnTo>
                    <a:pt x="163" y="19"/>
                  </a:lnTo>
                  <a:lnTo>
                    <a:pt x="172" y="19"/>
                  </a:lnTo>
                  <a:lnTo>
                    <a:pt x="177" y="19"/>
                  </a:lnTo>
                  <a:lnTo>
                    <a:pt x="187" y="19"/>
                  </a:lnTo>
                  <a:lnTo>
                    <a:pt x="192" y="19"/>
                  </a:lnTo>
                  <a:lnTo>
                    <a:pt x="196" y="19"/>
                  </a:lnTo>
                  <a:lnTo>
                    <a:pt x="201" y="19"/>
                  </a:lnTo>
                  <a:lnTo>
                    <a:pt x="206" y="14"/>
                  </a:lnTo>
                  <a:lnTo>
                    <a:pt x="206" y="4"/>
                  </a:lnTo>
                  <a:lnTo>
                    <a:pt x="206" y="0"/>
                  </a:lnTo>
                  <a:lnTo>
                    <a:pt x="201" y="0"/>
                  </a:lnTo>
                  <a:lnTo>
                    <a:pt x="196" y="0"/>
                  </a:lnTo>
                  <a:lnTo>
                    <a:pt x="187" y="0"/>
                  </a:lnTo>
                  <a:lnTo>
                    <a:pt x="172" y="4"/>
                  </a:lnTo>
                  <a:lnTo>
                    <a:pt x="163" y="4"/>
                  </a:lnTo>
                  <a:lnTo>
                    <a:pt x="148" y="4"/>
                  </a:lnTo>
                  <a:lnTo>
                    <a:pt x="134" y="4"/>
                  </a:lnTo>
                  <a:lnTo>
                    <a:pt x="124" y="9"/>
                  </a:lnTo>
                  <a:lnTo>
                    <a:pt x="120" y="9"/>
                  </a:lnTo>
                  <a:lnTo>
                    <a:pt x="115" y="9"/>
                  </a:lnTo>
                  <a:lnTo>
                    <a:pt x="110" y="9"/>
                  </a:lnTo>
                  <a:lnTo>
                    <a:pt x="105" y="14"/>
                  </a:lnTo>
                  <a:lnTo>
                    <a:pt x="100" y="14"/>
                  </a:lnTo>
                  <a:lnTo>
                    <a:pt x="96" y="19"/>
                  </a:lnTo>
                  <a:lnTo>
                    <a:pt x="91" y="24"/>
                  </a:lnTo>
                  <a:lnTo>
                    <a:pt x="76" y="28"/>
                  </a:lnTo>
                  <a:lnTo>
                    <a:pt x="67" y="33"/>
                  </a:lnTo>
                  <a:lnTo>
                    <a:pt x="52" y="38"/>
                  </a:lnTo>
                  <a:lnTo>
                    <a:pt x="38" y="43"/>
                  </a:lnTo>
                  <a:lnTo>
                    <a:pt x="24" y="48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auto">
            <a:xfrm>
              <a:off x="2484" y="2935"/>
              <a:ext cx="120" cy="135"/>
            </a:xfrm>
            <a:custGeom>
              <a:avLst/>
              <a:gdLst>
                <a:gd name="T0" fmla="*/ 0 w 120"/>
                <a:gd name="T1" fmla="*/ 15 h 135"/>
                <a:gd name="T2" fmla="*/ 14 w 120"/>
                <a:gd name="T3" fmla="*/ 0 h 135"/>
                <a:gd name="T4" fmla="*/ 19 w 120"/>
                <a:gd name="T5" fmla="*/ 0 h 135"/>
                <a:gd name="T6" fmla="*/ 28 w 120"/>
                <a:gd name="T7" fmla="*/ 0 h 135"/>
                <a:gd name="T8" fmla="*/ 43 w 120"/>
                <a:gd name="T9" fmla="*/ 0 h 135"/>
                <a:gd name="T10" fmla="*/ 57 w 120"/>
                <a:gd name="T11" fmla="*/ 0 h 135"/>
                <a:gd name="T12" fmla="*/ 72 w 120"/>
                <a:gd name="T13" fmla="*/ 0 h 135"/>
                <a:gd name="T14" fmla="*/ 81 w 120"/>
                <a:gd name="T15" fmla="*/ 0 h 135"/>
                <a:gd name="T16" fmla="*/ 96 w 120"/>
                <a:gd name="T17" fmla="*/ 0 h 135"/>
                <a:gd name="T18" fmla="*/ 100 w 120"/>
                <a:gd name="T19" fmla="*/ 0 h 135"/>
                <a:gd name="T20" fmla="*/ 100 w 120"/>
                <a:gd name="T21" fmla="*/ 5 h 135"/>
                <a:gd name="T22" fmla="*/ 100 w 120"/>
                <a:gd name="T23" fmla="*/ 15 h 135"/>
                <a:gd name="T24" fmla="*/ 100 w 120"/>
                <a:gd name="T25" fmla="*/ 20 h 135"/>
                <a:gd name="T26" fmla="*/ 105 w 120"/>
                <a:gd name="T27" fmla="*/ 24 h 135"/>
                <a:gd name="T28" fmla="*/ 105 w 120"/>
                <a:gd name="T29" fmla="*/ 44 h 135"/>
                <a:gd name="T30" fmla="*/ 110 w 120"/>
                <a:gd name="T31" fmla="*/ 68 h 135"/>
                <a:gd name="T32" fmla="*/ 115 w 120"/>
                <a:gd name="T33" fmla="*/ 96 h 135"/>
                <a:gd name="T34" fmla="*/ 120 w 120"/>
                <a:gd name="T35" fmla="*/ 111 h 135"/>
                <a:gd name="T36" fmla="*/ 120 w 120"/>
                <a:gd name="T37" fmla="*/ 115 h 135"/>
                <a:gd name="T38" fmla="*/ 120 w 120"/>
                <a:gd name="T39" fmla="*/ 125 h 135"/>
                <a:gd name="T40" fmla="*/ 120 w 120"/>
                <a:gd name="T41" fmla="*/ 130 h 135"/>
                <a:gd name="T42" fmla="*/ 115 w 120"/>
                <a:gd name="T43" fmla="*/ 135 h 135"/>
                <a:gd name="T44" fmla="*/ 110 w 120"/>
                <a:gd name="T45" fmla="*/ 115 h 135"/>
                <a:gd name="T46" fmla="*/ 105 w 120"/>
                <a:gd name="T47" fmla="*/ 87 h 135"/>
                <a:gd name="T48" fmla="*/ 100 w 120"/>
                <a:gd name="T49" fmla="*/ 63 h 135"/>
                <a:gd name="T50" fmla="*/ 96 w 120"/>
                <a:gd name="T51" fmla="*/ 53 h 135"/>
                <a:gd name="T52" fmla="*/ 91 w 120"/>
                <a:gd name="T53" fmla="*/ 44 h 135"/>
                <a:gd name="T54" fmla="*/ 81 w 120"/>
                <a:gd name="T55" fmla="*/ 39 h 135"/>
                <a:gd name="T56" fmla="*/ 76 w 120"/>
                <a:gd name="T57" fmla="*/ 34 h 135"/>
                <a:gd name="T58" fmla="*/ 62 w 120"/>
                <a:gd name="T59" fmla="*/ 39 h 135"/>
                <a:gd name="T60" fmla="*/ 57 w 120"/>
                <a:gd name="T61" fmla="*/ 39 h 135"/>
                <a:gd name="T62" fmla="*/ 52 w 120"/>
                <a:gd name="T63" fmla="*/ 44 h 135"/>
                <a:gd name="T64" fmla="*/ 43 w 120"/>
                <a:gd name="T65" fmla="*/ 39 h 135"/>
                <a:gd name="T66" fmla="*/ 43 w 120"/>
                <a:gd name="T67" fmla="*/ 34 h 135"/>
                <a:gd name="T68" fmla="*/ 48 w 120"/>
                <a:gd name="T69" fmla="*/ 29 h 135"/>
                <a:gd name="T70" fmla="*/ 57 w 120"/>
                <a:gd name="T71" fmla="*/ 24 h 135"/>
                <a:gd name="T72" fmla="*/ 57 w 120"/>
                <a:gd name="T73" fmla="*/ 20 h 135"/>
                <a:gd name="T74" fmla="*/ 52 w 120"/>
                <a:gd name="T75" fmla="*/ 20 h 135"/>
                <a:gd name="T76" fmla="*/ 48 w 120"/>
                <a:gd name="T77" fmla="*/ 20 h 135"/>
                <a:gd name="T78" fmla="*/ 38 w 120"/>
                <a:gd name="T79" fmla="*/ 20 h 135"/>
                <a:gd name="T80" fmla="*/ 28 w 120"/>
                <a:gd name="T81" fmla="*/ 20 h 135"/>
                <a:gd name="T82" fmla="*/ 24 w 120"/>
                <a:gd name="T83" fmla="*/ 20 h 135"/>
                <a:gd name="T84" fmla="*/ 14 w 120"/>
                <a:gd name="T85" fmla="*/ 20 h 135"/>
                <a:gd name="T86" fmla="*/ 9 w 120"/>
                <a:gd name="T87" fmla="*/ 20 h 135"/>
                <a:gd name="T88" fmla="*/ 4 w 120"/>
                <a:gd name="T89" fmla="*/ 15 h 135"/>
                <a:gd name="T90" fmla="*/ 0 w 120"/>
                <a:gd name="T91" fmla="*/ 15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0" h="135">
                  <a:moveTo>
                    <a:pt x="0" y="15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15"/>
                  </a:lnTo>
                  <a:lnTo>
                    <a:pt x="100" y="20"/>
                  </a:lnTo>
                  <a:lnTo>
                    <a:pt x="105" y="24"/>
                  </a:lnTo>
                  <a:lnTo>
                    <a:pt x="105" y="44"/>
                  </a:lnTo>
                  <a:lnTo>
                    <a:pt x="110" y="68"/>
                  </a:lnTo>
                  <a:lnTo>
                    <a:pt x="115" y="96"/>
                  </a:lnTo>
                  <a:lnTo>
                    <a:pt x="120" y="111"/>
                  </a:lnTo>
                  <a:lnTo>
                    <a:pt x="120" y="115"/>
                  </a:lnTo>
                  <a:lnTo>
                    <a:pt x="120" y="125"/>
                  </a:lnTo>
                  <a:lnTo>
                    <a:pt x="120" y="130"/>
                  </a:lnTo>
                  <a:lnTo>
                    <a:pt x="115" y="135"/>
                  </a:lnTo>
                  <a:lnTo>
                    <a:pt x="110" y="115"/>
                  </a:lnTo>
                  <a:lnTo>
                    <a:pt x="105" y="87"/>
                  </a:lnTo>
                  <a:lnTo>
                    <a:pt x="100" y="63"/>
                  </a:lnTo>
                  <a:lnTo>
                    <a:pt x="96" y="53"/>
                  </a:lnTo>
                  <a:lnTo>
                    <a:pt x="91" y="44"/>
                  </a:lnTo>
                  <a:lnTo>
                    <a:pt x="81" y="39"/>
                  </a:lnTo>
                  <a:lnTo>
                    <a:pt x="76" y="34"/>
                  </a:lnTo>
                  <a:lnTo>
                    <a:pt x="62" y="39"/>
                  </a:lnTo>
                  <a:lnTo>
                    <a:pt x="57" y="39"/>
                  </a:lnTo>
                  <a:lnTo>
                    <a:pt x="52" y="44"/>
                  </a:lnTo>
                  <a:lnTo>
                    <a:pt x="43" y="39"/>
                  </a:lnTo>
                  <a:lnTo>
                    <a:pt x="43" y="34"/>
                  </a:lnTo>
                  <a:lnTo>
                    <a:pt x="48" y="29"/>
                  </a:lnTo>
                  <a:lnTo>
                    <a:pt x="57" y="24"/>
                  </a:lnTo>
                  <a:lnTo>
                    <a:pt x="57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38" y="20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14" y="20"/>
                  </a:lnTo>
                  <a:lnTo>
                    <a:pt x="9" y="20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auto">
            <a:xfrm>
              <a:off x="2853" y="2959"/>
              <a:ext cx="39" cy="130"/>
            </a:xfrm>
            <a:custGeom>
              <a:avLst/>
              <a:gdLst>
                <a:gd name="T0" fmla="*/ 39 w 39"/>
                <a:gd name="T1" fmla="*/ 5 h 130"/>
                <a:gd name="T2" fmla="*/ 24 w 39"/>
                <a:gd name="T3" fmla="*/ 15 h 130"/>
                <a:gd name="T4" fmla="*/ 15 w 39"/>
                <a:gd name="T5" fmla="*/ 29 h 130"/>
                <a:gd name="T6" fmla="*/ 5 w 39"/>
                <a:gd name="T7" fmla="*/ 48 h 130"/>
                <a:gd name="T8" fmla="*/ 0 w 39"/>
                <a:gd name="T9" fmla="*/ 58 h 130"/>
                <a:gd name="T10" fmla="*/ 0 w 39"/>
                <a:gd name="T11" fmla="*/ 63 h 130"/>
                <a:gd name="T12" fmla="*/ 0 w 39"/>
                <a:gd name="T13" fmla="*/ 68 h 130"/>
                <a:gd name="T14" fmla="*/ 0 w 39"/>
                <a:gd name="T15" fmla="*/ 72 h 130"/>
                <a:gd name="T16" fmla="*/ 0 w 39"/>
                <a:gd name="T17" fmla="*/ 77 h 130"/>
                <a:gd name="T18" fmla="*/ 5 w 39"/>
                <a:gd name="T19" fmla="*/ 87 h 130"/>
                <a:gd name="T20" fmla="*/ 5 w 39"/>
                <a:gd name="T21" fmla="*/ 101 h 130"/>
                <a:gd name="T22" fmla="*/ 10 w 39"/>
                <a:gd name="T23" fmla="*/ 115 h 130"/>
                <a:gd name="T24" fmla="*/ 15 w 39"/>
                <a:gd name="T25" fmla="*/ 125 h 130"/>
                <a:gd name="T26" fmla="*/ 15 w 39"/>
                <a:gd name="T27" fmla="*/ 130 h 130"/>
                <a:gd name="T28" fmla="*/ 15 w 39"/>
                <a:gd name="T29" fmla="*/ 130 h 130"/>
                <a:gd name="T30" fmla="*/ 19 w 39"/>
                <a:gd name="T31" fmla="*/ 130 h 130"/>
                <a:gd name="T32" fmla="*/ 19 w 39"/>
                <a:gd name="T33" fmla="*/ 125 h 130"/>
                <a:gd name="T34" fmla="*/ 15 w 39"/>
                <a:gd name="T35" fmla="*/ 115 h 130"/>
                <a:gd name="T36" fmla="*/ 10 w 39"/>
                <a:gd name="T37" fmla="*/ 96 h 130"/>
                <a:gd name="T38" fmla="*/ 5 w 39"/>
                <a:gd name="T39" fmla="*/ 77 h 130"/>
                <a:gd name="T40" fmla="*/ 5 w 39"/>
                <a:gd name="T41" fmla="*/ 68 h 130"/>
                <a:gd name="T42" fmla="*/ 10 w 39"/>
                <a:gd name="T43" fmla="*/ 53 h 130"/>
                <a:gd name="T44" fmla="*/ 24 w 39"/>
                <a:gd name="T45" fmla="*/ 34 h 130"/>
                <a:gd name="T46" fmla="*/ 29 w 39"/>
                <a:gd name="T47" fmla="*/ 15 h 130"/>
                <a:gd name="T48" fmla="*/ 39 w 39"/>
                <a:gd name="T49" fmla="*/ 5 h 130"/>
                <a:gd name="T50" fmla="*/ 39 w 39"/>
                <a:gd name="T51" fmla="*/ 5 h 130"/>
                <a:gd name="T52" fmla="*/ 39 w 39"/>
                <a:gd name="T53" fmla="*/ 0 h 130"/>
                <a:gd name="T54" fmla="*/ 39 w 39"/>
                <a:gd name="T55" fmla="*/ 5 h 1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9" h="130">
                  <a:moveTo>
                    <a:pt x="39" y="5"/>
                  </a:moveTo>
                  <a:lnTo>
                    <a:pt x="24" y="15"/>
                  </a:lnTo>
                  <a:lnTo>
                    <a:pt x="15" y="29"/>
                  </a:lnTo>
                  <a:lnTo>
                    <a:pt x="5" y="48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5" y="87"/>
                  </a:lnTo>
                  <a:lnTo>
                    <a:pt x="5" y="101"/>
                  </a:lnTo>
                  <a:lnTo>
                    <a:pt x="10" y="115"/>
                  </a:lnTo>
                  <a:lnTo>
                    <a:pt x="15" y="125"/>
                  </a:lnTo>
                  <a:lnTo>
                    <a:pt x="15" y="130"/>
                  </a:lnTo>
                  <a:lnTo>
                    <a:pt x="19" y="130"/>
                  </a:lnTo>
                  <a:lnTo>
                    <a:pt x="19" y="125"/>
                  </a:lnTo>
                  <a:lnTo>
                    <a:pt x="15" y="115"/>
                  </a:lnTo>
                  <a:lnTo>
                    <a:pt x="10" y="96"/>
                  </a:lnTo>
                  <a:lnTo>
                    <a:pt x="5" y="77"/>
                  </a:lnTo>
                  <a:lnTo>
                    <a:pt x="5" y="68"/>
                  </a:lnTo>
                  <a:lnTo>
                    <a:pt x="10" y="53"/>
                  </a:lnTo>
                  <a:lnTo>
                    <a:pt x="24" y="34"/>
                  </a:lnTo>
                  <a:lnTo>
                    <a:pt x="29" y="15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Freeform 101"/>
            <p:cNvSpPr>
              <a:spLocks/>
            </p:cNvSpPr>
            <p:nvPr/>
          </p:nvSpPr>
          <p:spPr bwMode="auto">
            <a:xfrm>
              <a:off x="2570" y="2859"/>
              <a:ext cx="29" cy="72"/>
            </a:xfrm>
            <a:custGeom>
              <a:avLst/>
              <a:gdLst>
                <a:gd name="T0" fmla="*/ 0 w 29"/>
                <a:gd name="T1" fmla="*/ 0 h 72"/>
                <a:gd name="T2" fmla="*/ 5 w 29"/>
                <a:gd name="T3" fmla="*/ 14 h 72"/>
                <a:gd name="T4" fmla="*/ 10 w 29"/>
                <a:gd name="T5" fmla="*/ 38 h 72"/>
                <a:gd name="T6" fmla="*/ 14 w 29"/>
                <a:gd name="T7" fmla="*/ 57 h 72"/>
                <a:gd name="T8" fmla="*/ 19 w 29"/>
                <a:gd name="T9" fmla="*/ 67 h 72"/>
                <a:gd name="T10" fmla="*/ 24 w 29"/>
                <a:gd name="T11" fmla="*/ 72 h 72"/>
                <a:gd name="T12" fmla="*/ 29 w 29"/>
                <a:gd name="T13" fmla="*/ 72 h 72"/>
                <a:gd name="T14" fmla="*/ 29 w 29"/>
                <a:gd name="T15" fmla="*/ 67 h 72"/>
                <a:gd name="T16" fmla="*/ 29 w 29"/>
                <a:gd name="T17" fmla="*/ 62 h 72"/>
                <a:gd name="T18" fmla="*/ 24 w 29"/>
                <a:gd name="T19" fmla="*/ 48 h 72"/>
                <a:gd name="T20" fmla="*/ 14 w 29"/>
                <a:gd name="T21" fmla="*/ 28 h 72"/>
                <a:gd name="T22" fmla="*/ 5 w 29"/>
                <a:gd name="T23" fmla="*/ 9 h 72"/>
                <a:gd name="T24" fmla="*/ 0 w 29"/>
                <a:gd name="T25" fmla="*/ 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2">
                  <a:moveTo>
                    <a:pt x="0" y="0"/>
                  </a:moveTo>
                  <a:lnTo>
                    <a:pt x="5" y="14"/>
                  </a:lnTo>
                  <a:lnTo>
                    <a:pt x="10" y="38"/>
                  </a:lnTo>
                  <a:lnTo>
                    <a:pt x="14" y="57"/>
                  </a:lnTo>
                  <a:lnTo>
                    <a:pt x="19" y="67"/>
                  </a:lnTo>
                  <a:lnTo>
                    <a:pt x="24" y="72"/>
                  </a:lnTo>
                  <a:lnTo>
                    <a:pt x="29" y="72"/>
                  </a:lnTo>
                  <a:lnTo>
                    <a:pt x="29" y="67"/>
                  </a:lnTo>
                  <a:lnTo>
                    <a:pt x="29" y="62"/>
                  </a:lnTo>
                  <a:lnTo>
                    <a:pt x="24" y="48"/>
                  </a:lnTo>
                  <a:lnTo>
                    <a:pt x="14" y="28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auto">
            <a:xfrm>
              <a:off x="2618" y="3046"/>
              <a:ext cx="350" cy="312"/>
            </a:xfrm>
            <a:custGeom>
              <a:avLst/>
              <a:gdLst>
                <a:gd name="T0" fmla="*/ 350 w 350"/>
                <a:gd name="T1" fmla="*/ 0 h 312"/>
                <a:gd name="T2" fmla="*/ 341 w 350"/>
                <a:gd name="T3" fmla="*/ 14 h 312"/>
                <a:gd name="T4" fmla="*/ 326 w 350"/>
                <a:gd name="T5" fmla="*/ 38 h 312"/>
                <a:gd name="T6" fmla="*/ 307 w 350"/>
                <a:gd name="T7" fmla="*/ 67 h 312"/>
                <a:gd name="T8" fmla="*/ 283 w 350"/>
                <a:gd name="T9" fmla="*/ 100 h 312"/>
                <a:gd name="T10" fmla="*/ 259 w 350"/>
                <a:gd name="T11" fmla="*/ 134 h 312"/>
                <a:gd name="T12" fmla="*/ 240 w 350"/>
                <a:gd name="T13" fmla="*/ 158 h 312"/>
                <a:gd name="T14" fmla="*/ 221 w 350"/>
                <a:gd name="T15" fmla="*/ 182 h 312"/>
                <a:gd name="T16" fmla="*/ 211 w 350"/>
                <a:gd name="T17" fmla="*/ 192 h 312"/>
                <a:gd name="T18" fmla="*/ 197 w 350"/>
                <a:gd name="T19" fmla="*/ 201 h 312"/>
                <a:gd name="T20" fmla="*/ 182 w 350"/>
                <a:gd name="T21" fmla="*/ 211 h 312"/>
                <a:gd name="T22" fmla="*/ 163 w 350"/>
                <a:gd name="T23" fmla="*/ 216 h 312"/>
                <a:gd name="T24" fmla="*/ 149 w 350"/>
                <a:gd name="T25" fmla="*/ 225 h 312"/>
                <a:gd name="T26" fmla="*/ 130 w 350"/>
                <a:gd name="T27" fmla="*/ 225 h 312"/>
                <a:gd name="T28" fmla="*/ 110 w 350"/>
                <a:gd name="T29" fmla="*/ 230 h 312"/>
                <a:gd name="T30" fmla="*/ 96 w 350"/>
                <a:gd name="T31" fmla="*/ 225 h 312"/>
                <a:gd name="T32" fmla="*/ 82 w 350"/>
                <a:gd name="T33" fmla="*/ 220 h 312"/>
                <a:gd name="T34" fmla="*/ 72 w 350"/>
                <a:gd name="T35" fmla="*/ 216 h 312"/>
                <a:gd name="T36" fmla="*/ 62 w 350"/>
                <a:gd name="T37" fmla="*/ 211 h 312"/>
                <a:gd name="T38" fmla="*/ 53 w 350"/>
                <a:gd name="T39" fmla="*/ 201 h 312"/>
                <a:gd name="T40" fmla="*/ 43 w 350"/>
                <a:gd name="T41" fmla="*/ 192 h 312"/>
                <a:gd name="T42" fmla="*/ 38 w 350"/>
                <a:gd name="T43" fmla="*/ 182 h 312"/>
                <a:gd name="T44" fmla="*/ 29 w 350"/>
                <a:gd name="T45" fmla="*/ 172 h 312"/>
                <a:gd name="T46" fmla="*/ 19 w 350"/>
                <a:gd name="T47" fmla="*/ 168 h 312"/>
                <a:gd name="T48" fmla="*/ 14 w 350"/>
                <a:gd name="T49" fmla="*/ 158 h 312"/>
                <a:gd name="T50" fmla="*/ 0 w 350"/>
                <a:gd name="T51" fmla="*/ 153 h 312"/>
                <a:gd name="T52" fmla="*/ 0 w 350"/>
                <a:gd name="T53" fmla="*/ 153 h 312"/>
                <a:gd name="T54" fmla="*/ 10 w 350"/>
                <a:gd name="T55" fmla="*/ 158 h 312"/>
                <a:gd name="T56" fmla="*/ 10 w 350"/>
                <a:gd name="T57" fmla="*/ 168 h 312"/>
                <a:gd name="T58" fmla="*/ 19 w 350"/>
                <a:gd name="T59" fmla="*/ 182 h 312"/>
                <a:gd name="T60" fmla="*/ 43 w 350"/>
                <a:gd name="T61" fmla="*/ 201 h 312"/>
                <a:gd name="T62" fmla="*/ 72 w 350"/>
                <a:gd name="T63" fmla="*/ 220 h 312"/>
                <a:gd name="T64" fmla="*/ 110 w 350"/>
                <a:gd name="T65" fmla="*/ 244 h 312"/>
                <a:gd name="T66" fmla="*/ 144 w 350"/>
                <a:gd name="T67" fmla="*/ 264 h 312"/>
                <a:gd name="T68" fmla="*/ 182 w 350"/>
                <a:gd name="T69" fmla="*/ 283 h 312"/>
                <a:gd name="T70" fmla="*/ 216 w 350"/>
                <a:gd name="T71" fmla="*/ 297 h 312"/>
                <a:gd name="T72" fmla="*/ 240 w 350"/>
                <a:gd name="T73" fmla="*/ 307 h 312"/>
                <a:gd name="T74" fmla="*/ 245 w 350"/>
                <a:gd name="T75" fmla="*/ 312 h 312"/>
                <a:gd name="T76" fmla="*/ 245 w 350"/>
                <a:gd name="T77" fmla="*/ 312 h 312"/>
                <a:gd name="T78" fmla="*/ 240 w 350"/>
                <a:gd name="T79" fmla="*/ 302 h 312"/>
                <a:gd name="T80" fmla="*/ 245 w 350"/>
                <a:gd name="T81" fmla="*/ 292 h 312"/>
                <a:gd name="T82" fmla="*/ 250 w 350"/>
                <a:gd name="T83" fmla="*/ 278 h 312"/>
                <a:gd name="T84" fmla="*/ 254 w 350"/>
                <a:gd name="T85" fmla="*/ 259 h 312"/>
                <a:gd name="T86" fmla="*/ 264 w 350"/>
                <a:gd name="T87" fmla="*/ 230 h 312"/>
                <a:gd name="T88" fmla="*/ 283 w 350"/>
                <a:gd name="T89" fmla="*/ 196 h 312"/>
                <a:gd name="T90" fmla="*/ 298 w 350"/>
                <a:gd name="T91" fmla="*/ 158 h 312"/>
                <a:gd name="T92" fmla="*/ 312 w 350"/>
                <a:gd name="T93" fmla="*/ 110 h 312"/>
                <a:gd name="T94" fmla="*/ 331 w 350"/>
                <a:gd name="T95" fmla="*/ 62 h 312"/>
                <a:gd name="T96" fmla="*/ 350 w 350"/>
                <a:gd name="T97" fmla="*/ 14 h 312"/>
                <a:gd name="T98" fmla="*/ 350 w 350"/>
                <a:gd name="T99" fmla="*/ 0 h 3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0" h="312">
                  <a:moveTo>
                    <a:pt x="350" y="0"/>
                  </a:moveTo>
                  <a:lnTo>
                    <a:pt x="341" y="14"/>
                  </a:lnTo>
                  <a:lnTo>
                    <a:pt x="326" y="38"/>
                  </a:lnTo>
                  <a:lnTo>
                    <a:pt x="307" y="67"/>
                  </a:lnTo>
                  <a:lnTo>
                    <a:pt x="283" y="100"/>
                  </a:lnTo>
                  <a:lnTo>
                    <a:pt x="259" y="134"/>
                  </a:lnTo>
                  <a:lnTo>
                    <a:pt x="240" y="158"/>
                  </a:lnTo>
                  <a:lnTo>
                    <a:pt x="221" y="182"/>
                  </a:lnTo>
                  <a:lnTo>
                    <a:pt x="211" y="192"/>
                  </a:lnTo>
                  <a:lnTo>
                    <a:pt x="197" y="201"/>
                  </a:lnTo>
                  <a:lnTo>
                    <a:pt x="182" y="211"/>
                  </a:lnTo>
                  <a:lnTo>
                    <a:pt x="163" y="216"/>
                  </a:lnTo>
                  <a:lnTo>
                    <a:pt x="149" y="225"/>
                  </a:lnTo>
                  <a:lnTo>
                    <a:pt x="130" y="225"/>
                  </a:lnTo>
                  <a:lnTo>
                    <a:pt x="110" y="230"/>
                  </a:lnTo>
                  <a:lnTo>
                    <a:pt x="96" y="225"/>
                  </a:lnTo>
                  <a:lnTo>
                    <a:pt x="82" y="220"/>
                  </a:lnTo>
                  <a:lnTo>
                    <a:pt x="72" y="216"/>
                  </a:lnTo>
                  <a:lnTo>
                    <a:pt x="62" y="211"/>
                  </a:lnTo>
                  <a:lnTo>
                    <a:pt x="53" y="201"/>
                  </a:lnTo>
                  <a:lnTo>
                    <a:pt x="43" y="192"/>
                  </a:lnTo>
                  <a:lnTo>
                    <a:pt x="38" y="182"/>
                  </a:lnTo>
                  <a:lnTo>
                    <a:pt x="29" y="172"/>
                  </a:lnTo>
                  <a:lnTo>
                    <a:pt x="19" y="168"/>
                  </a:lnTo>
                  <a:lnTo>
                    <a:pt x="14" y="158"/>
                  </a:lnTo>
                  <a:lnTo>
                    <a:pt x="0" y="153"/>
                  </a:lnTo>
                  <a:lnTo>
                    <a:pt x="10" y="158"/>
                  </a:lnTo>
                  <a:lnTo>
                    <a:pt x="10" y="168"/>
                  </a:lnTo>
                  <a:lnTo>
                    <a:pt x="19" y="182"/>
                  </a:lnTo>
                  <a:lnTo>
                    <a:pt x="43" y="201"/>
                  </a:lnTo>
                  <a:lnTo>
                    <a:pt x="72" y="220"/>
                  </a:lnTo>
                  <a:lnTo>
                    <a:pt x="110" y="244"/>
                  </a:lnTo>
                  <a:lnTo>
                    <a:pt x="144" y="264"/>
                  </a:lnTo>
                  <a:lnTo>
                    <a:pt x="182" y="283"/>
                  </a:lnTo>
                  <a:lnTo>
                    <a:pt x="216" y="297"/>
                  </a:lnTo>
                  <a:lnTo>
                    <a:pt x="240" y="307"/>
                  </a:lnTo>
                  <a:lnTo>
                    <a:pt x="245" y="312"/>
                  </a:lnTo>
                  <a:lnTo>
                    <a:pt x="240" y="302"/>
                  </a:lnTo>
                  <a:lnTo>
                    <a:pt x="245" y="292"/>
                  </a:lnTo>
                  <a:lnTo>
                    <a:pt x="250" y="278"/>
                  </a:lnTo>
                  <a:lnTo>
                    <a:pt x="254" y="259"/>
                  </a:lnTo>
                  <a:lnTo>
                    <a:pt x="264" y="230"/>
                  </a:lnTo>
                  <a:lnTo>
                    <a:pt x="283" y="196"/>
                  </a:lnTo>
                  <a:lnTo>
                    <a:pt x="298" y="158"/>
                  </a:lnTo>
                  <a:lnTo>
                    <a:pt x="312" y="110"/>
                  </a:lnTo>
                  <a:lnTo>
                    <a:pt x="331" y="62"/>
                  </a:lnTo>
                  <a:lnTo>
                    <a:pt x="350" y="1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1" name="Picture 108" descr="TEDOU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489325"/>
            <a:ext cx="6445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1" descr="KAJ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467100"/>
            <a:ext cx="12065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2" descr="TEL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287713"/>
            <a:ext cx="5556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4" descr="KAJ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426075"/>
            <a:ext cx="12080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21"/>
          <p:cNvSpPr>
            <a:spLocks noChangeArrowheads="1"/>
          </p:cNvSpPr>
          <p:nvPr/>
        </p:nvSpPr>
        <p:spPr bwMode="auto">
          <a:xfrm>
            <a:off x="2414588" y="3873500"/>
            <a:ext cx="352425" cy="180975"/>
          </a:xfrm>
          <a:prstGeom prst="homePlate">
            <a:avLst>
              <a:gd name="adj" fmla="val 52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36" name="AutoShape 123"/>
          <p:cNvSpPr>
            <a:spLocks noChangeArrowheads="1"/>
          </p:cNvSpPr>
          <p:nvPr/>
        </p:nvSpPr>
        <p:spPr bwMode="auto">
          <a:xfrm>
            <a:off x="4384675" y="3841750"/>
            <a:ext cx="350838" cy="180975"/>
          </a:xfrm>
          <a:prstGeom prst="homePlate">
            <a:avLst>
              <a:gd name="adj" fmla="val 525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37" name="AutoShape 124"/>
          <p:cNvSpPr>
            <a:spLocks noChangeArrowheads="1"/>
          </p:cNvSpPr>
          <p:nvPr/>
        </p:nvSpPr>
        <p:spPr bwMode="auto">
          <a:xfrm>
            <a:off x="6330950" y="3841750"/>
            <a:ext cx="350838" cy="180975"/>
          </a:xfrm>
          <a:prstGeom prst="homePlate">
            <a:avLst>
              <a:gd name="adj" fmla="val 525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38" name="AutoShape 125"/>
          <p:cNvSpPr>
            <a:spLocks noChangeArrowheads="1"/>
          </p:cNvSpPr>
          <p:nvPr/>
        </p:nvSpPr>
        <p:spPr bwMode="auto">
          <a:xfrm>
            <a:off x="3165475" y="5753100"/>
            <a:ext cx="350838" cy="180975"/>
          </a:xfrm>
          <a:prstGeom prst="homePlate">
            <a:avLst>
              <a:gd name="adj" fmla="val 525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39" name="AutoShape 126"/>
          <p:cNvSpPr>
            <a:spLocks noChangeArrowheads="1"/>
          </p:cNvSpPr>
          <p:nvPr/>
        </p:nvSpPr>
        <p:spPr bwMode="auto">
          <a:xfrm>
            <a:off x="5064125" y="5753100"/>
            <a:ext cx="352425" cy="180975"/>
          </a:xfrm>
          <a:prstGeom prst="homePlate">
            <a:avLst>
              <a:gd name="adj" fmla="val 52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pic>
        <p:nvPicPr>
          <p:cNvPr id="40" name="Picture 127" descr="KAJ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655763"/>
            <a:ext cx="12080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8" descr="D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93875"/>
            <a:ext cx="6334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132"/>
          <p:cNvSpPr>
            <a:spLocks noChangeArrowheads="1"/>
          </p:cNvSpPr>
          <p:nvPr/>
        </p:nvSpPr>
        <p:spPr bwMode="auto">
          <a:xfrm>
            <a:off x="4425950" y="2001838"/>
            <a:ext cx="350838" cy="180975"/>
          </a:xfrm>
          <a:prstGeom prst="homePlate">
            <a:avLst>
              <a:gd name="adj" fmla="val 525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43" name="AutoShape 133"/>
          <p:cNvSpPr>
            <a:spLocks noChangeArrowheads="1"/>
          </p:cNvSpPr>
          <p:nvPr/>
        </p:nvSpPr>
        <p:spPr bwMode="auto">
          <a:xfrm>
            <a:off x="6330950" y="2001838"/>
            <a:ext cx="350838" cy="180975"/>
          </a:xfrm>
          <a:prstGeom prst="homePlate">
            <a:avLst>
              <a:gd name="adj" fmla="val 525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45" name="Text Box 144"/>
          <p:cNvSpPr txBox="1">
            <a:spLocks noChangeArrowheads="1"/>
          </p:cNvSpPr>
          <p:nvPr/>
        </p:nvSpPr>
        <p:spPr bwMode="auto">
          <a:xfrm>
            <a:off x="4291013" y="1773238"/>
            <a:ext cx="6334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itchFamily="50" charset="-128"/>
              </a:rPr>
              <a:t>10 sec</a:t>
            </a:r>
            <a:endParaRPr lang="ja-JP" altLang="en-US" sz="9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46" name="Text Box 145"/>
          <p:cNvSpPr txBox="1">
            <a:spLocks noChangeArrowheads="1"/>
          </p:cNvSpPr>
          <p:nvPr/>
        </p:nvSpPr>
        <p:spPr bwMode="auto">
          <a:xfrm>
            <a:off x="7981951" y="2468563"/>
            <a:ext cx="1125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※Limited</a:t>
            </a:r>
            <a:r>
              <a:rPr lang="ja-JP" altLang="en-US" sz="1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　</a:t>
            </a:r>
            <a:r>
              <a:rPr lang="en-US" altLang="ja-JP" sz="1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to fire</a:t>
            </a:r>
            <a:endParaRPr lang="ja-JP" altLang="en-US" sz="1000" b="1" dirty="0" smtClean="0">
              <a:solidFill>
                <a:srgbClr val="FF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48" name="Rectangle 147"/>
          <p:cNvSpPr>
            <a:spLocks noChangeArrowheads="1"/>
          </p:cNvSpPr>
          <p:nvPr/>
        </p:nvSpPr>
        <p:spPr bwMode="auto">
          <a:xfrm>
            <a:off x="1125538" y="2544763"/>
            <a:ext cx="1265237" cy="152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49" name="Rectangle 148"/>
          <p:cNvSpPr>
            <a:spLocks noChangeArrowheads="1"/>
          </p:cNvSpPr>
          <p:nvPr/>
        </p:nvSpPr>
        <p:spPr bwMode="auto">
          <a:xfrm>
            <a:off x="1125538" y="4354513"/>
            <a:ext cx="1265237" cy="152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50" name="Rectangle 149"/>
          <p:cNvSpPr>
            <a:spLocks noChangeArrowheads="1"/>
          </p:cNvSpPr>
          <p:nvPr/>
        </p:nvSpPr>
        <p:spPr bwMode="auto">
          <a:xfrm>
            <a:off x="1125538" y="3451225"/>
            <a:ext cx="1265237" cy="152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51" name="Rectangle 150"/>
          <p:cNvSpPr>
            <a:spLocks noChangeArrowheads="1"/>
          </p:cNvSpPr>
          <p:nvPr/>
        </p:nvSpPr>
        <p:spPr bwMode="auto">
          <a:xfrm>
            <a:off x="1125538" y="5400675"/>
            <a:ext cx="1265237" cy="1524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1125538" y="1630363"/>
            <a:ext cx="1265237" cy="152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53" name="Text Box 157"/>
          <p:cNvSpPr txBox="1">
            <a:spLocks noChangeArrowheads="1"/>
          </p:cNvSpPr>
          <p:nvPr/>
        </p:nvSpPr>
        <p:spPr bwMode="auto">
          <a:xfrm>
            <a:off x="6189663" y="1773238"/>
            <a:ext cx="620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itchFamily="50" charset="-128"/>
              </a:rPr>
              <a:t>60 sec</a:t>
            </a:r>
            <a:endParaRPr lang="ja-JP" altLang="en-US" sz="9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54" name="Text Box 158"/>
          <p:cNvSpPr txBox="1">
            <a:spLocks noChangeArrowheads="1"/>
          </p:cNvSpPr>
          <p:nvPr/>
        </p:nvSpPr>
        <p:spPr bwMode="auto">
          <a:xfrm>
            <a:off x="2320925" y="3616325"/>
            <a:ext cx="571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itchFamily="50" charset="-128"/>
              </a:rPr>
              <a:t>60 sec</a:t>
            </a:r>
            <a:endParaRPr lang="ja-JP" altLang="en-US" sz="9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55" name="AutoShape 15"/>
          <p:cNvSpPr>
            <a:spLocks noChangeArrowheads="1"/>
          </p:cNvSpPr>
          <p:nvPr/>
        </p:nvSpPr>
        <p:spPr bwMode="auto">
          <a:xfrm>
            <a:off x="251521" y="4746848"/>
            <a:ext cx="5165029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Detecting abnormal situation by image recognition</a:t>
            </a:r>
            <a:endParaRPr lang="ja-JP" altLang="en-US" sz="18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56" name="AutoShape 135"/>
          <p:cNvSpPr>
            <a:spLocks noChangeArrowheads="1"/>
          </p:cNvSpPr>
          <p:nvPr/>
        </p:nvSpPr>
        <p:spPr bwMode="auto">
          <a:xfrm>
            <a:off x="251521" y="2835498"/>
            <a:ext cx="5165028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report by Emergency telephone</a:t>
            </a:r>
          </a:p>
        </p:txBody>
      </p:sp>
      <p:sp>
        <p:nvSpPr>
          <p:cNvPr id="57" name="AutoShape 176"/>
          <p:cNvSpPr>
            <a:spLocks noChangeArrowheads="1"/>
          </p:cNvSpPr>
          <p:nvPr/>
        </p:nvSpPr>
        <p:spPr bwMode="auto">
          <a:xfrm>
            <a:off x="2414588" y="2062163"/>
            <a:ext cx="352425" cy="180975"/>
          </a:xfrm>
          <a:prstGeom prst="homePlate">
            <a:avLst>
              <a:gd name="adj" fmla="val 52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58" name="Text Box 179"/>
          <p:cNvSpPr txBox="1">
            <a:spLocks noChangeArrowheads="1"/>
          </p:cNvSpPr>
          <p:nvPr/>
        </p:nvSpPr>
        <p:spPr bwMode="auto">
          <a:xfrm>
            <a:off x="2320925" y="1701800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itchFamily="50" charset="-128"/>
              </a:rPr>
              <a:t>Several minutes</a:t>
            </a:r>
            <a:endParaRPr lang="ja-JP" altLang="en-US" sz="9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59" name="AutoShape 181"/>
          <p:cNvSpPr>
            <a:spLocks noChangeArrowheads="1"/>
          </p:cNvSpPr>
          <p:nvPr/>
        </p:nvSpPr>
        <p:spPr bwMode="auto">
          <a:xfrm rot="-2876140">
            <a:off x="2816225" y="1703388"/>
            <a:ext cx="838200" cy="844550"/>
          </a:xfrm>
          <a:prstGeom prst="irregularSeal2">
            <a:avLst/>
          </a:prstGeom>
          <a:gradFill rotWithShape="0">
            <a:gsLst>
              <a:gs pos="0">
                <a:srgbClr val="FFFF99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60" name="AutoShape 177"/>
          <p:cNvSpPr>
            <a:spLocks noChangeArrowheads="1"/>
          </p:cNvSpPr>
          <p:nvPr/>
        </p:nvSpPr>
        <p:spPr bwMode="auto">
          <a:xfrm>
            <a:off x="3049588" y="1870075"/>
            <a:ext cx="422275" cy="533400"/>
          </a:xfrm>
          <a:prstGeom prst="irregularSeal2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00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61" name="Text Box 178"/>
          <p:cNvSpPr txBox="1">
            <a:spLocks noChangeArrowheads="1"/>
          </p:cNvSpPr>
          <p:nvPr/>
        </p:nvSpPr>
        <p:spPr bwMode="auto">
          <a:xfrm>
            <a:off x="3065046" y="1828800"/>
            <a:ext cx="33855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rPr>
              <a:t>Fire</a:t>
            </a:r>
            <a:endParaRPr lang="ja-JP" altLang="en-US" sz="100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62" name="Text Box 184"/>
          <p:cNvSpPr txBox="1">
            <a:spLocks noChangeArrowheads="1"/>
          </p:cNvSpPr>
          <p:nvPr/>
        </p:nvSpPr>
        <p:spPr bwMode="auto">
          <a:xfrm>
            <a:off x="1125538" y="1477963"/>
            <a:ext cx="2532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Car Stop</a:t>
            </a:r>
            <a:r>
              <a:rPr lang="ja-JP" alt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→ → → → → → → → →</a:t>
            </a:r>
            <a:r>
              <a:rPr lang="en-US" altLang="ja-JP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Fire</a:t>
            </a:r>
            <a:endParaRPr lang="ja-JP" altLang="en-US" sz="1000" b="1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pic>
        <p:nvPicPr>
          <p:cNvPr id="63" name="Picture 1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477963"/>
            <a:ext cx="1123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34" descr="BAN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087563"/>
            <a:ext cx="7032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336925"/>
            <a:ext cx="1123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94" descr="BAN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3946525"/>
            <a:ext cx="7032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48275"/>
            <a:ext cx="1125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96" descr="BAN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5857875"/>
            <a:ext cx="7032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9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630363"/>
            <a:ext cx="14065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9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489325"/>
            <a:ext cx="14065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400675"/>
            <a:ext cx="14065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 Box 201"/>
          <p:cNvSpPr txBox="1">
            <a:spLocks noChangeArrowheads="1"/>
          </p:cNvSpPr>
          <p:nvPr/>
        </p:nvSpPr>
        <p:spPr bwMode="auto">
          <a:xfrm>
            <a:off x="4735513" y="1446213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srgbClr val="CC00CC"/>
                </a:solidFill>
                <a:latin typeface="Calibri" panose="020F0502020204030204" pitchFamily="34" charset="0"/>
                <a:ea typeface="HGP創英角ｺﾞｼｯｸUB" pitchFamily="50" charset="-128"/>
              </a:rPr>
              <a:t>Tunnel disaster prevention system</a:t>
            </a:r>
            <a:endParaRPr lang="ja-JP" altLang="en-US" sz="7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3" name="Text Box 204"/>
          <p:cNvSpPr txBox="1">
            <a:spLocks noChangeArrowheads="1"/>
          </p:cNvSpPr>
          <p:nvPr/>
        </p:nvSpPr>
        <p:spPr bwMode="auto">
          <a:xfrm>
            <a:off x="3587750" y="1630363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800" dirty="0" smtClean="0">
                <a:solidFill>
                  <a:srgbClr val="CC00CC"/>
                </a:solidFill>
                <a:latin typeface="Calibri" panose="020F0502020204030204" pitchFamily="34" charset="0"/>
                <a:ea typeface="HGP創英角ｺﾞｼｯｸUB" pitchFamily="50" charset="-128"/>
              </a:rPr>
              <a:t>Fire detector</a:t>
            </a:r>
            <a:endParaRPr lang="ja-JP" altLang="en-US" sz="8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4" name="Text Box 206"/>
          <p:cNvSpPr txBox="1">
            <a:spLocks noChangeArrowheads="1"/>
          </p:cNvSpPr>
          <p:nvPr/>
        </p:nvSpPr>
        <p:spPr bwMode="auto">
          <a:xfrm>
            <a:off x="4013324" y="4149080"/>
            <a:ext cx="7747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800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itchFamily="50" charset="-128"/>
              </a:rPr>
              <a:t>Emergency telephone</a:t>
            </a:r>
            <a:endParaRPr lang="ja-JP" altLang="en-US" sz="8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5" name="Text Box 207"/>
          <p:cNvSpPr txBox="1">
            <a:spLocks noChangeArrowheads="1"/>
          </p:cNvSpPr>
          <p:nvPr/>
        </p:nvSpPr>
        <p:spPr bwMode="auto">
          <a:xfrm>
            <a:off x="2352675" y="5495925"/>
            <a:ext cx="8524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800" dirty="0" smtClean="0">
                <a:solidFill>
                  <a:srgbClr val="CC00CC"/>
                </a:solidFill>
                <a:latin typeface="Calibri" pitchFamily="34" charset="0"/>
                <a:ea typeface="HGP創英角ｺﾞｼｯｸUB" pitchFamily="50" charset="-128"/>
              </a:rPr>
              <a:t>CCTV</a:t>
            </a:r>
            <a:r>
              <a:rPr lang="ja-JP" altLang="en-US" sz="800" dirty="0" smtClean="0">
                <a:solidFill>
                  <a:srgbClr val="CC00CC"/>
                </a:solidFill>
                <a:latin typeface="Calibri" pitchFamily="34" charset="0"/>
                <a:ea typeface="HGP創英角ｺﾞｼｯｸUB" pitchFamily="50" charset="-128"/>
              </a:rPr>
              <a:t>　</a:t>
            </a:r>
            <a:r>
              <a:rPr lang="en-US" altLang="ja-JP" sz="800" dirty="0" smtClean="0">
                <a:solidFill>
                  <a:srgbClr val="CC00CC"/>
                </a:solidFill>
                <a:latin typeface="Calibri" pitchFamily="34" charset="0"/>
                <a:ea typeface="HGP創英角ｺﾞｼｯｸUB" pitchFamily="50" charset="-128"/>
              </a:rPr>
              <a:t>Camera</a:t>
            </a:r>
            <a:endParaRPr lang="ja-JP" altLang="en-US" sz="8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6" name="Text Box 210"/>
          <p:cNvSpPr txBox="1">
            <a:spLocks noChangeArrowheads="1"/>
          </p:cNvSpPr>
          <p:nvPr/>
        </p:nvSpPr>
        <p:spPr bwMode="auto">
          <a:xfrm>
            <a:off x="6745288" y="1325563"/>
            <a:ext cx="1123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srgbClr val="CC00CC"/>
                </a:solidFill>
                <a:latin typeface="Calibri" panose="020F0502020204030204" pitchFamily="34" charset="0"/>
                <a:ea typeface="HGP創英角ｺﾞｼｯｸUB" pitchFamily="50" charset="-128"/>
              </a:rPr>
              <a:t>Tunnel Alarm display</a:t>
            </a:r>
            <a:endParaRPr lang="ja-JP" altLang="en-US" sz="7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77" name="Text Box 791"/>
          <p:cNvSpPr txBox="1">
            <a:spLocks noChangeArrowheads="1"/>
          </p:cNvSpPr>
          <p:nvPr/>
        </p:nvSpPr>
        <p:spPr bwMode="auto">
          <a:xfrm>
            <a:off x="155575" y="569913"/>
            <a:ext cx="589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Comparison of response time</a:t>
            </a:r>
            <a:endParaRPr lang="ja-JP" altLang="en-US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AutoShape 136"/>
          <p:cNvSpPr>
            <a:spLocks noChangeArrowheads="1"/>
          </p:cNvSpPr>
          <p:nvPr/>
        </p:nvSpPr>
        <p:spPr bwMode="auto">
          <a:xfrm>
            <a:off x="251520" y="1052736"/>
            <a:ext cx="5165029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The fire detection by fire detector</a:t>
            </a:r>
            <a:endParaRPr lang="ja-JP" altLang="en-US" sz="18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79" name="Text Box 201"/>
          <p:cNvSpPr txBox="1">
            <a:spLocks noChangeArrowheads="1"/>
          </p:cNvSpPr>
          <p:nvPr/>
        </p:nvSpPr>
        <p:spPr bwMode="auto">
          <a:xfrm>
            <a:off x="4745038" y="3316288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srgbClr val="CC00CC"/>
                </a:solidFill>
                <a:latin typeface="Calibri" panose="020F0502020204030204" pitchFamily="34" charset="0"/>
                <a:ea typeface="HGP創英角ｺﾞｼｯｸUB" pitchFamily="50" charset="-128"/>
              </a:rPr>
              <a:t>Tunnel disaster prevention system</a:t>
            </a:r>
            <a:endParaRPr lang="ja-JP" altLang="en-US" sz="7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0" name="Text Box 210"/>
          <p:cNvSpPr txBox="1">
            <a:spLocks noChangeArrowheads="1"/>
          </p:cNvSpPr>
          <p:nvPr/>
        </p:nvSpPr>
        <p:spPr bwMode="auto">
          <a:xfrm>
            <a:off x="6753225" y="3165475"/>
            <a:ext cx="1123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srgbClr val="CC00CC"/>
                </a:solidFill>
                <a:latin typeface="Calibri" panose="020F0502020204030204" pitchFamily="34" charset="0"/>
                <a:ea typeface="HGP創英角ｺﾞｼｯｸUB" pitchFamily="50" charset="-128"/>
              </a:rPr>
              <a:t>Tunnel Alarm display</a:t>
            </a:r>
            <a:endParaRPr lang="ja-JP" altLang="en-US" sz="7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1" name="Text Box 184"/>
          <p:cNvSpPr txBox="1">
            <a:spLocks noChangeArrowheads="1"/>
          </p:cNvSpPr>
          <p:nvPr/>
        </p:nvSpPr>
        <p:spPr bwMode="auto">
          <a:xfrm>
            <a:off x="1092200" y="3332163"/>
            <a:ext cx="2532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Car Stop</a:t>
            </a:r>
            <a:r>
              <a:rPr lang="ja-JP" alt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→ → → → → → → → →</a:t>
            </a:r>
            <a:r>
              <a:rPr lang="en-US" altLang="ja-JP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Fire</a:t>
            </a:r>
            <a:endParaRPr lang="ja-JP" altLang="en-US" sz="1000" b="1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2" name="Text Box 157"/>
          <p:cNvSpPr txBox="1">
            <a:spLocks noChangeArrowheads="1"/>
          </p:cNvSpPr>
          <p:nvPr/>
        </p:nvSpPr>
        <p:spPr bwMode="auto">
          <a:xfrm>
            <a:off x="4267200" y="3611563"/>
            <a:ext cx="620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itchFamily="50" charset="-128"/>
              </a:rPr>
              <a:t>60 sec</a:t>
            </a:r>
            <a:endParaRPr lang="ja-JP" altLang="en-US" sz="9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3" name="Text Box 157"/>
          <p:cNvSpPr txBox="1">
            <a:spLocks noChangeArrowheads="1"/>
          </p:cNvSpPr>
          <p:nvPr/>
        </p:nvSpPr>
        <p:spPr bwMode="auto">
          <a:xfrm>
            <a:off x="6200775" y="3611563"/>
            <a:ext cx="622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itchFamily="50" charset="-128"/>
              </a:rPr>
              <a:t>60 sec</a:t>
            </a:r>
            <a:endParaRPr lang="ja-JP" altLang="en-US" sz="9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5" name="Text Box 184"/>
          <p:cNvSpPr txBox="1">
            <a:spLocks noChangeArrowheads="1"/>
          </p:cNvSpPr>
          <p:nvPr/>
        </p:nvSpPr>
        <p:spPr bwMode="auto">
          <a:xfrm>
            <a:off x="1101725" y="5218113"/>
            <a:ext cx="2532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Car Stop</a:t>
            </a:r>
            <a:r>
              <a:rPr lang="ja-JP" alt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→ → → → → → → → →</a:t>
            </a:r>
            <a:r>
              <a:rPr lang="en-US" altLang="ja-JP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Fire</a:t>
            </a:r>
            <a:endParaRPr lang="ja-JP" altLang="en-US" sz="1000" b="1" dirty="0" smtClean="0">
              <a:solidFill>
                <a:srgbClr val="00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pic>
        <p:nvPicPr>
          <p:cNvPr id="86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6175" y="5700713"/>
            <a:ext cx="6604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 Box 157"/>
          <p:cNvSpPr txBox="1">
            <a:spLocks noChangeArrowheads="1"/>
          </p:cNvSpPr>
          <p:nvPr/>
        </p:nvSpPr>
        <p:spPr bwMode="auto">
          <a:xfrm>
            <a:off x="4897438" y="5530850"/>
            <a:ext cx="622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itchFamily="50" charset="-128"/>
              </a:rPr>
              <a:t>60 sec</a:t>
            </a:r>
            <a:endParaRPr lang="ja-JP" altLang="en-US" sz="9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8" name="Text Box 157"/>
          <p:cNvSpPr txBox="1">
            <a:spLocks noChangeArrowheads="1"/>
          </p:cNvSpPr>
          <p:nvPr/>
        </p:nvSpPr>
        <p:spPr bwMode="auto">
          <a:xfrm>
            <a:off x="3022600" y="5527675"/>
            <a:ext cx="620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 smtClean="0">
                <a:solidFill>
                  <a:srgbClr val="0000FF"/>
                </a:solidFill>
                <a:latin typeface="Calibri" panose="020F0502020204030204" pitchFamily="34" charset="0"/>
                <a:ea typeface="HGP創英角ｺﾞｼｯｸUB" pitchFamily="50" charset="-128"/>
              </a:rPr>
              <a:t>10 sec</a:t>
            </a:r>
            <a:endParaRPr lang="ja-JP" altLang="en-US" sz="9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89" name="Text Box 201"/>
          <p:cNvSpPr txBox="1">
            <a:spLocks noChangeArrowheads="1"/>
          </p:cNvSpPr>
          <p:nvPr/>
        </p:nvSpPr>
        <p:spPr bwMode="auto">
          <a:xfrm>
            <a:off x="3475038" y="5232400"/>
            <a:ext cx="1657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srgbClr val="CC00CC"/>
                </a:solidFill>
                <a:latin typeface="Calibri" panose="020F0502020204030204" pitchFamily="34" charset="0"/>
                <a:ea typeface="HGP創英角ｺﾞｼｯｸUB" pitchFamily="50" charset="-128"/>
              </a:rPr>
              <a:t>Tunnel disaster prevention system</a:t>
            </a:r>
            <a:endParaRPr lang="ja-JP" altLang="en-US" sz="7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90" name="Text Box 210"/>
          <p:cNvSpPr txBox="1">
            <a:spLocks noChangeArrowheads="1"/>
          </p:cNvSpPr>
          <p:nvPr/>
        </p:nvSpPr>
        <p:spPr bwMode="auto">
          <a:xfrm>
            <a:off x="5481638" y="5075238"/>
            <a:ext cx="1125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srgbClr val="CC00CC"/>
                </a:solidFill>
                <a:latin typeface="Calibri" panose="020F0502020204030204" pitchFamily="34" charset="0"/>
                <a:ea typeface="HGP創英角ｺﾞｼｯｸUB" pitchFamily="50" charset="-128"/>
              </a:rPr>
              <a:t>Tunnel Alarm display</a:t>
            </a:r>
            <a:endParaRPr lang="ja-JP" altLang="en-US" sz="700" dirty="0" smtClean="0">
              <a:solidFill>
                <a:srgbClr val="0000FF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91" name="Text Box 139"/>
          <p:cNvSpPr txBox="1">
            <a:spLocks noChangeArrowheads="1"/>
          </p:cNvSpPr>
          <p:nvPr/>
        </p:nvSpPr>
        <p:spPr bwMode="auto">
          <a:xfrm>
            <a:off x="7668344" y="1124744"/>
            <a:ext cx="1403648" cy="307974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More than 2</a:t>
            </a:r>
            <a:r>
              <a:rPr lang="ja-JP" alt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min</a:t>
            </a:r>
            <a:endParaRPr lang="ja-JP" altLang="en-US" sz="1400" b="1" dirty="0" smtClean="0">
              <a:solidFill>
                <a:srgbClr val="FF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92" name="Text Box 139"/>
          <p:cNvSpPr txBox="1">
            <a:spLocks noChangeArrowheads="1"/>
          </p:cNvSpPr>
          <p:nvPr/>
        </p:nvSpPr>
        <p:spPr bwMode="auto">
          <a:xfrm>
            <a:off x="7668344" y="2996952"/>
            <a:ext cx="1403648" cy="307974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More than 2</a:t>
            </a:r>
            <a:r>
              <a:rPr lang="ja-JP" alt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min</a:t>
            </a:r>
            <a:endParaRPr lang="ja-JP" altLang="en-US" sz="1400" b="1" dirty="0" smtClean="0">
              <a:solidFill>
                <a:srgbClr val="FF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93" name="Text Box 139"/>
          <p:cNvSpPr txBox="1">
            <a:spLocks noChangeArrowheads="1"/>
          </p:cNvSpPr>
          <p:nvPr/>
        </p:nvSpPr>
        <p:spPr bwMode="auto">
          <a:xfrm>
            <a:off x="7668344" y="4921226"/>
            <a:ext cx="1403648" cy="307974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Approx. </a:t>
            </a:r>
            <a:r>
              <a:rPr lang="en-US" altLang="ja-JP" sz="1400" b="1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1</a:t>
            </a:r>
            <a:r>
              <a:rPr lang="ja-JP" alt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rPr>
              <a:t>min</a:t>
            </a:r>
            <a:endParaRPr lang="ja-JP" altLang="en-US" sz="1400" b="1" dirty="0" smtClean="0">
              <a:solidFill>
                <a:srgbClr val="FF0000"/>
              </a:solidFill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7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alibri" panose="020F0502020204030204" pitchFamily="34" charset="0"/>
              </a:rPr>
              <a:t>System </a:t>
            </a:r>
            <a:r>
              <a:rPr lang="en-US" altLang="ja-JP" dirty="0" smtClean="0">
                <a:latin typeface="Calibri" panose="020F0502020204030204" pitchFamily="34" charset="0"/>
              </a:rPr>
              <a:t>Overview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r>
              <a:rPr lang="en-US" altLang="ja-JP" dirty="0" smtClean="0">
                <a:solidFill>
                  <a:srgbClr val="000000"/>
                </a:solidFill>
                <a:latin typeface="Calibri" panose="020F0502020204030204" pitchFamily="34" charset="0"/>
              </a:rPr>
              <a:t>/14</a:t>
            </a:r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301750"/>
            <a:ext cx="22510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8" descr="KA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454150"/>
            <a:ext cx="1758950" cy="16002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CCCC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0"/>
          <p:cNvSpPr>
            <a:spLocks noChangeArrowheads="1"/>
          </p:cNvSpPr>
          <p:nvPr/>
        </p:nvSpPr>
        <p:spPr bwMode="auto">
          <a:xfrm>
            <a:off x="6470650" y="2825750"/>
            <a:ext cx="17589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5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8" name="Rectangle 421"/>
          <p:cNvSpPr>
            <a:spLocks noChangeArrowheads="1"/>
          </p:cNvSpPr>
          <p:nvPr/>
        </p:nvSpPr>
        <p:spPr bwMode="auto">
          <a:xfrm>
            <a:off x="6470650" y="1301750"/>
            <a:ext cx="175895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5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9" name="Freeform 92"/>
          <p:cNvSpPr>
            <a:spLocks/>
          </p:cNvSpPr>
          <p:nvPr/>
        </p:nvSpPr>
        <p:spPr bwMode="auto">
          <a:xfrm>
            <a:off x="1509713" y="3896550"/>
            <a:ext cx="181822" cy="525401"/>
          </a:xfrm>
          <a:custGeom>
            <a:avLst/>
            <a:gdLst>
              <a:gd name="T0" fmla="*/ 2147483647 w 4252"/>
              <a:gd name="T1" fmla="*/ 2147483647 h 1637"/>
              <a:gd name="T2" fmla="*/ 2147483647 w 4252"/>
              <a:gd name="T3" fmla="*/ 2147483647 h 1637"/>
              <a:gd name="T4" fmla="*/ 2147483647 w 4252"/>
              <a:gd name="T5" fmla="*/ 0 h 1637"/>
              <a:gd name="T6" fmla="*/ 2147483647 w 4252"/>
              <a:gd name="T7" fmla="*/ 2147483647 h 1637"/>
              <a:gd name="T8" fmla="*/ 2147483647 w 4252"/>
              <a:gd name="T9" fmla="*/ 2147483647 h 1637"/>
              <a:gd name="T10" fmla="*/ 2147483647 w 4252"/>
              <a:gd name="T11" fmla="*/ 2147483647 h 1637"/>
              <a:gd name="T12" fmla="*/ 2147483647 w 4252"/>
              <a:gd name="T13" fmla="*/ 2147483647 h 1637"/>
              <a:gd name="T14" fmla="*/ 2147483647 w 4252"/>
              <a:gd name="T15" fmla="*/ 2147483647 h 1637"/>
              <a:gd name="T16" fmla="*/ 2147483647 w 4252"/>
              <a:gd name="T17" fmla="*/ 2147483647 h 1637"/>
              <a:gd name="T18" fmla="*/ 2147483647 w 4252"/>
              <a:gd name="T19" fmla="*/ 2147483647 h 1637"/>
              <a:gd name="T20" fmla="*/ 0 w 4252"/>
              <a:gd name="T21" fmla="*/ 2147483647 h 1637"/>
              <a:gd name="T22" fmla="*/ 2147483647 w 4252"/>
              <a:gd name="T23" fmla="*/ 2147483647 h 1637"/>
              <a:gd name="T24" fmla="*/ 2147483647 w 4252"/>
              <a:gd name="T25" fmla="*/ 2147483647 h 16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2" h="1637">
                <a:moveTo>
                  <a:pt x="170" y="1331"/>
                </a:moveTo>
                <a:lnTo>
                  <a:pt x="333" y="1267"/>
                </a:lnTo>
                <a:lnTo>
                  <a:pt x="4252" y="0"/>
                </a:lnTo>
                <a:lnTo>
                  <a:pt x="4133" y="118"/>
                </a:lnTo>
                <a:lnTo>
                  <a:pt x="4089" y="237"/>
                </a:lnTo>
                <a:lnTo>
                  <a:pt x="4074" y="333"/>
                </a:lnTo>
                <a:lnTo>
                  <a:pt x="2689" y="770"/>
                </a:lnTo>
                <a:lnTo>
                  <a:pt x="2555" y="711"/>
                </a:lnTo>
                <a:lnTo>
                  <a:pt x="2096" y="844"/>
                </a:lnTo>
                <a:lnTo>
                  <a:pt x="2052" y="978"/>
                </a:lnTo>
                <a:lnTo>
                  <a:pt x="0" y="1637"/>
                </a:lnTo>
                <a:lnTo>
                  <a:pt x="52" y="1474"/>
                </a:lnTo>
                <a:lnTo>
                  <a:pt x="170" y="1331"/>
                </a:lnTo>
                <a:close/>
              </a:path>
            </a:pathLst>
          </a:custGeom>
          <a:gradFill rotWithShape="0">
            <a:gsLst>
              <a:gs pos="0">
                <a:srgbClr val="CC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Line 93"/>
          <p:cNvSpPr>
            <a:spLocks noChangeShapeType="1"/>
          </p:cNvSpPr>
          <p:nvPr/>
        </p:nvSpPr>
        <p:spPr bwMode="auto">
          <a:xfrm flipV="1">
            <a:off x="492125" y="3054350"/>
            <a:ext cx="815975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ine 94"/>
          <p:cNvSpPr>
            <a:spLocks noChangeShapeType="1"/>
          </p:cNvSpPr>
          <p:nvPr/>
        </p:nvSpPr>
        <p:spPr bwMode="auto">
          <a:xfrm flipV="1">
            <a:off x="492125" y="3359150"/>
            <a:ext cx="8159750" cy="28194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rc 96" descr="小波"/>
          <p:cNvSpPr>
            <a:spLocks/>
          </p:cNvSpPr>
          <p:nvPr/>
        </p:nvSpPr>
        <p:spPr bwMode="auto">
          <a:xfrm>
            <a:off x="1489075" y="5240369"/>
            <a:ext cx="973138" cy="525401"/>
          </a:xfrm>
          <a:custGeom>
            <a:avLst/>
            <a:gdLst>
              <a:gd name="T0" fmla="*/ 0 w 41608"/>
              <a:gd name="T1" fmla="*/ 2147483647 h 21600"/>
              <a:gd name="T2" fmla="*/ 2147483647 w 41608"/>
              <a:gd name="T3" fmla="*/ 2147483647 h 21600"/>
              <a:gd name="T4" fmla="*/ 2147483647 w 4160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608" h="21600" fill="none" extrusionOk="0">
                <a:moveTo>
                  <a:pt x="-1" y="13478"/>
                </a:moveTo>
                <a:cubicBezTo>
                  <a:pt x="3305" y="5330"/>
                  <a:pt x="11221" y="-1"/>
                  <a:pt x="20015" y="0"/>
                </a:cubicBezTo>
                <a:cubicBezTo>
                  <a:pt x="31725" y="0"/>
                  <a:pt x="41303" y="9331"/>
                  <a:pt x="41607" y="21038"/>
                </a:cubicBezTo>
              </a:path>
              <a:path w="41608" h="21600" stroke="0" extrusionOk="0">
                <a:moveTo>
                  <a:pt x="-1" y="13478"/>
                </a:moveTo>
                <a:cubicBezTo>
                  <a:pt x="3305" y="5330"/>
                  <a:pt x="11221" y="-1"/>
                  <a:pt x="20015" y="0"/>
                </a:cubicBezTo>
                <a:cubicBezTo>
                  <a:pt x="31725" y="0"/>
                  <a:pt x="41303" y="9331"/>
                  <a:pt x="41607" y="21038"/>
                </a:cubicBezTo>
                <a:lnTo>
                  <a:pt x="20015" y="21600"/>
                </a:lnTo>
                <a:lnTo>
                  <a:pt x="-1" y="13478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ine 97"/>
          <p:cNvSpPr>
            <a:spLocks noChangeShapeType="1"/>
          </p:cNvSpPr>
          <p:nvPr/>
        </p:nvSpPr>
        <p:spPr bwMode="auto">
          <a:xfrm flipV="1">
            <a:off x="1898650" y="2901950"/>
            <a:ext cx="5908675" cy="19986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Freeform 103" descr="小波"/>
          <p:cNvSpPr>
            <a:spLocks/>
          </p:cNvSpPr>
          <p:nvPr/>
        </p:nvSpPr>
        <p:spPr bwMode="auto">
          <a:xfrm>
            <a:off x="4502150" y="4014819"/>
            <a:ext cx="181822" cy="525401"/>
          </a:xfrm>
          <a:custGeom>
            <a:avLst/>
            <a:gdLst>
              <a:gd name="T0" fmla="*/ 0 w 639"/>
              <a:gd name="T1" fmla="*/ 2147483647 h 284"/>
              <a:gd name="T2" fmla="*/ 2147483647 w 639"/>
              <a:gd name="T3" fmla="*/ 2147483647 h 284"/>
              <a:gd name="T4" fmla="*/ 2147483647 w 639"/>
              <a:gd name="T5" fmla="*/ 0 h 284"/>
              <a:gd name="T6" fmla="*/ 2147483647 w 639"/>
              <a:gd name="T7" fmla="*/ 2147483647 h 2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9" h="284">
                <a:moveTo>
                  <a:pt x="0" y="284"/>
                </a:moveTo>
                <a:lnTo>
                  <a:pt x="48" y="140"/>
                </a:lnTo>
                <a:lnTo>
                  <a:pt x="499" y="0"/>
                </a:lnTo>
                <a:lnTo>
                  <a:pt x="639" y="6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Freeform 104"/>
          <p:cNvSpPr>
            <a:spLocks/>
          </p:cNvSpPr>
          <p:nvPr/>
        </p:nvSpPr>
        <p:spPr bwMode="auto">
          <a:xfrm>
            <a:off x="5362575" y="3690969"/>
            <a:ext cx="76200" cy="525401"/>
          </a:xfrm>
          <a:custGeom>
            <a:avLst/>
            <a:gdLst>
              <a:gd name="T0" fmla="*/ 0 w 51"/>
              <a:gd name="T1" fmla="*/ 2147483647 h 228"/>
              <a:gd name="T2" fmla="*/ 2147483647 w 51"/>
              <a:gd name="T3" fmla="*/ 2147483647 h 228"/>
              <a:gd name="T4" fmla="*/ 2147483647 w 51"/>
              <a:gd name="T5" fmla="*/ 2147483647 h 228"/>
              <a:gd name="T6" fmla="*/ 2147483647 w 51"/>
              <a:gd name="T7" fmla="*/ 0 h 228"/>
              <a:gd name="T8" fmla="*/ 2147483647 w 51"/>
              <a:gd name="T9" fmla="*/ 2147483647 h 228"/>
              <a:gd name="T10" fmla="*/ 0 w 51"/>
              <a:gd name="T11" fmla="*/ 2147483647 h 2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" h="228">
                <a:moveTo>
                  <a:pt x="0" y="196"/>
                </a:moveTo>
                <a:cubicBezTo>
                  <a:pt x="23" y="213"/>
                  <a:pt x="51" y="228"/>
                  <a:pt x="51" y="228"/>
                </a:cubicBezTo>
                <a:lnTo>
                  <a:pt x="51" y="25"/>
                </a:lnTo>
                <a:lnTo>
                  <a:pt x="4" y="0"/>
                </a:lnTo>
                <a:lnTo>
                  <a:pt x="4" y="184"/>
                </a:lnTo>
                <a:cubicBezTo>
                  <a:pt x="3" y="217"/>
                  <a:pt x="0" y="191"/>
                  <a:pt x="0" y="196"/>
                </a:cubicBez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7" name="Group 105"/>
          <p:cNvGrpSpPr>
            <a:grpSpLocks/>
          </p:cNvGrpSpPr>
          <p:nvPr/>
        </p:nvGrpSpPr>
        <p:grpSpPr bwMode="auto">
          <a:xfrm rot="9864413" flipH="1" flipV="1">
            <a:off x="7504113" y="3684588"/>
            <a:ext cx="428625" cy="239712"/>
            <a:chOff x="1777" y="3275"/>
            <a:chExt cx="204" cy="92"/>
          </a:xfrm>
        </p:grpSpPr>
        <p:grpSp>
          <p:nvGrpSpPr>
            <p:cNvPr id="18" name="Group 106"/>
            <p:cNvGrpSpPr>
              <a:grpSpLocks noChangeAspect="1"/>
            </p:cNvGrpSpPr>
            <p:nvPr/>
          </p:nvGrpSpPr>
          <p:grpSpPr bwMode="auto">
            <a:xfrm>
              <a:off x="1838" y="3339"/>
              <a:ext cx="28" cy="28"/>
              <a:chOff x="3542" y="3878"/>
              <a:chExt cx="64" cy="62"/>
            </a:xfrm>
          </p:grpSpPr>
          <p:sp>
            <p:nvSpPr>
              <p:cNvPr id="54" name="Oval 107"/>
              <p:cNvSpPr>
                <a:spLocks noChangeAspect="1" noChangeArrowheads="1"/>
              </p:cNvSpPr>
              <p:nvPr/>
            </p:nvSpPr>
            <p:spPr bwMode="auto">
              <a:xfrm>
                <a:off x="3542" y="3878"/>
                <a:ext cx="64" cy="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5" name="Oval 108"/>
              <p:cNvSpPr>
                <a:spLocks noChangeAspect="1" noChangeArrowheads="1"/>
              </p:cNvSpPr>
              <p:nvPr/>
            </p:nvSpPr>
            <p:spPr bwMode="auto">
              <a:xfrm>
                <a:off x="3550" y="3887"/>
                <a:ext cx="48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6" name="Oval 109"/>
              <p:cNvSpPr>
                <a:spLocks noChangeAspect="1" noChangeArrowheads="1"/>
              </p:cNvSpPr>
              <p:nvPr/>
            </p:nvSpPr>
            <p:spPr bwMode="auto">
              <a:xfrm>
                <a:off x="3567" y="3901"/>
                <a:ext cx="14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19" name="Group 110"/>
            <p:cNvGrpSpPr>
              <a:grpSpLocks noChangeAspect="1"/>
            </p:cNvGrpSpPr>
            <p:nvPr/>
          </p:nvGrpSpPr>
          <p:grpSpPr bwMode="auto">
            <a:xfrm>
              <a:off x="1817" y="3339"/>
              <a:ext cx="29" cy="28"/>
              <a:chOff x="3542" y="3878"/>
              <a:chExt cx="64" cy="62"/>
            </a:xfrm>
          </p:grpSpPr>
          <p:sp>
            <p:nvSpPr>
              <p:cNvPr id="51" name="Oval 111"/>
              <p:cNvSpPr>
                <a:spLocks noChangeAspect="1" noChangeArrowheads="1"/>
              </p:cNvSpPr>
              <p:nvPr/>
            </p:nvSpPr>
            <p:spPr bwMode="auto">
              <a:xfrm>
                <a:off x="3542" y="3878"/>
                <a:ext cx="64" cy="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2" name="Oval 112"/>
              <p:cNvSpPr>
                <a:spLocks noChangeAspect="1" noChangeArrowheads="1"/>
              </p:cNvSpPr>
              <p:nvPr/>
            </p:nvSpPr>
            <p:spPr bwMode="auto">
              <a:xfrm>
                <a:off x="3550" y="3887"/>
                <a:ext cx="48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3" name="Oval 113"/>
              <p:cNvSpPr>
                <a:spLocks noChangeAspect="1" noChangeArrowheads="1"/>
              </p:cNvSpPr>
              <p:nvPr/>
            </p:nvSpPr>
            <p:spPr bwMode="auto">
              <a:xfrm>
                <a:off x="3567" y="3901"/>
                <a:ext cx="14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20" name="Group 114"/>
            <p:cNvGrpSpPr>
              <a:grpSpLocks noChangeAspect="1"/>
            </p:cNvGrpSpPr>
            <p:nvPr/>
          </p:nvGrpSpPr>
          <p:grpSpPr bwMode="auto">
            <a:xfrm>
              <a:off x="1938" y="3339"/>
              <a:ext cx="29" cy="28"/>
              <a:chOff x="3542" y="3878"/>
              <a:chExt cx="64" cy="62"/>
            </a:xfrm>
          </p:grpSpPr>
          <p:sp>
            <p:nvSpPr>
              <p:cNvPr id="48" name="Oval 115"/>
              <p:cNvSpPr>
                <a:spLocks noChangeAspect="1" noChangeArrowheads="1"/>
              </p:cNvSpPr>
              <p:nvPr/>
            </p:nvSpPr>
            <p:spPr bwMode="auto">
              <a:xfrm>
                <a:off x="3542" y="3878"/>
                <a:ext cx="64" cy="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49" name="Oval 116"/>
              <p:cNvSpPr>
                <a:spLocks noChangeAspect="1" noChangeArrowheads="1"/>
              </p:cNvSpPr>
              <p:nvPr/>
            </p:nvSpPr>
            <p:spPr bwMode="auto">
              <a:xfrm>
                <a:off x="3550" y="3887"/>
                <a:ext cx="48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0" name="Oval 117"/>
              <p:cNvSpPr>
                <a:spLocks noChangeAspect="1" noChangeArrowheads="1"/>
              </p:cNvSpPr>
              <p:nvPr/>
            </p:nvSpPr>
            <p:spPr bwMode="auto">
              <a:xfrm>
                <a:off x="3567" y="3901"/>
                <a:ext cx="14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21" name="Freeform 118"/>
            <p:cNvSpPr>
              <a:spLocks noChangeAspect="1"/>
            </p:cNvSpPr>
            <p:nvPr/>
          </p:nvSpPr>
          <p:spPr bwMode="auto">
            <a:xfrm>
              <a:off x="1932" y="3290"/>
              <a:ext cx="49" cy="57"/>
            </a:xfrm>
            <a:custGeom>
              <a:avLst/>
              <a:gdLst>
                <a:gd name="T0" fmla="*/ 245 w 39"/>
                <a:gd name="T1" fmla="*/ 296 h 45"/>
                <a:gd name="T2" fmla="*/ 245 w 39"/>
                <a:gd name="T3" fmla="*/ 182 h 45"/>
                <a:gd name="T4" fmla="*/ 137 w 39"/>
                <a:gd name="T5" fmla="*/ 0 h 45"/>
                <a:gd name="T6" fmla="*/ 31 w 39"/>
                <a:gd name="T7" fmla="*/ 0 h 45"/>
                <a:gd name="T8" fmla="*/ 0 w 39"/>
                <a:gd name="T9" fmla="*/ 258 h 45"/>
                <a:gd name="T10" fmla="*/ 245 w 39"/>
                <a:gd name="T11" fmla="*/ 296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5">
                  <a:moveTo>
                    <a:pt x="39" y="45"/>
                  </a:moveTo>
                  <a:lnTo>
                    <a:pt x="39" y="28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39"/>
                  </a:lnTo>
                  <a:lnTo>
                    <a:pt x="39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119"/>
            <p:cNvSpPr>
              <a:spLocks noChangeAspect="1"/>
            </p:cNvSpPr>
            <p:nvPr/>
          </p:nvSpPr>
          <p:spPr bwMode="auto">
            <a:xfrm>
              <a:off x="1946" y="3305"/>
              <a:ext cx="27" cy="20"/>
            </a:xfrm>
            <a:custGeom>
              <a:avLst/>
              <a:gdLst>
                <a:gd name="T0" fmla="*/ 0 w 60"/>
                <a:gd name="T1" fmla="*/ 0 h 45"/>
                <a:gd name="T2" fmla="*/ 0 w 60"/>
                <a:gd name="T3" fmla="*/ 0 h 45"/>
                <a:gd name="T4" fmla="*/ 0 w 60"/>
                <a:gd name="T5" fmla="*/ 0 h 45"/>
                <a:gd name="T6" fmla="*/ 0 w 60"/>
                <a:gd name="T7" fmla="*/ 0 h 45"/>
                <a:gd name="T8" fmla="*/ 0 w 6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45">
                  <a:moveTo>
                    <a:pt x="60" y="4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60" y="45"/>
                  </a:lnTo>
                  <a:close/>
                </a:path>
              </a:pathLst>
            </a:custGeom>
            <a:solidFill>
              <a:srgbClr val="CCF3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120"/>
            <p:cNvSpPr>
              <a:spLocks noChangeAspect="1"/>
            </p:cNvSpPr>
            <p:nvPr/>
          </p:nvSpPr>
          <p:spPr bwMode="auto">
            <a:xfrm>
              <a:off x="1777" y="3314"/>
              <a:ext cx="155" cy="33"/>
            </a:xfrm>
            <a:custGeom>
              <a:avLst/>
              <a:gdLst>
                <a:gd name="T0" fmla="*/ 0 w 341"/>
                <a:gd name="T1" fmla="*/ 0 h 74"/>
                <a:gd name="T2" fmla="*/ 0 w 341"/>
                <a:gd name="T3" fmla="*/ 0 h 74"/>
                <a:gd name="T4" fmla="*/ 0 w 341"/>
                <a:gd name="T5" fmla="*/ 0 h 74"/>
                <a:gd name="T6" fmla="*/ 0 w 341"/>
                <a:gd name="T7" fmla="*/ 0 h 74"/>
                <a:gd name="T8" fmla="*/ 0 w 341"/>
                <a:gd name="T9" fmla="*/ 0 h 74"/>
                <a:gd name="T10" fmla="*/ 0 w 341"/>
                <a:gd name="T11" fmla="*/ 0 h 74"/>
                <a:gd name="T12" fmla="*/ 0 w 341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" h="74">
                  <a:moveTo>
                    <a:pt x="341" y="38"/>
                  </a:moveTo>
                  <a:lnTo>
                    <a:pt x="27" y="38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7" y="74"/>
                  </a:lnTo>
                  <a:lnTo>
                    <a:pt x="341" y="74"/>
                  </a:lnTo>
                  <a:lnTo>
                    <a:pt x="341" y="3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121"/>
            <p:cNvSpPr>
              <a:spLocks noChangeAspect="1"/>
            </p:cNvSpPr>
            <p:nvPr/>
          </p:nvSpPr>
          <p:spPr bwMode="auto">
            <a:xfrm>
              <a:off x="1932" y="3339"/>
              <a:ext cx="49" cy="15"/>
            </a:xfrm>
            <a:custGeom>
              <a:avLst/>
              <a:gdLst>
                <a:gd name="T0" fmla="*/ 0 w 110"/>
                <a:gd name="T1" fmla="*/ 0 h 34"/>
                <a:gd name="T2" fmla="*/ 0 w 110"/>
                <a:gd name="T3" fmla="*/ 0 h 34"/>
                <a:gd name="T4" fmla="*/ 0 w 110"/>
                <a:gd name="T5" fmla="*/ 0 h 34"/>
                <a:gd name="T6" fmla="*/ 0 w 110"/>
                <a:gd name="T7" fmla="*/ 0 h 34"/>
                <a:gd name="T8" fmla="*/ 0 w 110"/>
                <a:gd name="T9" fmla="*/ 0 h 34"/>
                <a:gd name="T10" fmla="*/ 0 w 110"/>
                <a:gd name="T11" fmla="*/ 0 h 34"/>
                <a:gd name="T12" fmla="*/ 0 w 11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34">
                  <a:moveTo>
                    <a:pt x="0" y="0"/>
                  </a:moveTo>
                  <a:lnTo>
                    <a:pt x="79" y="0"/>
                  </a:lnTo>
                  <a:lnTo>
                    <a:pt x="110" y="17"/>
                  </a:lnTo>
                  <a:lnTo>
                    <a:pt x="110" y="34"/>
                  </a:lnTo>
                  <a:lnTo>
                    <a:pt x="62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122"/>
            <p:cNvSpPr>
              <a:spLocks noChangeAspect="1"/>
            </p:cNvSpPr>
            <p:nvPr/>
          </p:nvSpPr>
          <p:spPr bwMode="auto">
            <a:xfrm>
              <a:off x="1777" y="3331"/>
              <a:ext cx="155" cy="27"/>
            </a:xfrm>
            <a:custGeom>
              <a:avLst/>
              <a:gdLst>
                <a:gd name="T0" fmla="*/ 0 w 341"/>
                <a:gd name="T1" fmla="*/ 0 h 59"/>
                <a:gd name="T2" fmla="*/ 0 w 341"/>
                <a:gd name="T3" fmla="*/ 0 h 59"/>
                <a:gd name="T4" fmla="*/ 0 w 341"/>
                <a:gd name="T5" fmla="*/ 0 h 59"/>
                <a:gd name="T6" fmla="*/ 0 w 341"/>
                <a:gd name="T7" fmla="*/ 0 h 59"/>
                <a:gd name="T8" fmla="*/ 0 w 341"/>
                <a:gd name="T9" fmla="*/ 0 h 59"/>
                <a:gd name="T10" fmla="*/ 0 w 341"/>
                <a:gd name="T11" fmla="*/ 0 h 59"/>
                <a:gd name="T12" fmla="*/ 0 w 341"/>
                <a:gd name="T13" fmla="*/ 0 h 59"/>
                <a:gd name="T14" fmla="*/ 0 w 341"/>
                <a:gd name="T15" fmla="*/ 0 h 59"/>
                <a:gd name="T16" fmla="*/ 0 w 341"/>
                <a:gd name="T17" fmla="*/ 0 h 59"/>
                <a:gd name="T18" fmla="*/ 0 w 341"/>
                <a:gd name="T19" fmla="*/ 0 h 59"/>
                <a:gd name="T20" fmla="*/ 0 w 341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1" h="59">
                  <a:moveTo>
                    <a:pt x="341" y="35"/>
                  </a:moveTo>
                  <a:lnTo>
                    <a:pt x="324" y="52"/>
                  </a:lnTo>
                  <a:lnTo>
                    <a:pt x="200" y="53"/>
                  </a:lnTo>
                  <a:lnTo>
                    <a:pt x="191" y="35"/>
                  </a:lnTo>
                  <a:lnTo>
                    <a:pt x="93" y="33"/>
                  </a:lnTo>
                  <a:lnTo>
                    <a:pt x="89" y="59"/>
                  </a:lnTo>
                  <a:lnTo>
                    <a:pt x="27" y="59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6" y="35"/>
                  </a:lnTo>
                  <a:lnTo>
                    <a:pt x="341" y="35"/>
                  </a:lnTo>
                  <a:close/>
                </a:path>
              </a:pathLst>
            </a:custGeom>
            <a:solidFill>
              <a:srgbClr val="CCCC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Freeform 123"/>
            <p:cNvSpPr>
              <a:spLocks noChangeAspect="1"/>
            </p:cNvSpPr>
            <p:nvPr/>
          </p:nvSpPr>
          <p:spPr bwMode="auto">
            <a:xfrm>
              <a:off x="1938" y="3296"/>
              <a:ext cx="21" cy="43"/>
            </a:xfrm>
            <a:custGeom>
              <a:avLst/>
              <a:gdLst>
                <a:gd name="T0" fmla="*/ 0 w 46"/>
                <a:gd name="T1" fmla="*/ 0 h 96"/>
                <a:gd name="T2" fmla="*/ 0 w 46"/>
                <a:gd name="T3" fmla="*/ 0 h 96"/>
                <a:gd name="T4" fmla="*/ 0 w 46"/>
                <a:gd name="T5" fmla="*/ 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96">
                  <a:moveTo>
                    <a:pt x="46" y="0"/>
                  </a:moveTo>
                  <a:lnTo>
                    <a:pt x="13" y="2"/>
                  </a:lnTo>
                  <a:lnTo>
                    <a:pt x="0" y="9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Freeform 124"/>
            <p:cNvSpPr>
              <a:spLocks noChangeAspect="1"/>
            </p:cNvSpPr>
            <p:nvPr/>
          </p:nvSpPr>
          <p:spPr bwMode="auto">
            <a:xfrm>
              <a:off x="1927" y="3277"/>
              <a:ext cx="32" cy="12"/>
            </a:xfrm>
            <a:custGeom>
              <a:avLst/>
              <a:gdLst>
                <a:gd name="T0" fmla="*/ 0 w 72"/>
                <a:gd name="T1" fmla="*/ 0 h 27"/>
                <a:gd name="T2" fmla="*/ 0 w 72"/>
                <a:gd name="T3" fmla="*/ 0 h 27"/>
                <a:gd name="T4" fmla="*/ 0 w 72"/>
                <a:gd name="T5" fmla="*/ 0 h 27"/>
                <a:gd name="T6" fmla="*/ 0 w 72"/>
                <a:gd name="T7" fmla="*/ 0 h 27"/>
                <a:gd name="T8" fmla="*/ 0 w 7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27">
                  <a:moveTo>
                    <a:pt x="72" y="27"/>
                  </a:moveTo>
                  <a:lnTo>
                    <a:pt x="24" y="2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Line 125"/>
            <p:cNvSpPr>
              <a:spLocks noChangeAspect="1" noChangeShapeType="1"/>
            </p:cNvSpPr>
            <p:nvPr/>
          </p:nvSpPr>
          <p:spPr bwMode="auto">
            <a:xfrm>
              <a:off x="1790" y="3332"/>
              <a:ext cx="0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Line 126"/>
            <p:cNvSpPr>
              <a:spLocks noChangeAspect="1" noChangeShapeType="1"/>
            </p:cNvSpPr>
            <p:nvPr/>
          </p:nvSpPr>
          <p:spPr bwMode="auto">
            <a:xfrm>
              <a:off x="1789" y="3344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Freeform 127"/>
            <p:cNvSpPr>
              <a:spLocks noChangeAspect="1"/>
            </p:cNvSpPr>
            <p:nvPr/>
          </p:nvSpPr>
          <p:spPr bwMode="auto">
            <a:xfrm>
              <a:off x="1921" y="3276"/>
              <a:ext cx="17" cy="54"/>
            </a:xfrm>
            <a:custGeom>
              <a:avLst/>
              <a:gdLst>
                <a:gd name="T0" fmla="*/ 0 w 70"/>
                <a:gd name="T1" fmla="*/ 0 h 216"/>
                <a:gd name="T2" fmla="*/ 0 w 70"/>
                <a:gd name="T3" fmla="*/ 0 h 216"/>
                <a:gd name="T4" fmla="*/ 0 w 70"/>
                <a:gd name="T5" fmla="*/ 0 h 216"/>
                <a:gd name="T6" fmla="*/ 0 w 70"/>
                <a:gd name="T7" fmla="*/ 0 h 216"/>
                <a:gd name="T8" fmla="*/ 0 w 70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216">
                  <a:moveTo>
                    <a:pt x="45" y="216"/>
                  </a:moveTo>
                  <a:lnTo>
                    <a:pt x="70" y="50"/>
                  </a:lnTo>
                  <a:lnTo>
                    <a:pt x="22" y="0"/>
                  </a:lnTo>
                  <a:lnTo>
                    <a:pt x="0" y="159"/>
                  </a:lnTo>
                  <a:lnTo>
                    <a:pt x="45" y="216"/>
                  </a:lnTo>
                  <a:close/>
                </a:path>
              </a:pathLst>
            </a:custGeom>
            <a:solidFill>
              <a:srgbClr val="4C4CFF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Freeform 128"/>
            <p:cNvSpPr>
              <a:spLocks noChangeAspect="1"/>
            </p:cNvSpPr>
            <p:nvPr/>
          </p:nvSpPr>
          <p:spPr bwMode="auto">
            <a:xfrm>
              <a:off x="1777" y="3313"/>
              <a:ext cx="154" cy="18"/>
            </a:xfrm>
            <a:custGeom>
              <a:avLst/>
              <a:gdLst>
                <a:gd name="T0" fmla="*/ 0 w 616"/>
                <a:gd name="T1" fmla="*/ 0 h 69"/>
                <a:gd name="T2" fmla="*/ 0 w 616"/>
                <a:gd name="T3" fmla="*/ 0 h 69"/>
                <a:gd name="T4" fmla="*/ 0 w 616"/>
                <a:gd name="T5" fmla="*/ 0 h 69"/>
                <a:gd name="T6" fmla="*/ 0 w 616"/>
                <a:gd name="T7" fmla="*/ 0 h 69"/>
                <a:gd name="T8" fmla="*/ 0 w 616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6" h="69">
                  <a:moveTo>
                    <a:pt x="616" y="69"/>
                  </a:moveTo>
                  <a:lnTo>
                    <a:pt x="574" y="0"/>
                  </a:lnTo>
                  <a:lnTo>
                    <a:pt x="0" y="0"/>
                  </a:lnTo>
                  <a:lnTo>
                    <a:pt x="51" y="69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D1CC00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AutoShape 129"/>
            <p:cNvSpPr>
              <a:spLocks noChangeAspect="1" noChangeArrowheads="1"/>
            </p:cNvSpPr>
            <p:nvPr/>
          </p:nvSpPr>
          <p:spPr bwMode="auto">
            <a:xfrm rot="-5400000">
              <a:off x="1846" y="3236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33" name="AutoShape 130"/>
            <p:cNvSpPr>
              <a:spLocks noChangeAspect="1" noChangeArrowheads="1"/>
            </p:cNvSpPr>
            <p:nvPr/>
          </p:nvSpPr>
          <p:spPr bwMode="auto">
            <a:xfrm rot="-5400000">
              <a:off x="1846" y="3242"/>
              <a:ext cx="11" cy="148"/>
            </a:xfrm>
            <a:prstGeom prst="can">
              <a:avLst>
                <a:gd name="adj" fmla="val 38557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34" name="AutoShape 131"/>
            <p:cNvSpPr>
              <a:spLocks noChangeAspect="1" noChangeArrowheads="1"/>
            </p:cNvSpPr>
            <p:nvPr/>
          </p:nvSpPr>
          <p:spPr bwMode="auto">
            <a:xfrm rot="-5400000">
              <a:off x="1846" y="3247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35" name="AutoShape 132"/>
            <p:cNvSpPr>
              <a:spLocks noChangeAspect="1" noChangeArrowheads="1"/>
            </p:cNvSpPr>
            <p:nvPr/>
          </p:nvSpPr>
          <p:spPr bwMode="auto">
            <a:xfrm rot="-5400000">
              <a:off x="1854" y="3249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36" name="AutoShape 133"/>
            <p:cNvSpPr>
              <a:spLocks noChangeAspect="1" noChangeArrowheads="1"/>
            </p:cNvSpPr>
            <p:nvPr/>
          </p:nvSpPr>
          <p:spPr bwMode="auto">
            <a:xfrm rot="-5400000">
              <a:off x="1848" y="3230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37" name="AutoShape 134"/>
            <p:cNvSpPr>
              <a:spLocks noChangeAspect="1" noChangeArrowheads="1"/>
            </p:cNvSpPr>
            <p:nvPr/>
          </p:nvSpPr>
          <p:spPr bwMode="auto">
            <a:xfrm rot="-5400000">
              <a:off x="1849" y="3236"/>
              <a:ext cx="11" cy="148"/>
            </a:xfrm>
            <a:prstGeom prst="can">
              <a:avLst>
                <a:gd name="adj" fmla="val 38557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38" name="AutoShape 135"/>
            <p:cNvSpPr>
              <a:spLocks noChangeAspect="1" noChangeArrowheads="1"/>
            </p:cNvSpPr>
            <p:nvPr/>
          </p:nvSpPr>
          <p:spPr bwMode="auto">
            <a:xfrm rot="-5400000">
              <a:off x="1853" y="3242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39" name="AutoShape 136"/>
            <p:cNvSpPr>
              <a:spLocks noChangeAspect="1" noChangeArrowheads="1"/>
            </p:cNvSpPr>
            <p:nvPr/>
          </p:nvSpPr>
          <p:spPr bwMode="auto">
            <a:xfrm rot="-5400000">
              <a:off x="1846" y="3221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40" name="AutoShape 137"/>
            <p:cNvSpPr>
              <a:spLocks noChangeAspect="1" noChangeArrowheads="1"/>
            </p:cNvSpPr>
            <p:nvPr/>
          </p:nvSpPr>
          <p:spPr bwMode="auto">
            <a:xfrm rot="-5400000">
              <a:off x="1848" y="3226"/>
              <a:ext cx="11" cy="149"/>
            </a:xfrm>
            <a:prstGeom prst="can">
              <a:avLst>
                <a:gd name="adj" fmla="val 38818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41" name="AutoShape 138"/>
            <p:cNvSpPr>
              <a:spLocks noChangeAspect="1" noChangeArrowheads="1"/>
            </p:cNvSpPr>
            <p:nvPr/>
          </p:nvSpPr>
          <p:spPr bwMode="auto">
            <a:xfrm rot="-5400000">
              <a:off x="1848" y="3223"/>
              <a:ext cx="12" cy="149"/>
            </a:xfrm>
            <a:prstGeom prst="can">
              <a:avLst>
                <a:gd name="adj" fmla="val 35583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42" name="AutoShape 139"/>
            <p:cNvSpPr>
              <a:spLocks noChangeAspect="1" noChangeArrowheads="1"/>
            </p:cNvSpPr>
            <p:nvPr/>
          </p:nvSpPr>
          <p:spPr bwMode="auto">
            <a:xfrm rot="-5400000">
              <a:off x="1860" y="3234"/>
              <a:ext cx="11" cy="149"/>
            </a:xfrm>
            <a:prstGeom prst="can">
              <a:avLst>
                <a:gd name="adj" fmla="val 38818"/>
              </a:avLst>
            </a:prstGeom>
            <a:solidFill>
              <a:srgbClr val="9E75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43" name="AutoShape 140"/>
            <p:cNvSpPr>
              <a:spLocks noChangeAspect="1" noChangeArrowheads="1"/>
            </p:cNvSpPr>
            <p:nvPr/>
          </p:nvSpPr>
          <p:spPr bwMode="auto">
            <a:xfrm rot="-5400000">
              <a:off x="1853" y="3228"/>
              <a:ext cx="11" cy="148"/>
            </a:xfrm>
            <a:prstGeom prst="can">
              <a:avLst>
                <a:gd name="adj" fmla="val 38557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44" name="AutoShape 141"/>
            <p:cNvSpPr>
              <a:spLocks noChangeAspect="1" noChangeArrowheads="1"/>
            </p:cNvSpPr>
            <p:nvPr/>
          </p:nvSpPr>
          <p:spPr bwMode="auto">
            <a:xfrm rot="-5400000">
              <a:off x="1849" y="3214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45" name="AutoShape 142"/>
            <p:cNvSpPr>
              <a:spLocks noChangeAspect="1" noChangeArrowheads="1"/>
            </p:cNvSpPr>
            <p:nvPr/>
          </p:nvSpPr>
          <p:spPr bwMode="auto">
            <a:xfrm rot="-5400000">
              <a:off x="1854" y="3220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46" name="AutoShape 143"/>
            <p:cNvSpPr>
              <a:spLocks noChangeAspect="1" noChangeArrowheads="1"/>
            </p:cNvSpPr>
            <p:nvPr/>
          </p:nvSpPr>
          <p:spPr bwMode="auto">
            <a:xfrm rot="-5400000">
              <a:off x="1846" y="3207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47" name="AutoShape 144"/>
            <p:cNvSpPr>
              <a:spLocks noChangeAspect="1" noChangeArrowheads="1"/>
            </p:cNvSpPr>
            <p:nvPr/>
          </p:nvSpPr>
          <p:spPr bwMode="auto">
            <a:xfrm rot="-5400000">
              <a:off x="1850" y="3212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grpSp>
        <p:nvGrpSpPr>
          <p:cNvPr id="57" name="Group 145"/>
          <p:cNvGrpSpPr>
            <a:grpSpLocks noChangeAspect="1"/>
          </p:cNvGrpSpPr>
          <p:nvPr/>
        </p:nvGrpSpPr>
        <p:grpSpPr bwMode="auto">
          <a:xfrm rot="-950717">
            <a:off x="1055688" y="5873750"/>
            <a:ext cx="477837" cy="249238"/>
            <a:chOff x="3450" y="3660"/>
            <a:chExt cx="454" cy="218"/>
          </a:xfrm>
        </p:grpSpPr>
        <p:grpSp>
          <p:nvGrpSpPr>
            <p:cNvPr id="58" name="Group 146"/>
            <p:cNvGrpSpPr>
              <a:grpSpLocks noChangeAspect="1"/>
            </p:cNvGrpSpPr>
            <p:nvPr/>
          </p:nvGrpSpPr>
          <p:grpSpPr bwMode="auto">
            <a:xfrm>
              <a:off x="3587" y="3816"/>
              <a:ext cx="64" cy="62"/>
              <a:chOff x="3542" y="3878"/>
              <a:chExt cx="64" cy="62"/>
            </a:xfrm>
          </p:grpSpPr>
          <p:sp>
            <p:nvSpPr>
              <p:cNvPr id="79" name="Oval 147"/>
              <p:cNvSpPr>
                <a:spLocks noChangeAspect="1" noChangeArrowheads="1"/>
              </p:cNvSpPr>
              <p:nvPr/>
            </p:nvSpPr>
            <p:spPr bwMode="auto">
              <a:xfrm>
                <a:off x="3542" y="3878"/>
                <a:ext cx="64" cy="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80" name="Oval 148"/>
              <p:cNvSpPr>
                <a:spLocks noChangeAspect="1" noChangeArrowheads="1"/>
              </p:cNvSpPr>
              <p:nvPr/>
            </p:nvSpPr>
            <p:spPr bwMode="auto">
              <a:xfrm>
                <a:off x="3550" y="3887"/>
                <a:ext cx="48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81" name="Oval 149"/>
              <p:cNvSpPr>
                <a:spLocks noChangeAspect="1" noChangeArrowheads="1"/>
              </p:cNvSpPr>
              <p:nvPr/>
            </p:nvSpPr>
            <p:spPr bwMode="auto">
              <a:xfrm>
                <a:off x="3567" y="3901"/>
                <a:ext cx="14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59" name="Group 150"/>
            <p:cNvGrpSpPr>
              <a:grpSpLocks noChangeAspect="1"/>
            </p:cNvGrpSpPr>
            <p:nvPr/>
          </p:nvGrpSpPr>
          <p:grpSpPr bwMode="auto">
            <a:xfrm>
              <a:off x="3542" y="3816"/>
              <a:ext cx="64" cy="62"/>
              <a:chOff x="3542" y="3878"/>
              <a:chExt cx="64" cy="62"/>
            </a:xfrm>
          </p:grpSpPr>
          <p:sp>
            <p:nvSpPr>
              <p:cNvPr id="76" name="Oval 151"/>
              <p:cNvSpPr>
                <a:spLocks noChangeAspect="1" noChangeArrowheads="1"/>
              </p:cNvSpPr>
              <p:nvPr/>
            </p:nvSpPr>
            <p:spPr bwMode="auto">
              <a:xfrm>
                <a:off x="3542" y="3878"/>
                <a:ext cx="64" cy="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7" name="Oval 152"/>
              <p:cNvSpPr>
                <a:spLocks noChangeAspect="1" noChangeArrowheads="1"/>
              </p:cNvSpPr>
              <p:nvPr/>
            </p:nvSpPr>
            <p:spPr bwMode="auto">
              <a:xfrm>
                <a:off x="3550" y="3887"/>
                <a:ext cx="48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8" name="Oval 153"/>
              <p:cNvSpPr>
                <a:spLocks noChangeAspect="1" noChangeArrowheads="1"/>
              </p:cNvSpPr>
              <p:nvPr/>
            </p:nvSpPr>
            <p:spPr bwMode="auto">
              <a:xfrm>
                <a:off x="3567" y="3901"/>
                <a:ext cx="14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60" name="Group 154"/>
            <p:cNvGrpSpPr>
              <a:grpSpLocks noChangeAspect="1"/>
            </p:cNvGrpSpPr>
            <p:nvPr/>
          </p:nvGrpSpPr>
          <p:grpSpPr bwMode="auto">
            <a:xfrm>
              <a:off x="3808" y="3816"/>
              <a:ext cx="64" cy="62"/>
              <a:chOff x="3542" y="3878"/>
              <a:chExt cx="64" cy="62"/>
            </a:xfrm>
          </p:grpSpPr>
          <p:sp>
            <p:nvSpPr>
              <p:cNvPr id="73" name="Oval 155"/>
              <p:cNvSpPr>
                <a:spLocks noChangeAspect="1" noChangeArrowheads="1"/>
              </p:cNvSpPr>
              <p:nvPr/>
            </p:nvSpPr>
            <p:spPr bwMode="auto">
              <a:xfrm>
                <a:off x="3542" y="3878"/>
                <a:ext cx="64" cy="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4" name="Oval 156"/>
              <p:cNvSpPr>
                <a:spLocks noChangeAspect="1" noChangeArrowheads="1"/>
              </p:cNvSpPr>
              <p:nvPr/>
            </p:nvSpPr>
            <p:spPr bwMode="auto">
              <a:xfrm>
                <a:off x="3550" y="3887"/>
                <a:ext cx="48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5" name="Oval 157"/>
              <p:cNvSpPr>
                <a:spLocks noChangeAspect="1" noChangeArrowheads="1"/>
              </p:cNvSpPr>
              <p:nvPr/>
            </p:nvSpPr>
            <p:spPr bwMode="auto">
              <a:xfrm>
                <a:off x="3567" y="3901"/>
                <a:ext cx="14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61" name="Freeform 158"/>
            <p:cNvSpPr>
              <a:spLocks noChangeAspect="1"/>
            </p:cNvSpPr>
            <p:nvPr/>
          </p:nvSpPr>
          <p:spPr bwMode="auto">
            <a:xfrm>
              <a:off x="3794" y="3707"/>
              <a:ext cx="110" cy="126"/>
            </a:xfrm>
            <a:custGeom>
              <a:avLst/>
              <a:gdLst>
                <a:gd name="T0" fmla="*/ 156011 w 39"/>
                <a:gd name="T1" fmla="*/ 170019 h 45"/>
                <a:gd name="T2" fmla="*/ 156011 w 39"/>
                <a:gd name="T3" fmla="*/ 104978 h 45"/>
                <a:gd name="T4" fmla="*/ 88161 w 39"/>
                <a:gd name="T5" fmla="*/ 0 h 45"/>
                <a:gd name="T6" fmla="*/ 19611 w 39"/>
                <a:gd name="T7" fmla="*/ 0 h 45"/>
                <a:gd name="T8" fmla="*/ 0 w 39"/>
                <a:gd name="T9" fmla="*/ 146969 h 45"/>
                <a:gd name="T10" fmla="*/ 156011 w 39"/>
                <a:gd name="T11" fmla="*/ 170019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5">
                  <a:moveTo>
                    <a:pt x="39" y="45"/>
                  </a:moveTo>
                  <a:lnTo>
                    <a:pt x="39" y="28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39"/>
                  </a:lnTo>
                  <a:lnTo>
                    <a:pt x="39" y="45"/>
                  </a:lnTo>
                  <a:close/>
                </a:path>
              </a:pathLst>
            </a:custGeom>
            <a:solidFill>
              <a:srgbClr val="4C4C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159"/>
            <p:cNvSpPr>
              <a:spLocks noChangeAspect="1"/>
            </p:cNvSpPr>
            <p:nvPr/>
          </p:nvSpPr>
          <p:spPr bwMode="auto">
            <a:xfrm>
              <a:off x="3827" y="3740"/>
              <a:ext cx="60" cy="45"/>
            </a:xfrm>
            <a:custGeom>
              <a:avLst/>
              <a:gdLst>
                <a:gd name="T0" fmla="*/ 60 w 60"/>
                <a:gd name="T1" fmla="*/ 45 h 45"/>
                <a:gd name="T2" fmla="*/ 29 w 60"/>
                <a:gd name="T3" fmla="*/ 0 h 45"/>
                <a:gd name="T4" fmla="*/ 0 w 60"/>
                <a:gd name="T5" fmla="*/ 0 h 45"/>
                <a:gd name="T6" fmla="*/ 0 w 60"/>
                <a:gd name="T7" fmla="*/ 43 h 45"/>
                <a:gd name="T8" fmla="*/ 60 w 60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45">
                  <a:moveTo>
                    <a:pt x="60" y="4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60" y="45"/>
                  </a:lnTo>
                  <a:close/>
                </a:path>
              </a:pathLst>
            </a:custGeom>
            <a:solidFill>
              <a:srgbClr val="CCF3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160"/>
            <p:cNvSpPr>
              <a:spLocks noChangeAspect="1"/>
            </p:cNvSpPr>
            <p:nvPr/>
          </p:nvSpPr>
          <p:spPr bwMode="auto">
            <a:xfrm>
              <a:off x="3453" y="3759"/>
              <a:ext cx="341" cy="74"/>
            </a:xfrm>
            <a:custGeom>
              <a:avLst/>
              <a:gdLst>
                <a:gd name="T0" fmla="*/ 341 w 341"/>
                <a:gd name="T1" fmla="*/ 38 h 74"/>
                <a:gd name="T2" fmla="*/ 27 w 341"/>
                <a:gd name="T3" fmla="*/ 38 h 74"/>
                <a:gd name="T4" fmla="*/ 0 w 341"/>
                <a:gd name="T5" fmla="*/ 0 h 74"/>
                <a:gd name="T6" fmla="*/ 0 w 341"/>
                <a:gd name="T7" fmla="*/ 38 h 74"/>
                <a:gd name="T8" fmla="*/ 27 w 341"/>
                <a:gd name="T9" fmla="*/ 74 h 74"/>
                <a:gd name="T10" fmla="*/ 341 w 341"/>
                <a:gd name="T11" fmla="*/ 74 h 74"/>
                <a:gd name="T12" fmla="*/ 341 w 341"/>
                <a:gd name="T13" fmla="*/ 38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" h="74">
                  <a:moveTo>
                    <a:pt x="341" y="38"/>
                  </a:moveTo>
                  <a:lnTo>
                    <a:pt x="27" y="38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7" y="74"/>
                  </a:lnTo>
                  <a:lnTo>
                    <a:pt x="341" y="74"/>
                  </a:lnTo>
                  <a:lnTo>
                    <a:pt x="341" y="38"/>
                  </a:lnTo>
                  <a:close/>
                </a:path>
              </a:pathLst>
            </a:custGeom>
            <a:solidFill>
              <a:srgbClr val="4C4C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161"/>
            <p:cNvSpPr>
              <a:spLocks noChangeAspect="1"/>
            </p:cNvSpPr>
            <p:nvPr/>
          </p:nvSpPr>
          <p:spPr bwMode="auto">
            <a:xfrm>
              <a:off x="3794" y="3816"/>
              <a:ext cx="110" cy="34"/>
            </a:xfrm>
            <a:custGeom>
              <a:avLst/>
              <a:gdLst>
                <a:gd name="T0" fmla="*/ 0 w 110"/>
                <a:gd name="T1" fmla="*/ 0 h 34"/>
                <a:gd name="T2" fmla="*/ 79 w 110"/>
                <a:gd name="T3" fmla="*/ 0 h 34"/>
                <a:gd name="T4" fmla="*/ 110 w 110"/>
                <a:gd name="T5" fmla="*/ 17 h 34"/>
                <a:gd name="T6" fmla="*/ 110 w 110"/>
                <a:gd name="T7" fmla="*/ 34 h 34"/>
                <a:gd name="T8" fmla="*/ 62 w 110"/>
                <a:gd name="T9" fmla="*/ 17 h 34"/>
                <a:gd name="T10" fmla="*/ 0 w 110"/>
                <a:gd name="T11" fmla="*/ 17 h 34"/>
                <a:gd name="T12" fmla="*/ 0 w 11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34">
                  <a:moveTo>
                    <a:pt x="0" y="0"/>
                  </a:moveTo>
                  <a:lnTo>
                    <a:pt x="79" y="0"/>
                  </a:lnTo>
                  <a:lnTo>
                    <a:pt x="110" y="17"/>
                  </a:lnTo>
                  <a:lnTo>
                    <a:pt x="110" y="34"/>
                  </a:lnTo>
                  <a:lnTo>
                    <a:pt x="62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162"/>
            <p:cNvSpPr>
              <a:spLocks noChangeAspect="1"/>
            </p:cNvSpPr>
            <p:nvPr/>
          </p:nvSpPr>
          <p:spPr bwMode="auto">
            <a:xfrm>
              <a:off x="3453" y="3798"/>
              <a:ext cx="341" cy="59"/>
            </a:xfrm>
            <a:custGeom>
              <a:avLst/>
              <a:gdLst>
                <a:gd name="T0" fmla="*/ 341 w 341"/>
                <a:gd name="T1" fmla="*/ 35 h 59"/>
                <a:gd name="T2" fmla="*/ 324 w 341"/>
                <a:gd name="T3" fmla="*/ 52 h 59"/>
                <a:gd name="T4" fmla="*/ 200 w 341"/>
                <a:gd name="T5" fmla="*/ 53 h 59"/>
                <a:gd name="T6" fmla="*/ 191 w 341"/>
                <a:gd name="T7" fmla="*/ 35 h 59"/>
                <a:gd name="T8" fmla="*/ 93 w 341"/>
                <a:gd name="T9" fmla="*/ 33 h 59"/>
                <a:gd name="T10" fmla="*/ 89 w 341"/>
                <a:gd name="T11" fmla="*/ 59 h 59"/>
                <a:gd name="T12" fmla="*/ 27 w 341"/>
                <a:gd name="T13" fmla="*/ 59 h 59"/>
                <a:gd name="T14" fmla="*/ 0 w 341"/>
                <a:gd name="T15" fmla="*/ 18 h 59"/>
                <a:gd name="T16" fmla="*/ 0 w 341"/>
                <a:gd name="T17" fmla="*/ 0 h 59"/>
                <a:gd name="T18" fmla="*/ 26 w 341"/>
                <a:gd name="T19" fmla="*/ 35 h 59"/>
                <a:gd name="T20" fmla="*/ 341 w 341"/>
                <a:gd name="T21" fmla="*/ 35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1" h="59">
                  <a:moveTo>
                    <a:pt x="341" y="35"/>
                  </a:moveTo>
                  <a:lnTo>
                    <a:pt x="324" y="52"/>
                  </a:lnTo>
                  <a:lnTo>
                    <a:pt x="200" y="53"/>
                  </a:lnTo>
                  <a:lnTo>
                    <a:pt x="191" y="35"/>
                  </a:lnTo>
                  <a:lnTo>
                    <a:pt x="93" y="33"/>
                  </a:lnTo>
                  <a:lnTo>
                    <a:pt x="89" y="59"/>
                  </a:lnTo>
                  <a:lnTo>
                    <a:pt x="27" y="59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6" y="35"/>
                  </a:lnTo>
                  <a:lnTo>
                    <a:pt x="341" y="35"/>
                  </a:lnTo>
                  <a:close/>
                </a:path>
              </a:pathLst>
            </a:custGeom>
            <a:solidFill>
              <a:srgbClr val="4C4C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163"/>
            <p:cNvSpPr>
              <a:spLocks noChangeAspect="1"/>
            </p:cNvSpPr>
            <p:nvPr/>
          </p:nvSpPr>
          <p:spPr bwMode="auto">
            <a:xfrm>
              <a:off x="3808" y="3720"/>
              <a:ext cx="46" cy="96"/>
            </a:xfrm>
            <a:custGeom>
              <a:avLst/>
              <a:gdLst>
                <a:gd name="T0" fmla="*/ 46 w 46"/>
                <a:gd name="T1" fmla="*/ 0 h 96"/>
                <a:gd name="T2" fmla="*/ 13 w 46"/>
                <a:gd name="T3" fmla="*/ 2 h 96"/>
                <a:gd name="T4" fmla="*/ 0 w 46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96">
                  <a:moveTo>
                    <a:pt x="46" y="0"/>
                  </a:moveTo>
                  <a:lnTo>
                    <a:pt x="13" y="2"/>
                  </a:lnTo>
                  <a:lnTo>
                    <a:pt x="0" y="9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164"/>
            <p:cNvSpPr>
              <a:spLocks noChangeAspect="1"/>
            </p:cNvSpPr>
            <p:nvPr/>
          </p:nvSpPr>
          <p:spPr bwMode="auto">
            <a:xfrm>
              <a:off x="3784" y="3678"/>
              <a:ext cx="72" cy="27"/>
            </a:xfrm>
            <a:custGeom>
              <a:avLst/>
              <a:gdLst>
                <a:gd name="T0" fmla="*/ 72 w 72"/>
                <a:gd name="T1" fmla="*/ 27 h 27"/>
                <a:gd name="T2" fmla="*/ 24 w 72"/>
                <a:gd name="T3" fmla="*/ 27 h 27"/>
                <a:gd name="T4" fmla="*/ 0 w 72"/>
                <a:gd name="T5" fmla="*/ 0 h 27"/>
                <a:gd name="T6" fmla="*/ 46 w 72"/>
                <a:gd name="T7" fmla="*/ 0 h 27"/>
                <a:gd name="T8" fmla="*/ 72 w 72"/>
                <a:gd name="T9" fmla="*/ 2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27">
                  <a:moveTo>
                    <a:pt x="72" y="27"/>
                  </a:moveTo>
                  <a:lnTo>
                    <a:pt x="24" y="2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4C4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8" name="Group 165"/>
            <p:cNvGrpSpPr>
              <a:grpSpLocks noChangeAspect="1"/>
            </p:cNvGrpSpPr>
            <p:nvPr/>
          </p:nvGrpSpPr>
          <p:grpSpPr bwMode="auto">
            <a:xfrm>
              <a:off x="3450" y="3660"/>
              <a:ext cx="381" cy="144"/>
              <a:chOff x="3450" y="3654"/>
              <a:chExt cx="381" cy="144"/>
            </a:xfrm>
          </p:grpSpPr>
          <p:sp>
            <p:nvSpPr>
              <p:cNvPr id="71" name="Freeform 166"/>
              <p:cNvSpPr>
                <a:spLocks noChangeAspect="1"/>
              </p:cNvSpPr>
              <p:nvPr/>
            </p:nvSpPr>
            <p:spPr bwMode="auto">
              <a:xfrm>
                <a:off x="3471" y="3654"/>
                <a:ext cx="360" cy="144"/>
              </a:xfrm>
              <a:custGeom>
                <a:avLst/>
                <a:gdLst>
                  <a:gd name="T0" fmla="*/ 0 w 360"/>
                  <a:gd name="T1" fmla="*/ 0 h 141"/>
                  <a:gd name="T2" fmla="*/ 311 w 360"/>
                  <a:gd name="T3" fmla="*/ 0 h 141"/>
                  <a:gd name="T4" fmla="*/ 320 w 360"/>
                  <a:gd name="T5" fmla="*/ 163 h 141"/>
                  <a:gd name="T6" fmla="*/ 9 w 360"/>
                  <a:gd name="T7" fmla="*/ 165 h 141"/>
                  <a:gd name="T8" fmla="*/ 0 w 360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0" h="141">
                    <a:moveTo>
                      <a:pt x="0" y="0"/>
                    </a:moveTo>
                    <a:lnTo>
                      <a:pt x="311" y="0"/>
                    </a:lnTo>
                    <a:cubicBezTo>
                      <a:pt x="311" y="0"/>
                      <a:pt x="360" y="44"/>
                      <a:pt x="320" y="139"/>
                    </a:cubicBezTo>
                    <a:cubicBezTo>
                      <a:pt x="164" y="140"/>
                      <a:pt x="9" y="141"/>
                      <a:pt x="9" y="14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Oval 167"/>
              <p:cNvSpPr>
                <a:spLocks noChangeAspect="1" noChangeArrowheads="1"/>
              </p:cNvSpPr>
              <p:nvPr/>
            </p:nvSpPr>
            <p:spPr bwMode="auto">
              <a:xfrm>
                <a:off x="3450" y="3656"/>
                <a:ext cx="47" cy="1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69" name="Line 168"/>
            <p:cNvSpPr>
              <a:spLocks noChangeAspect="1" noChangeShapeType="1"/>
            </p:cNvSpPr>
            <p:nvPr/>
          </p:nvSpPr>
          <p:spPr bwMode="auto">
            <a:xfrm>
              <a:off x="3481" y="3801"/>
              <a:ext cx="0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Line 169"/>
            <p:cNvSpPr>
              <a:spLocks noChangeAspect="1" noChangeShapeType="1"/>
            </p:cNvSpPr>
            <p:nvPr/>
          </p:nvSpPr>
          <p:spPr bwMode="auto">
            <a:xfrm>
              <a:off x="3479" y="3826"/>
              <a:ext cx="0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2" name="Group 170"/>
          <p:cNvGrpSpPr>
            <a:grpSpLocks/>
          </p:cNvGrpSpPr>
          <p:nvPr/>
        </p:nvGrpSpPr>
        <p:grpSpPr bwMode="auto">
          <a:xfrm rot="9864413" flipH="1" flipV="1">
            <a:off x="6119813" y="3968750"/>
            <a:ext cx="422275" cy="238125"/>
            <a:chOff x="1777" y="3275"/>
            <a:chExt cx="204" cy="92"/>
          </a:xfrm>
        </p:grpSpPr>
        <p:grpSp>
          <p:nvGrpSpPr>
            <p:cNvPr id="83" name="Group 171"/>
            <p:cNvGrpSpPr>
              <a:grpSpLocks noChangeAspect="1"/>
            </p:cNvGrpSpPr>
            <p:nvPr/>
          </p:nvGrpSpPr>
          <p:grpSpPr bwMode="auto">
            <a:xfrm>
              <a:off x="1838" y="3339"/>
              <a:ext cx="28" cy="28"/>
              <a:chOff x="3542" y="3878"/>
              <a:chExt cx="64" cy="62"/>
            </a:xfrm>
          </p:grpSpPr>
          <p:sp>
            <p:nvSpPr>
              <p:cNvPr id="119" name="Oval 172"/>
              <p:cNvSpPr>
                <a:spLocks noChangeAspect="1" noChangeArrowheads="1"/>
              </p:cNvSpPr>
              <p:nvPr/>
            </p:nvSpPr>
            <p:spPr bwMode="auto">
              <a:xfrm>
                <a:off x="3542" y="3878"/>
                <a:ext cx="64" cy="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0" name="Oval 173"/>
              <p:cNvSpPr>
                <a:spLocks noChangeAspect="1" noChangeArrowheads="1"/>
              </p:cNvSpPr>
              <p:nvPr/>
            </p:nvSpPr>
            <p:spPr bwMode="auto">
              <a:xfrm>
                <a:off x="3550" y="3887"/>
                <a:ext cx="48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1" name="Oval 174"/>
              <p:cNvSpPr>
                <a:spLocks noChangeAspect="1" noChangeArrowheads="1"/>
              </p:cNvSpPr>
              <p:nvPr/>
            </p:nvSpPr>
            <p:spPr bwMode="auto">
              <a:xfrm>
                <a:off x="3567" y="3901"/>
                <a:ext cx="14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84" name="Group 175"/>
            <p:cNvGrpSpPr>
              <a:grpSpLocks noChangeAspect="1"/>
            </p:cNvGrpSpPr>
            <p:nvPr/>
          </p:nvGrpSpPr>
          <p:grpSpPr bwMode="auto">
            <a:xfrm>
              <a:off x="1817" y="3339"/>
              <a:ext cx="29" cy="28"/>
              <a:chOff x="3542" y="3878"/>
              <a:chExt cx="64" cy="62"/>
            </a:xfrm>
          </p:grpSpPr>
          <p:sp>
            <p:nvSpPr>
              <p:cNvPr id="116" name="Oval 176"/>
              <p:cNvSpPr>
                <a:spLocks noChangeAspect="1" noChangeArrowheads="1"/>
              </p:cNvSpPr>
              <p:nvPr/>
            </p:nvSpPr>
            <p:spPr bwMode="auto">
              <a:xfrm>
                <a:off x="3542" y="3878"/>
                <a:ext cx="64" cy="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7" name="Oval 177"/>
              <p:cNvSpPr>
                <a:spLocks noChangeAspect="1" noChangeArrowheads="1"/>
              </p:cNvSpPr>
              <p:nvPr/>
            </p:nvSpPr>
            <p:spPr bwMode="auto">
              <a:xfrm>
                <a:off x="3550" y="3887"/>
                <a:ext cx="48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8" name="Oval 178"/>
              <p:cNvSpPr>
                <a:spLocks noChangeAspect="1" noChangeArrowheads="1"/>
              </p:cNvSpPr>
              <p:nvPr/>
            </p:nvSpPr>
            <p:spPr bwMode="auto">
              <a:xfrm>
                <a:off x="3567" y="3901"/>
                <a:ext cx="14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grpSp>
          <p:nvGrpSpPr>
            <p:cNvPr id="85" name="Group 179"/>
            <p:cNvGrpSpPr>
              <a:grpSpLocks noChangeAspect="1"/>
            </p:cNvGrpSpPr>
            <p:nvPr/>
          </p:nvGrpSpPr>
          <p:grpSpPr bwMode="auto">
            <a:xfrm>
              <a:off x="1938" y="3339"/>
              <a:ext cx="29" cy="28"/>
              <a:chOff x="3542" y="3878"/>
              <a:chExt cx="64" cy="62"/>
            </a:xfrm>
          </p:grpSpPr>
          <p:sp>
            <p:nvSpPr>
              <p:cNvPr id="113" name="Oval 180"/>
              <p:cNvSpPr>
                <a:spLocks noChangeAspect="1" noChangeArrowheads="1"/>
              </p:cNvSpPr>
              <p:nvPr/>
            </p:nvSpPr>
            <p:spPr bwMode="auto">
              <a:xfrm>
                <a:off x="3542" y="3878"/>
                <a:ext cx="64" cy="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" name="Oval 181"/>
              <p:cNvSpPr>
                <a:spLocks noChangeAspect="1" noChangeArrowheads="1"/>
              </p:cNvSpPr>
              <p:nvPr/>
            </p:nvSpPr>
            <p:spPr bwMode="auto">
              <a:xfrm>
                <a:off x="3550" y="3887"/>
                <a:ext cx="48" cy="4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" name="Oval 182"/>
              <p:cNvSpPr>
                <a:spLocks noChangeAspect="1" noChangeArrowheads="1"/>
              </p:cNvSpPr>
              <p:nvPr/>
            </p:nvSpPr>
            <p:spPr bwMode="auto">
              <a:xfrm>
                <a:off x="3567" y="3901"/>
                <a:ext cx="14" cy="1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86" name="Freeform 183"/>
            <p:cNvSpPr>
              <a:spLocks noChangeAspect="1"/>
            </p:cNvSpPr>
            <p:nvPr/>
          </p:nvSpPr>
          <p:spPr bwMode="auto">
            <a:xfrm>
              <a:off x="1932" y="3290"/>
              <a:ext cx="49" cy="57"/>
            </a:xfrm>
            <a:custGeom>
              <a:avLst/>
              <a:gdLst>
                <a:gd name="T0" fmla="*/ 245 w 39"/>
                <a:gd name="T1" fmla="*/ 296 h 45"/>
                <a:gd name="T2" fmla="*/ 245 w 39"/>
                <a:gd name="T3" fmla="*/ 182 h 45"/>
                <a:gd name="T4" fmla="*/ 137 w 39"/>
                <a:gd name="T5" fmla="*/ 0 h 45"/>
                <a:gd name="T6" fmla="*/ 31 w 39"/>
                <a:gd name="T7" fmla="*/ 0 h 45"/>
                <a:gd name="T8" fmla="*/ 0 w 39"/>
                <a:gd name="T9" fmla="*/ 258 h 45"/>
                <a:gd name="T10" fmla="*/ 245 w 39"/>
                <a:gd name="T11" fmla="*/ 296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5">
                  <a:moveTo>
                    <a:pt x="39" y="45"/>
                  </a:moveTo>
                  <a:lnTo>
                    <a:pt x="39" y="28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39"/>
                  </a:lnTo>
                  <a:lnTo>
                    <a:pt x="39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184"/>
            <p:cNvSpPr>
              <a:spLocks noChangeAspect="1"/>
            </p:cNvSpPr>
            <p:nvPr/>
          </p:nvSpPr>
          <p:spPr bwMode="auto">
            <a:xfrm>
              <a:off x="1946" y="3305"/>
              <a:ext cx="27" cy="20"/>
            </a:xfrm>
            <a:custGeom>
              <a:avLst/>
              <a:gdLst>
                <a:gd name="T0" fmla="*/ 0 w 60"/>
                <a:gd name="T1" fmla="*/ 0 h 45"/>
                <a:gd name="T2" fmla="*/ 0 w 60"/>
                <a:gd name="T3" fmla="*/ 0 h 45"/>
                <a:gd name="T4" fmla="*/ 0 w 60"/>
                <a:gd name="T5" fmla="*/ 0 h 45"/>
                <a:gd name="T6" fmla="*/ 0 w 60"/>
                <a:gd name="T7" fmla="*/ 0 h 45"/>
                <a:gd name="T8" fmla="*/ 0 w 6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45">
                  <a:moveTo>
                    <a:pt x="60" y="4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60" y="45"/>
                  </a:lnTo>
                  <a:close/>
                </a:path>
              </a:pathLst>
            </a:custGeom>
            <a:solidFill>
              <a:srgbClr val="CCF3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185"/>
            <p:cNvSpPr>
              <a:spLocks noChangeAspect="1"/>
            </p:cNvSpPr>
            <p:nvPr/>
          </p:nvSpPr>
          <p:spPr bwMode="auto">
            <a:xfrm>
              <a:off x="1777" y="3314"/>
              <a:ext cx="155" cy="33"/>
            </a:xfrm>
            <a:custGeom>
              <a:avLst/>
              <a:gdLst>
                <a:gd name="T0" fmla="*/ 0 w 341"/>
                <a:gd name="T1" fmla="*/ 0 h 74"/>
                <a:gd name="T2" fmla="*/ 0 w 341"/>
                <a:gd name="T3" fmla="*/ 0 h 74"/>
                <a:gd name="T4" fmla="*/ 0 w 341"/>
                <a:gd name="T5" fmla="*/ 0 h 74"/>
                <a:gd name="T6" fmla="*/ 0 w 341"/>
                <a:gd name="T7" fmla="*/ 0 h 74"/>
                <a:gd name="T8" fmla="*/ 0 w 341"/>
                <a:gd name="T9" fmla="*/ 0 h 74"/>
                <a:gd name="T10" fmla="*/ 0 w 341"/>
                <a:gd name="T11" fmla="*/ 0 h 74"/>
                <a:gd name="T12" fmla="*/ 0 w 341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" h="74">
                  <a:moveTo>
                    <a:pt x="341" y="38"/>
                  </a:moveTo>
                  <a:lnTo>
                    <a:pt x="27" y="38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7" y="74"/>
                  </a:lnTo>
                  <a:lnTo>
                    <a:pt x="341" y="74"/>
                  </a:lnTo>
                  <a:lnTo>
                    <a:pt x="341" y="3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186"/>
            <p:cNvSpPr>
              <a:spLocks noChangeAspect="1"/>
            </p:cNvSpPr>
            <p:nvPr/>
          </p:nvSpPr>
          <p:spPr bwMode="auto">
            <a:xfrm>
              <a:off x="1932" y="3339"/>
              <a:ext cx="49" cy="15"/>
            </a:xfrm>
            <a:custGeom>
              <a:avLst/>
              <a:gdLst>
                <a:gd name="T0" fmla="*/ 0 w 110"/>
                <a:gd name="T1" fmla="*/ 0 h 34"/>
                <a:gd name="T2" fmla="*/ 0 w 110"/>
                <a:gd name="T3" fmla="*/ 0 h 34"/>
                <a:gd name="T4" fmla="*/ 0 w 110"/>
                <a:gd name="T5" fmla="*/ 0 h 34"/>
                <a:gd name="T6" fmla="*/ 0 w 110"/>
                <a:gd name="T7" fmla="*/ 0 h 34"/>
                <a:gd name="T8" fmla="*/ 0 w 110"/>
                <a:gd name="T9" fmla="*/ 0 h 34"/>
                <a:gd name="T10" fmla="*/ 0 w 110"/>
                <a:gd name="T11" fmla="*/ 0 h 34"/>
                <a:gd name="T12" fmla="*/ 0 w 11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34">
                  <a:moveTo>
                    <a:pt x="0" y="0"/>
                  </a:moveTo>
                  <a:lnTo>
                    <a:pt x="79" y="0"/>
                  </a:lnTo>
                  <a:lnTo>
                    <a:pt x="110" y="17"/>
                  </a:lnTo>
                  <a:lnTo>
                    <a:pt x="110" y="34"/>
                  </a:lnTo>
                  <a:lnTo>
                    <a:pt x="62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187"/>
            <p:cNvSpPr>
              <a:spLocks noChangeAspect="1"/>
            </p:cNvSpPr>
            <p:nvPr/>
          </p:nvSpPr>
          <p:spPr bwMode="auto">
            <a:xfrm>
              <a:off x="1777" y="3331"/>
              <a:ext cx="155" cy="27"/>
            </a:xfrm>
            <a:custGeom>
              <a:avLst/>
              <a:gdLst>
                <a:gd name="T0" fmla="*/ 0 w 341"/>
                <a:gd name="T1" fmla="*/ 0 h 59"/>
                <a:gd name="T2" fmla="*/ 0 w 341"/>
                <a:gd name="T3" fmla="*/ 0 h 59"/>
                <a:gd name="T4" fmla="*/ 0 w 341"/>
                <a:gd name="T5" fmla="*/ 0 h 59"/>
                <a:gd name="T6" fmla="*/ 0 w 341"/>
                <a:gd name="T7" fmla="*/ 0 h 59"/>
                <a:gd name="T8" fmla="*/ 0 w 341"/>
                <a:gd name="T9" fmla="*/ 0 h 59"/>
                <a:gd name="T10" fmla="*/ 0 w 341"/>
                <a:gd name="T11" fmla="*/ 0 h 59"/>
                <a:gd name="T12" fmla="*/ 0 w 341"/>
                <a:gd name="T13" fmla="*/ 0 h 59"/>
                <a:gd name="T14" fmla="*/ 0 w 341"/>
                <a:gd name="T15" fmla="*/ 0 h 59"/>
                <a:gd name="T16" fmla="*/ 0 w 341"/>
                <a:gd name="T17" fmla="*/ 0 h 59"/>
                <a:gd name="T18" fmla="*/ 0 w 341"/>
                <a:gd name="T19" fmla="*/ 0 h 59"/>
                <a:gd name="T20" fmla="*/ 0 w 341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1" h="59">
                  <a:moveTo>
                    <a:pt x="341" y="35"/>
                  </a:moveTo>
                  <a:lnTo>
                    <a:pt x="324" y="52"/>
                  </a:lnTo>
                  <a:lnTo>
                    <a:pt x="200" y="53"/>
                  </a:lnTo>
                  <a:lnTo>
                    <a:pt x="191" y="35"/>
                  </a:lnTo>
                  <a:lnTo>
                    <a:pt x="93" y="33"/>
                  </a:lnTo>
                  <a:lnTo>
                    <a:pt x="89" y="59"/>
                  </a:lnTo>
                  <a:lnTo>
                    <a:pt x="27" y="59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6" y="35"/>
                  </a:lnTo>
                  <a:lnTo>
                    <a:pt x="341" y="35"/>
                  </a:lnTo>
                  <a:close/>
                </a:path>
              </a:pathLst>
            </a:custGeom>
            <a:solidFill>
              <a:srgbClr val="CCCC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188"/>
            <p:cNvSpPr>
              <a:spLocks noChangeAspect="1"/>
            </p:cNvSpPr>
            <p:nvPr/>
          </p:nvSpPr>
          <p:spPr bwMode="auto">
            <a:xfrm>
              <a:off x="1938" y="3296"/>
              <a:ext cx="21" cy="43"/>
            </a:xfrm>
            <a:custGeom>
              <a:avLst/>
              <a:gdLst>
                <a:gd name="T0" fmla="*/ 0 w 46"/>
                <a:gd name="T1" fmla="*/ 0 h 96"/>
                <a:gd name="T2" fmla="*/ 0 w 46"/>
                <a:gd name="T3" fmla="*/ 0 h 96"/>
                <a:gd name="T4" fmla="*/ 0 w 46"/>
                <a:gd name="T5" fmla="*/ 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96">
                  <a:moveTo>
                    <a:pt x="46" y="0"/>
                  </a:moveTo>
                  <a:lnTo>
                    <a:pt x="13" y="2"/>
                  </a:lnTo>
                  <a:lnTo>
                    <a:pt x="0" y="9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189"/>
            <p:cNvSpPr>
              <a:spLocks noChangeAspect="1"/>
            </p:cNvSpPr>
            <p:nvPr/>
          </p:nvSpPr>
          <p:spPr bwMode="auto">
            <a:xfrm>
              <a:off x="1927" y="3277"/>
              <a:ext cx="32" cy="12"/>
            </a:xfrm>
            <a:custGeom>
              <a:avLst/>
              <a:gdLst>
                <a:gd name="T0" fmla="*/ 0 w 72"/>
                <a:gd name="T1" fmla="*/ 0 h 27"/>
                <a:gd name="T2" fmla="*/ 0 w 72"/>
                <a:gd name="T3" fmla="*/ 0 h 27"/>
                <a:gd name="T4" fmla="*/ 0 w 72"/>
                <a:gd name="T5" fmla="*/ 0 h 27"/>
                <a:gd name="T6" fmla="*/ 0 w 72"/>
                <a:gd name="T7" fmla="*/ 0 h 27"/>
                <a:gd name="T8" fmla="*/ 0 w 7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27">
                  <a:moveTo>
                    <a:pt x="72" y="27"/>
                  </a:moveTo>
                  <a:lnTo>
                    <a:pt x="24" y="2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Line 190"/>
            <p:cNvSpPr>
              <a:spLocks noChangeAspect="1" noChangeShapeType="1"/>
            </p:cNvSpPr>
            <p:nvPr/>
          </p:nvSpPr>
          <p:spPr bwMode="auto">
            <a:xfrm>
              <a:off x="1790" y="3332"/>
              <a:ext cx="0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Line 191"/>
            <p:cNvSpPr>
              <a:spLocks noChangeAspect="1" noChangeShapeType="1"/>
            </p:cNvSpPr>
            <p:nvPr/>
          </p:nvSpPr>
          <p:spPr bwMode="auto">
            <a:xfrm>
              <a:off x="1789" y="3344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192"/>
            <p:cNvSpPr>
              <a:spLocks noChangeAspect="1"/>
            </p:cNvSpPr>
            <p:nvPr/>
          </p:nvSpPr>
          <p:spPr bwMode="auto">
            <a:xfrm>
              <a:off x="1921" y="3276"/>
              <a:ext cx="17" cy="54"/>
            </a:xfrm>
            <a:custGeom>
              <a:avLst/>
              <a:gdLst>
                <a:gd name="T0" fmla="*/ 0 w 70"/>
                <a:gd name="T1" fmla="*/ 0 h 216"/>
                <a:gd name="T2" fmla="*/ 0 w 70"/>
                <a:gd name="T3" fmla="*/ 0 h 216"/>
                <a:gd name="T4" fmla="*/ 0 w 70"/>
                <a:gd name="T5" fmla="*/ 0 h 216"/>
                <a:gd name="T6" fmla="*/ 0 w 70"/>
                <a:gd name="T7" fmla="*/ 0 h 216"/>
                <a:gd name="T8" fmla="*/ 0 w 70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216">
                  <a:moveTo>
                    <a:pt x="45" y="216"/>
                  </a:moveTo>
                  <a:lnTo>
                    <a:pt x="70" y="50"/>
                  </a:lnTo>
                  <a:lnTo>
                    <a:pt x="22" y="0"/>
                  </a:lnTo>
                  <a:lnTo>
                    <a:pt x="0" y="159"/>
                  </a:lnTo>
                  <a:lnTo>
                    <a:pt x="45" y="216"/>
                  </a:lnTo>
                  <a:close/>
                </a:path>
              </a:pathLst>
            </a:custGeom>
            <a:solidFill>
              <a:srgbClr val="4C4CFF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193"/>
            <p:cNvSpPr>
              <a:spLocks noChangeAspect="1"/>
            </p:cNvSpPr>
            <p:nvPr/>
          </p:nvSpPr>
          <p:spPr bwMode="auto">
            <a:xfrm>
              <a:off x="1777" y="3313"/>
              <a:ext cx="154" cy="18"/>
            </a:xfrm>
            <a:custGeom>
              <a:avLst/>
              <a:gdLst>
                <a:gd name="T0" fmla="*/ 0 w 616"/>
                <a:gd name="T1" fmla="*/ 0 h 69"/>
                <a:gd name="T2" fmla="*/ 0 w 616"/>
                <a:gd name="T3" fmla="*/ 0 h 69"/>
                <a:gd name="T4" fmla="*/ 0 w 616"/>
                <a:gd name="T5" fmla="*/ 0 h 69"/>
                <a:gd name="T6" fmla="*/ 0 w 616"/>
                <a:gd name="T7" fmla="*/ 0 h 69"/>
                <a:gd name="T8" fmla="*/ 0 w 616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6" h="69">
                  <a:moveTo>
                    <a:pt x="616" y="69"/>
                  </a:moveTo>
                  <a:lnTo>
                    <a:pt x="574" y="0"/>
                  </a:lnTo>
                  <a:lnTo>
                    <a:pt x="0" y="0"/>
                  </a:lnTo>
                  <a:lnTo>
                    <a:pt x="51" y="69"/>
                  </a:lnTo>
                  <a:lnTo>
                    <a:pt x="616" y="69"/>
                  </a:lnTo>
                  <a:close/>
                </a:path>
              </a:pathLst>
            </a:custGeom>
            <a:solidFill>
              <a:srgbClr val="D1CC00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AutoShape 194"/>
            <p:cNvSpPr>
              <a:spLocks noChangeAspect="1" noChangeArrowheads="1"/>
            </p:cNvSpPr>
            <p:nvPr/>
          </p:nvSpPr>
          <p:spPr bwMode="auto">
            <a:xfrm rot="-5400000">
              <a:off x="1846" y="3236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98" name="AutoShape 195"/>
            <p:cNvSpPr>
              <a:spLocks noChangeAspect="1" noChangeArrowheads="1"/>
            </p:cNvSpPr>
            <p:nvPr/>
          </p:nvSpPr>
          <p:spPr bwMode="auto">
            <a:xfrm rot="-5400000">
              <a:off x="1846" y="3242"/>
              <a:ext cx="11" cy="148"/>
            </a:xfrm>
            <a:prstGeom prst="can">
              <a:avLst>
                <a:gd name="adj" fmla="val 38557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99" name="AutoShape 196"/>
            <p:cNvSpPr>
              <a:spLocks noChangeAspect="1" noChangeArrowheads="1"/>
            </p:cNvSpPr>
            <p:nvPr/>
          </p:nvSpPr>
          <p:spPr bwMode="auto">
            <a:xfrm rot="-5400000">
              <a:off x="1846" y="3247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00" name="AutoShape 197"/>
            <p:cNvSpPr>
              <a:spLocks noChangeAspect="1" noChangeArrowheads="1"/>
            </p:cNvSpPr>
            <p:nvPr/>
          </p:nvSpPr>
          <p:spPr bwMode="auto">
            <a:xfrm rot="-5400000">
              <a:off x="1854" y="3249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01" name="AutoShape 198"/>
            <p:cNvSpPr>
              <a:spLocks noChangeAspect="1" noChangeArrowheads="1"/>
            </p:cNvSpPr>
            <p:nvPr/>
          </p:nvSpPr>
          <p:spPr bwMode="auto">
            <a:xfrm rot="-5400000">
              <a:off x="1848" y="3230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02" name="AutoShape 199"/>
            <p:cNvSpPr>
              <a:spLocks noChangeAspect="1" noChangeArrowheads="1"/>
            </p:cNvSpPr>
            <p:nvPr/>
          </p:nvSpPr>
          <p:spPr bwMode="auto">
            <a:xfrm rot="-5400000">
              <a:off x="1849" y="3236"/>
              <a:ext cx="11" cy="148"/>
            </a:xfrm>
            <a:prstGeom prst="can">
              <a:avLst>
                <a:gd name="adj" fmla="val 38557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03" name="AutoShape 200"/>
            <p:cNvSpPr>
              <a:spLocks noChangeAspect="1" noChangeArrowheads="1"/>
            </p:cNvSpPr>
            <p:nvPr/>
          </p:nvSpPr>
          <p:spPr bwMode="auto">
            <a:xfrm rot="-5400000">
              <a:off x="1853" y="3242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04" name="AutoShape 201"/>
            <p:cNvSpPr>
              <a:spLocks noChangeAspect="1" noChangeArrowheads="1"/>
            </p:cNvSpPr>
            <p:nvPr/>
          </p:nvSpPr>
          <p:spPr bwMode="auto">
            <a:xfrm rot="-5400000">
              <a:off x="1846" y="3221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05" name="AutoShape 202"/>
            <p:cNvSpPr>
              <a:spLocks noChangeAspect="1" noChangeArrowheads="1"/>
            </p:cNvSpPr>
            <p:nvPr/>
          </p:nvSpPr>
          <p:spPr bwMode="auto">
            <a:xfrm rot="-5400000">
              <a:off x="1848" y="3226"/>
              <a:ext cx="11" cy="149"/>
            </a:xfrm>
            <a:prstGeom prst="can">
              <a:avLst>
                <a:gd name="adj" fmla="val 38818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06" name="AutoShape 203"/>
            <p:cNvSpPr>
              <a:spLocks noChangeAspect="1" noChangeArrowheads="1"/>
            </p:cNvSpPr>
            <p:nvPr/>
          </p:nvSpPr>
          <p:spPr bwMode="auto">
            <a:xfrm rot="-5400000">
              <a:off x="1848" y="3223"/>
              <a:ext cx="12" cy="149"/>
            </a:xfrm>
            <a:prstGeom prst="can">
              <a:avLst>
                <a:gd name="adj" fmla="val 35583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07" name="AutoShape 204"/>
            <p:cNvSpPr>
              <a:spLocks noChangeAspect="1" noChangeArrowheads="1"/>
            </p:cNvSpPr>
            <p:nvPr/>
          </p:nvSpPr>
          <p:spPr bwMode="auto">
            <a:xfrm rot="-5400000">
              <a:off x="1860" y="3234"/>
              <a:ext cx="11" cy="149"/>
            </a:xfrm>
            <a:prstGeom prst="can">
              <a:avLst>
                <a:gd name="adj" fmla="val 38818"/>
              </a:avLst>
            </a:prstGeom>
            <a:solidFill>
              <a:srgbClr val="9E75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08" name="AutoShape 205"/>
            <p:cNvSpPr>
              <a:spLocks noChangeAspect="1" noChangeArrowheads="1"/>
            </p:cNvSpPr>
            <p:nvPr/>
          </p:nvSpPr>
          <p:spPr bwMode="auto">
            <a:xfrm rot="-5400000">
              <a:off x="1853" y="3228"/>
              <a:ext cx="11" cy="148"/>
            </a:xfrm>
            <a:prstGeom prst="can">
              <a:avLst>
                <a:gd name="adj" fmla="val 38557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09" name="AutoShape 206"/>
            <p:cNvSpPr>
              <a:spLocks noChangeAspect="1" noChangeArrowheads="1"/>
            </p:cNvSpPr>
            <p:nvPr/>
          </p:nvSpPr>
          <p:spPr bwMode="auto">
            <a:xfrm rot="-5400000">
              <a:off x="1849" y="3214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10" name="AutoShape 207"/>
            <p:cNvSpPr>
              <a:spLocks noChangeAspect="1" noChangeArrowheads="1"/>
            </p:cNvSpPr>
            <p:nvPr/>
          </p:nvSpPr>
          <p:spPr bwMode="auto">
            <a:xfrm rot="-5400000">
              <a:off x="1854" y="3220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11" name="AutoShape 208"/>
            <p:cNvSpPr>
              <a:spLocks noChangeAspect="1" noChangeArrowheads="1"/>
            </p:cNvSpPr>
            <p:nvPr/>
          </p:nvSpPr>
          <p:spPr bwMode="auto">
            <a:xfrm rot="-5400000">
              <a:off x="1846" y="3207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12" name="AutoShape 209"/>
            <p:cNvSpPr>
              <a:spLocks noChangeAspect="1" noChangeArrowheads="1"/>
            </p:cNvSpPr>
            <p:nvPr/>
          </p:nvSpPr>
          <p:spPr bwMode="auto">
            <a:xfrm rot="-5400000">
              <a:off x="1850" y="3212"/>
              <a:ext cx="12" cy="148"/>
            </a:xfrm>
            <a:prstGeom prst="can">
              <a:avLst>
                <a:gd name="adj" fmla="val 35344"/>
              </a:avLst>
            </a:prstGeom>
            <a:solidFill>
              <a:srgbClr val="9E7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grpSp>
        <p:nvGrpSpPr>
          <p:cNvPr id="122" name="Group 210"/>
          <p:cNvGrpSpPr>
            <a:grpSpLocks/>
          </p:cNvGrpSpPr>
          <p:nvPr/>
        </p:nvGrpSpPr>
        <p:grpSpPr bwMode="auto">
          <a:xfrm rot="9832117" flipH="1" flipV="1">
            <a:off x="4291013" y="4730750"/>
            <a:ext cx="501650" cy="279400"/>
            <a:chOff x="2193" y="3266"/>
            <a:chExt cx="206" cy="103"/>
          </a:xfrm>
        </p:grpSpPr>
        <p:grpSp>
          <p:nvGrpSpPr>
            <p:cNvPr id="123" name="Group 211"/>
            <p:cNvGrpSpPr>
              <a:grpSpLocks/>
            </p:cNvGrpSpPr>
            <p:nvPr/>
          </p:nvGrpSpPr>
          <p:grpSpPr bwMode="auto">
            <a:xfrm>
              <a:off x="2195" y="3278"/>
              <a:ext cx="204" cy="91"/>
              <a:chOff x="2195" y="3278"/>
              <a:chExt cx="204" cy="91"/>
            </a:xfrm>
          </p:grpSpPr>
          <p:grpSp>
            <p:nvGrpSpPr>
              <p:cNvPr id="125" name="Group 212"/>
              <p:cNvGrpSpPr>
                <a:grpSpLocks noChangeAspect="1"/>
              </p:cNvGrpSpPr>
              <p:nvPr/>
            </p:nvGrpSpPr>
            <p:grpSpPr bwMode="auto">
              <a:xfrm>
                <a:off x="2256" y="3341"/>
                <a:ext cx="28" cy="28"/>
                <a:chOff x="3542" y="3878"/>
                <a:chExt cx="64" cy="62"/>
              </a:xfrm>
            </p:grpSpPr>
            <p:sp>
              <p:nvSpPr>
                <p:cNvPr id="145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2" y="3878"/>
                  <a:ext cx="64" cy="6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ゴシック" pitchFamily="49" charset="-128"/>
                  </a:endParaRPr>
                </a:p>
              </p:txBody>
            </p:sp>
            <p:sp>
              <p:nvSpPr>
                <p:cNvPr id="146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3550" y="3887"/>
                  <a:ext cx="48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ゴシック" pitchFamily="49" charset="-128"/>
                  </a:endParaRPr>
                </a:p>
              </p:txBody>
            </p:sp>
            <p:sp>
              <p:nvSpPr>
                <p:cNvPr id="147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3567" y="3901"/>
                  <a:ext cx="14" cy="1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ゴシック" pitchFamily="49" charset="-128"/>
                  </a:endParaRPr>
                </a:p>
              </p:txBody>
            </p:sp>
          </p:grpSp>
          <p:grpSp>
            <p:nvGrpSpPr>
              <p:cNvPr id="126" name="Group 216"/>
              <p:cNvGrpSpPr>
                <a:grpSpLocks noChangeAspect="1"/>
              </p:cNvGrpSpPr>
              <p:nvPr/>
            </p:nvGrpSpPr>
            <p:grpSpPr bwMode="auto">
              <a:xfrm>
                <a:off x="2235" y="3341"/>
                <a:ext cx="29" cy="28"/>
                <a:chOff x="3542" y="3878"/>
                <a:chExt cx="64" cy="62"/>
              </a:xfrm>
            </p:grpSpPr>
            <p:sp>
              <p:nvSpPr>
                <p:cNvPr id="142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42" y="3878"/>
                  <a:ext cx="64" cy="6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ゴシック" pitchFamily="49" charset="-128"/>
                  </a:endParaRPr>
                </a:p>
              </p:txBody>
            </p:sp>
            <p:sp>
              <p:nvSpPr>
                <p:cNvPr id="143" name="Oval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3550" y="3887"/>
                  <a:ext cx="48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ゴシック" pitchFamily="49" charset="-128"/>
                  </a:endParaRPr>
                </a:p>
              </p:txBody>
            </p:sp>
            <p:sp>
              <p:nvSpPr>
                <p:cNvPr id="144" name="Oval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3567" y="3901"/>
                  <a:ext cx="14" cy="1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ゴシック" pitchFamily="49" charset="-128"/>
                  </a:endParaRPr>
                </a:p>
              </p:txBody>
            </p:sp>
          </p:grpSp>
          <p:grpSp>
            <p:nvGrpSpPr>
              <p:cNvPr id="127" name="Group 220"/>
              <p:cNvGrpSpPr>
                <a:grpSpLocks noChangeAspect="1"/>
              </p:cNvGrpSpPr>
              <p:nvPr/>
            </p:nvGrpSpPr>
            <p:grpSpPr bwMode="auto">
              <a:xfrm>
                <a:off x="2356" y="3341"/>
                <a:ext cx="29" cy="28"/>
                <a:chOff x="3542" y="3878"/>
                <a:chExt cx="64" cy="62"/>
              </a:xfrm>
            </p:grpSpPr>
            <p:sp>
              <p:nvSpPr>
                <p:cNvPr id="139" name="Oval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3542" y="3878"/>
                  <a:ext cx="64" cy="6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ゴシック" pitchFamily="49" charset="-128"/>
                  </a:endParaRPr>
                </a:p>
              </p:txBody>
            </p:sp>
            <p:sp>
              <p:nvSpPr>
                <p:cNvPr id="140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3550" y="3887"/>
                  <a:ext cx="48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ゴシック" pitchFamily="49" charset="-128"/>
                  </a:endParaRPr>
                </a:p>
              </p:txBody>
            </p:sp>
            <p:sp>
              <p:nvSpPr>
                <p:cNvPr id="141" name="Oval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3567" y="3901"/>
                  <a:ext cx="14" cy="1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5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ゴシック" pitchFamily="49" charset="-128"/>
                  </a:endParaRPr>
                </a:p>
              </p:txBody>
            </p:sp>
          </p:grpSp>
          <p:sp>
            <p:nvSpPr>
              <p:cNvPr id="128" name="Freeform 224"/>
              <p:cNvSpPr>
                <a:spLocks noChangeAspect="1"/>
              </p:cNvSpPr>
              <p:nvPr/>
            </p:nvSpPr>
            <p:spPr bwMode="auto">
              <a:xfrm>
                <a:off x="2350" y="3292"/>
                <a:ext cx="49" cy="57"/>
              </a:xfrm>
              <a:custGeom>
                <a:avLst/>
                <a:gdLst>
                  <a:gd name="T0" fmla="*/ 245 w 39"/>
                  <a:gd name="T1" fmla="*/ 296 h 45"/>
                  <a:gd name="T2" fmla="*/ 245 w 39"/>
                  <a:gd name="T3" fmla="*/ 182 h 45"/>
                  <a:gd name="T4" fmla="*/ 137 w 39"/>
                  <a:gd name="T5" fmla="*/ 0 h 45"/>
                  <a:gd name="T6" fmla="*/ 31 w 39"/>
                  <a:gd name="T7" fmla="*/ 0 h 45"/>
                  <a:gd name="T8" fmla="*/ 0 w 39"/>
                  <a:gd name="T9" fmla="*/ 258 h 45"/>
                  <a:gd name="T10" fmla="*/ 245 w 39"/>
                  <a:gd name="T11" fmla="*/ 296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45">
                    <a:moveTo>
                      <a:pt x="39" y="45"/>
                    </a:moveTo>
                    <a:lnTo>
                      <a:pt x="39" y="28"/>
                    </a:lnTo>
                    <a:lnTo>
                      <a:pt x="22" y="0"/>
                    </a:lnTo>
                    <a:lnTo>
                      <a:pt x="5" y="0"/>
                    </a:lnTo>
                    <a:lnTo>
                      <a:pt x="0" y="39"/>
                    </a:lnTo>
                    <a:lnTo>
                      <a:pt x="39" y="4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Freeform 225"/>
              <p:cNvSpPr>
                <a:spLocks noChangeAspect="1"/>
              </p:cNvSpPr>
              <p:nvPr/>
            </p:nvSpPr>
            <p:spPr bwMode="auto">
              <a:xfrm>
                <a:off x="2364" y="3307"/>
                <a:ext cx="27" cy="20"/>
              </a:xfrm>
              <a:custGeom>
                <a:avLst/>
                <a:gdLst>
                  <a:gd name="T0" fmla="*/ 0 w 60"/>
                  <a:gd name="T1" fmla="*/ 0 h 45"/>
                  <a:gd name="T2" fmla="*/ 0 w 60"/>
                  <a:gd name="T3" fmla="*/ 0 h 45"/>
                  <a:gd name="T4" fmla="*/ 0 w 60"/>
                  <a:gd name="T5" fmla="*/ 0 h 45"/>
                  <a:gd name="T6" fmla="*/ 0 w 60"/>
                  <a:gd name="T7" fmla="*/ 0 h 45"/>
                  <a:gd name="T8" fmla="*/ 0 w 6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45">
                    <a:moveTo>
                      <a:pt x="60" y="45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60" y="45"/>
                    </a:lnTo>
                    <a:close/>
                  </a:path>
                </a:pathLst>
              </a:custGeom>
              <a:solidFill>
                <a:srgbClr val="CCF3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Freeform 226"/>
              <p:cNvSpPr>
                <a:spLocks noChangeAspect="1"/>
              </p:cNvSpPr>
              <p:nvPr/>
            </p:nvSpPr>
            <p:spPr bwMode="auto">
              <a:xfrm>
                <a:off x="2195" y="3316"/>
                <a:ext cx="155" cy="33"/>
              </a:xfrm>
              <a:custGeom>
                <a:avLst/>
                <a:gdLst>
                  <a:gd name="T0" fmla="*/ 0 w 341"/>
                  <a:gd name="T1" fmla="*/ 0 h 74"/>
                  <a:gd name="T2" fmla="*/ 0 w 341"/>
                  <a:gd name="T3" fmla="*/ 0 h 74"/>
                  <a:gd name="T4" fmla="*/ 0 w 341"/>
                  <a:gd name="T5" fmla="*/ 0 h 74"/>
                  <a:gd name="T6" fmla="*/ 0 w 341"/>
                  <a:gd name="T7" fmla="*/ 0 h 74"/>
                  <a:gd name="T8" fmla="*/ 0 w 341"/>
                  <a:gd name="T9" fmla="*/ 0 h 74"/>
                  <a:gd name="T10" fmla="*/ 0 w 341"/>
                  <a:gd name="T11" fmla="*/ 0 h 74"/>
                  <a:gd name="T12" fmla="*/ 0 w 341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1" h="74">
                    <a:moveTo>
                      <a:pt x="341" y="38"/>
                    </a:moveTo>
                    <a:lnTo>
                      <a:pt x="27" y="38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27" y="74"/>
                    </a:lnTo>
                    <a:lnTo>
                      <a:pt x="341" y="74"/>
                    </a:lnTo>
                    <a:lnTo>
                      <a:pt x="341" y="3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Freeform 227"/>
              <p:cNvSpPr>
                <a:spLocks noChangeAspect="1"/>
              </p:cNvSpPr>
              <p:nvPr/>
            </p:nvSpPr>
            <p:spPr bwMode="auto">
              <a:xfrm>
                <a:off x="2350" y="3341"/>
                <a:ext cx="49" cy="15"/>
              </a:xfrm>
              <a:custGeom>
                <a:avLst/>
                <a:gdLst>
                  <a:gd name="T0" fmla="*/ 0 w 110"/>
                  <a:gd name="T1" fmla="*/ 0 h 34"/>
                  <a:gd name="T2" fmla="*/ 0 w 110"/>
                  <a:gd name="T3" fmla="*/ 0 h 34"/>
                  <a:gd name="T4" fmla="*/ 0 w 110"/>
                  <a:gd name="T5" fmla="*/ 0 h 34"/>
                  <a:gd name="T6" fmla="*/ 0 w 110"/>
                  <a:gd name="T7" fmla="*/ 0 h 34"/>
                  <a:gd name="T8" fmla="*/ 0 w 110"/>
                  <a:gd name="T9" fmla="*/ 0 h 34"/>
                  <a:gd name="T10" fmla="*/ 0 w 110"/>
                  <a:gd name="T11" fmla="*/ 0 h 34"/>
                  <a:gd name="T12" fmla="*/ 0 w 11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34">
                    <a:moveTo>
                      <a:pt x="0" y="0"/>
                    </a:moveTo>
                    <a:lnTo>
                      <a:pt x="79" y="0"/>
                    </a:lnTo>
                    <a:lnTo>
                      <a:pt x="110" y="17"/>
                    </a:lnTo>
                    <a:lnTo>
                      <a:pt x="110" y="34"/>
                    </a:lnTo>
                    <a:lnTo>
                      <a:pt x="62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Freeform 228"/>
              <p:cNvSpPr>
                <a:spLocks noChangeAspect="1"/>
              </p:cNvSpPr>
              <p:nvPr/>
            </p:nvSpPr>
            <p:spPr bwMode="auto">
              <a:xfrm>
                <a:off x="2195" y="3333"/>
                <a:ext cx="155" cy="27"/>
              </a:xfrm>
              <a:custGeom>
                <a:avLst/>
                <a:gdLst>
                  <a:gd name="T0" fmla="*/ 0 w 341"/>
                  <a:gd name="T1" fmla="*/ 0 h 59"/>
                  <a:gd name="T2" fmla="*/ 0 w 341"/>
                  <a:gd name="T3" fmla="*/ 0 h 59"/>
                  <a:gd name="T4" fmla="*/ 0 w 341"/>
                  <a:gd name="T5" fmla="*/ 0 h 59"/>
                  <a:gd name="T6" fmla="*/ 0 w 341"/>
                  <a:gd name="T7" fmla="*/ 0 h 59"/>
                  <a:gd name="T8" fmla="*/ 0 w 341"/>
                  <a:gd name="T9" fmla="*/ 0 h 59"/>
                  <a:gd name="T10" fmla="*/ 0 w 341"/>
                  <a:gd name="T11" fmla="*/ 0 h 59"/>
                  <a:gd name="T12" fmla="*/ 0 w 341"/>
                  <a:gd name="T13" fmla="*/ 0 h 59"/>
                  <a:gd name="T14" fmla="*/ 0 w 341"/>
                  <a:gd name="T15" fmla="*/ 0 h 59"/>
                  <a:gd name="T16" fmla="*/ 0 w 341"/>
                  <a:gd name="T17" fmla="*/ 0 h 59"/>
                  <a:gd name="T18" fmla="*/ 0 w 341"/>
                  <a:gd name="T19" fmla="*/ 0 h 59"/>
                  <a:gd name="T20" fmla="*/ 0 w 341"/>
                  <a:gd name="T21" fmla="*/ 0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1" h="59">
                    <a:moveTo>
                      <a:pt x="341" y="35"/>
                    </a:moveTo>
                    <a:lnTo>
                      <a:pt x="324" y="52"/>
                    </a:lnTo>
                    <a:lnTo>
                      <a:pt x="200" y="53"/>
                    </a:lnTo>
                    <a:lnTo>
                      <a:pt x="191" y="35"/>
                    </a:lnTo>
                    <a:lnTo>
                      <a:pt x="93" y="33"/>
                    </a:lnTo>
                    <a:lnTo>
                      <a:pt x="89" y="59"/>
                    </a:lnTo>
                    <a:lnTo>
                      <a:pt x="27" y="5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6" y="35"/>
                    </a:lnTo>
                    <a:lnTo>
                      <a:pt x="341" y="3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Freeform 229"/>
              <p:cNvSpPr>
                <a:spLocks noChangeAspect="1"/>
              </p:cNvSpPr>
              <p:nvPr/>
            </p:nvSpPr>
            <p:spPr bwMode="auto">
              <a:xfrm>
                <a:off x="2356" y="3298"/>
                <a:ext cx="21" cy="43"/>
              </a:xfrm>
              <a:custGeom>
                <a:avLst/>
                <a:gdLst>
                  <a:gd name="T0" fmla="*/ 0 w 46"/>
                  <a:gd name="T1" fmla="*/ 0 h 96"/>
                  <a:gd name="T2" fmla="*/ 0 w 46"/>
                  <a:gd name="T3" fmla="*/ 0 h 96"/>
                  <a:gd name="T4" fmla="*/ 0 w 46"/>
                  <a:gd name="T5" fmla="*/ 0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96">
                    <a:moveTo>
                      <a:pt x="46" y="0"/>
                    </a:moveTo>
                    <a:lnTo>
                      <a:pt x="13" y="2"/>
                    </a:lnTo>
                    <a:lnTo>
                      <a:pt x="0" y="9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Freeform 230"/>
              <p:cNvSpPr>
                <a:spLocks noChangeAspect="1"/>
              </p:cNvSpPr>
              <p:nvPr/>
            </p:nvSpPr>
            <p:spPr bwMode="auto">
              <a:xfrm>
                <a:off x="2345" y="3279"/>
                <a:ext cx="32" cy="12"/>
              </a:xfrm>
              <a:custGeom>
                <a:avLst/>
                <a:gdLst>
                  <a:gd name="T0" fmla="*/ 0 w 72"/>
                  <a:gd name="T1" fmla="*/ 0 h 27"/>
                  <a:gd name="T2" fmla="*/ 0 w 72"/>
                  <a:gd name="T3" fmla="*/ 0 h 27"/>
                  <a:gd name="T4" fmla="*/ 0 w 72"/>
                  <a:gd name="T5" fmla="*/ 0 h 27"/>
                  <a:gd name="T6" fmla="*/ 0 w 72"/>
                  <a:gd name="T7" fmla="*/ 0 h 27"/>
                  <a:gd name="T8" fmla="*/ 0 w 72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72" y="27"/>
                    </a:moveTo>
                    <a:lnTo>
                      <a:pt x="24" y="27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72" y="27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Line 231"/>
              <p:cNvSpPr>
                <a:spLocks noChangeAspect="1" noChangeShapeType="1"/>
              </p:cNvSpPr>
              <p:nvPr/>
            </p:nvSpPr>
            <p:spPr bwMode="auto">
              <a:xfrm>
                <a:off x="2208" y="3334"/>
                <a:ext cx="0" cy="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Line 232"/>
              <p:cNvSpPr>
                <a:spLocks noChangeAspect="1" noChangeShapeType="1"/>
              </p:cNvSpPr>
              <p:nvPr/>
            </p:nvSpPr>
            <p:spPr bwMode="auto">
              <a:xfrm>
                <a:off x="2207" y="3346"/>
                <a:ext cx="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Freeform 233"/>
              <p:cNvSpPr>
                <a:spLocks noChangeAspect="1"/>
              </p:cNvSpPr>
              <p:nvPr/>
            </p:nvSpPr>
            <p:spPr bwMode="auto">
              <a:xfrm>
                <a:off x="2338" y="3278"/>
                <a:ext cx="18" cy="54"/>
              </a:xfrm>
              <a:custGeom>
                <a:avLst/>
                <a:gdLst>
                  <a:gd name="T0" fmla="*/ 0 w 70"/>
                  <a:gd name="T1" fmla="*/ 0 h 216"/>
                  <a:gd name="T2" fmla="*/ 0 w 70"/>
                  <a:gd name="T3" fmla="*/ 0 h 216"/>
                  <a:gd name="T4" fmla="*/ 0 w 70"/>
                  <a:gd name="T5" fmla="*/ 0 h 216"/>
                  <a:gd name="T6" fmla="*/ 0 w 70"/>
                  <a:gd name="T7" fmla="*/ 0 h 216"/>
                  <a:gd name="T8" fmla="*/ 0 w 70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216">
                    <a:moveTo>
                      <a:pt x="45" y="216"/>
                    </a:moveTo>
                    <a:lnTo>
                      <a:pt x="70" y="50"/>
                    </a:lnTo>
                    <a:lnTo>
                      <a:pt x="22" y="0"/>
                    </a:lnTo>
                    <a:lnTo>
                      <a:pt x="0" y="159"/>
                    </a:lnTo>
                    <a:lnTo>
                      <a:pt x="45" y="216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Freeform 234"/>
              <p:cNvSpPr>
                <a:spLocks noChangeAspect="1"/>
              </p:cNvSpPr>
              <p:nvPr/>
            </p:nvSpPr>
            <p:spPr bwMode="auto">
              <a:xfrm>
                <a:off x="2195" y="3315"/>
                <a:ext cx="154" cy="18"/>
              </a:xfrm>
              <a:custGeom>
                <a:avLst/>
                <a:gdLst>
                  <a:gd name="T0" fmla="*/ 0 w 616"/>
                  <a:gd name="T1" fmla="*/ 0 h 69"/>
                  <a:gd name="T2" fmla="*/ 0 w 616"/>
                  <a:gd name="T3" fmla="*/ 0 h 69"/>
                  <a:gd name="T4" fmla="*/ 0 w 616"/>
                  <a:gd name="T5" fmla="*/ 0 h 69"/>
                  <a:gd name="T6" fmla="*/ 0 w 616"/>
                  <a:gd name="T7" fmla="*/ 0 h 69"/>
                  <a:gd name="T8" fmla="*/ 0 w 616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6" h="69">
                    <a:moveTo>
                      <a:pt x="616" y="69"/>
                    </a:moveTo>
                    <a:lnTo>
                      <a:pt x="574" y="0"/>
                    </a:lnTo>
                    <a:lnTo>
                      <a:pt x="0" y="0"/>
                    </a:lnTo>
                    <a:lnTo>
                      <a:pt x="51" y="69"/>
                    </a:lnTo>
                    <a:lnTo>
                      <a:pt x="616" y="69"/>
                    </a:lnTo>
                    <a:close/>
                  </a:path>
                </a:pathLst>
              </a:custGeom>
              <a:solidFill>
                <a:srgbClr val="D1CC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4" name="Freeform 235"/>
            <p:cNvSpPr>
              <a:spLocks noChangeAspect="1"/>
            </p:cNvSpPr>
            <p:nvPr/>
          </p:nvSpPr>
          <p:spPr bwMode="auto">
            <a:xfrm>
              <a:off x="2193" y="3266"/>
              <a:ext cx="164" cy="64"/>
            </a:xfrm>
            <a:custGeom>
              <a:avLst/>
              <a:gdLst>
                <a:gd name="T0" fmla="*/ 0 w 656"/>
                <a:gd name="T1" fmla="*/ 0 h 258"/>
                <a:gd name="T2" fmla="*/ 0 w 656"/>
                <a:gd name="T3" fmla="*/ 0 h 258"/>
                <a:gd name="T4" fmla="*/ 0 w 656"/>
                <a:gd name="T5" fmla="*/ 0 h 258"/>
                <a:gd name="T6" fmla="*/ 0 w 656"/>
                <a:gd name="T7" fmla="*/ 0 h 258"/>
                <a:gd name="T8" fmla="*/ 0 w 656"/>
                <a:gd name="T9" fmla="*/ 0 h 258"/>
                <a:gd name="T10" fmla="*/ 0 w 656"/>
                <a:gd name="T11" fmla="*/ 0 h 258"/>
                <a:gd name="T12" fmla="*/ 0 w 656"/>
                <a:gd name="T13" fmla="*/ 0 h 258"/>
                <a:gd name="T14" fmla="*/ 0 w 656"/>
                <a:gd name="T15" fmla="*/ 0 h 258"/>
                <a:gd name="T16" fmla="*/ 0 w 656"/>
                <a:gd name="T17" fmla="*/ 0 h 258"/>
                <a:gd name="T18" fmla="*/ 0 w 656"/>
                <a:gd name="T19" fmla="*/ 0 h 258"/>
                <a:gd name="T20" fmla="*/ 0 w 656"/>
                <a:gd name="T21" fmla="*/ 0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6" h="258">
                  <a:moveTo>
                    <a:pt x="624" y="252"/>
                  </a:moveTo>
                  <a:lnTo>
                    <a:pt x="656" y="82"/>
                  </a:lnTo>
                  <a:lnTo>
                    <a:pt x="575" y="27"/>
                  </a:lnTo>
                  <a:lnTo>
                    <a:pt x="429" y="27"/>
                  </a:lnTo>
                  <a:lnTo>
                    <a:pt x="221" y="0"/>
                  </a:lnTo>
                  <a:lnTo>
                    <a:pt x="129" y="49"/>
                  </a:lnTo>
                  <a:lnTo>
                    <a:pt x="0" y="61"/>
                  </a:lnTo>
                  <a:lnTo>
                    <a:pt x="12" y="127"/>
                  </a:lnTo>
                  <a:lnTo>
                    <a:pt x="3" y="183"/>
                  </a:lnTo>
                  <a:lnTo>
                    <a:pt x="60" y="258"/>
                  </a:lnTo>
                  <a:lnTo>
                    <a:pt x="624" y="252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8" name="Group 236"/>
          <p:cNvGrpSpPr>
            <a:grpSpLocks/>
          </p:cNvGrpSpPr>
          <p:nvPr/>
        </p:nvGrpSpPr>
        <p:grpSpPr bwMode="auto">
          <a:xfrm rot="-963116">
            <a:off x="2954338" y="5035550"/>
            <a:ext cx="298450" cy="176213"/>
            <a:chOff x="4104" y="3201"/>
            <a:chExt cx="140" cy="64"/>
          </a:xfrm>
        </p:grpSpPr>
        <p:sp>
          <p:nvSpPr>
            <p:cNvPr id="149" name="Freeform 237"/>
            <p:cNvSpPr>
              <a:spLocks/>
            </p:cNvSpPr>
            <p:nvPr/>
          </p:nvSpPr>
          <p:spPr bwMode="auto">
            <a:xfrm>
              <a:off x="4104" y="3201"/>
              <a:ext cx="140" cy="50"/>
            </a:xfrm>
            <a:custGeom>
              <a:avLst/>
              <a:gdLst>
                <a:gd name="T0" fmla="*/ 11 w 140"/>
                <a:gd name="T1" fmla="*/ 50 h 50"/>
                <a:gd name="T2" fmla="*/ 6 w 140"/>
                <a:gd name="T3" fmla="*/ 50 h 50"/>
                <a:gd name="T4" fmla="*/ 0 w 140"/>
                <a:gd name="T5" fmla="*/ 33 h 50"/>
                <a:gd name="T6" fmla="*/ 0 w 140"/>
                <a:gd name="T7" fmla="*/ 17 h 50"/>
                <a:gd name="T8" fmla="*/ 11 w 140"/>
                <a:gd name="T9" fmla="*/ 17 h 50"/>
                <a:gd name="T10" fmla="*/ 34 w 140"/>
                <a:gd name="T11" fmla="*/ 0 h 50"/>
                <a:gd name="T12" fmla="*/ 78 w 140"/>
                <a:gd name="T13" fmla="*/ 0 h 50"/>
                <a:gd name="T14" fmla="*/ 95 w 140"/>
                <a:gd name="T15" fmla="*/ 11 h 50"/>
                <a:gd name="T16" fmla="*/ 129 w 140"/>
                <a:gd name="T17" fmla="*/ 17 h 50"/>
                <a:gd name="T18" fmla="*/ 140 w 140"/>
                <a:gd name="T19" fmla="*/ 33 h 50"/>
                <a:gd name="T20" fmla="*/ 140 w 140"/>
                <a:gd name="T21" fmla="*/ 50 h 50"/>
                <a:gd name="T22" fmla="*/ 134 w 140"/>
                <a:gd name="T23" fmla="*/ 50 h 50"/>
                <a:gd name="T24" fmla="*/ 11 w 14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0" h="50">
                  <a:moveTo>
                    <a:pt x="11" y="50"/>
                  </a:moveTo>
                  <a:lnTo>
                    <a:pt x="6" y="50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11" y="17"/>
                  </a:lnTo>
                  <a:lnTo>
                    <a:pt x="34" y="0"/>
                  </a:lnTo>
                  <a:lnTo>
                    <a:pt x="78" y="0"/>
                  </a:lnTo>
                  <a:lnTo>
                    <a:pt x="95" y="11"/>
                  </a:lnTo>
                  <a:lnTo>
                    <a:pt x="129" y="17"/>
                  </a:lnTo>
                  <a:lnTo>
                    <a:pt x="140" y="33"/>
                  </a:lnTo>
                  <a:lnTo>
                    <a:pt x="140" y="50"/>
                  </a:lnTo>
                  <a:lnTo>
                    <a:pt x="134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99D9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38"/>
            <p:cNvSpPr>
              <a:spLocks/>
            </p:cNvSpPr>
            <p:nvPr/>
          </p:nvSpPr>
          <p:spPr bwMode="auto">
            <a:xfrm>
              <a:off x="4121" y="3201"/>
              <a:ext cx="84" cy="33"/>
            </a:xfrm>
            <a:custGeom>
              <a:avLst/>
              <a:gdLst>
                <a:gd name="T0" fmla="*/ 0 w 84"/>
                <a:gd name="T1" fmla="*/ 11 h 33"/>
                <a:gd name="T2" fmla="*/ 17 w 84"/>
                <a:gd name="T3" fmla="*/ 0 h 33"/>
                <a:gd name="T4" fmla="*/ 61 w 84"/>
                <a:gd name="T5" fmla="*/ 0 h 33"/>
                <a:gd name="T6" fmla="*/ 78 w 84"/>
                <a:gd name="T7" fmla="*/ 11 h 33"/>
                <a:gd name="T8" fmla="*/ 84 w 84"/>
                <a:gd name="T9" fmla="*/ 17 h 33"/>
                <a:gd name="T10" fmla="*/ 84 w 84"/>
                <a:gd name="T11" fmla="*/ 33 h 33"/>
                <a:gd name="T12" fmla="*/ 11 w 84"/>
                <a:gd name="T13" fmla="*/ 33 h 33"/>
                <a:gd name="T14" fmla="*/ 6 w 84"/>
                <a:gd name="T15" fmla="*/ 22 h 33"/>
                <a:gd name="T16" fmla="*/ 0 w 84"/>
                <a:gd name="T17" fmla="*/ 1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3">
                  <a:moveTo>
                    <a:pt x="0" y="11"/>
                  </a:moveTo>
                  <a:lnTo>
                    <a:pt x="17" y="0"/>
                  </a:lnTo>
                  <a:lnTo>
                    <a:pt x="61" y="0"/>
                  </a:lnTo>
                  <a:lnTo>
                    <a:pt x="78" y="11"/>
                  </a:lnTo>
                  <a:lnTo>
                    <a:pt x="84" y="17"/>
                  </a:lnTo>
                  <a:lnTo>
                    <a:pt x="84" y="33"/>
                  </a:lnTo>
                  <a:lnTo>
                    <a:pt x="11" y="33"/>
                  </a:lnTo>
                  <a:lnTo>
                    <a:pt x="6" y="22"/>
                  </a:lnTo>
                  <a:lnTo>
                    <a:pt x="0" y="1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239"/>
            <p:cNvSpPr>
              <a:spLocks/>
            </p:cNvSpPr>
            <p:nvPr/>
          </p:nvSpPr>
          <p:spPr bwMode="auto">
            <a:xfrm>
              <a:off x="4138" y="3201"/>
              <a:ext cx="44" cy="17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11 h 17"/>
                <a:gd name="T4" fmla="*/ 5 w 44"/>
                <a:gd name="T5" fmla="*/ 17 h 17"/>
                <a:gd name="T6" fmla="*/ 44 w 44"/>
                <a:gd name="T7" fmla="*/ 17 h 17"/>
                <a:gd name="T8" fmla="*/ 44 w 44"/>
                <a:gd name="T9" fmla="*/ 5 h 17"/>
                <a:gd name="T10" fmla="*/ 44 w 44"/>
                <a:gd name="T11" fmla="*/ 0 h 17"/>
                <a:gd name="T12" fmla="*/ 0 w 4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11"/>
                  </a:lnTo>
                  <a:lnTo>
                    <a:pt x="5" y="17"/>
                  </a:lnTo>
                  <a:lnTo>
                    <a:pt x="44" y="17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9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52" name="Group 240"/>
            <p:cNvGrpSpPr>
              <a:grpSpLocks/>
            </p:cNvGrpSpPr>
            <p:nvPr/>
          </p:nvGrpSpPr>
          <p:grpSpPr bwMode="auto">
            <a:xfrm>
              <a:off x="4132" y="3218"/>
              <a:ext cx="73" cy="16"/>
              <a:chOff x="4132" y="3218"/>
              <a:chExt cx="73" cy="16"/>
            </a:xfrm>
          </p:grpSpPr>
          <p:sp>
            <p:nvSpPr>
              <p:cNvPr id="162" name="Freeform 241"/>
              <p:cNvSpPr>
                <a:spLocks/>
              </p:cNvSpPr>
              <p:nvPr/>
            </p:nvSpPr>
            <p:spPr bwMode="auto">
              <a:xfrm>
                <a:off x="4132" y="3218"/>
                <a:ext cx="17" cy="16"/>
              </a:xfrm>
              <a:custGeom>
                <a:avLst/>
                <a:gdLst>
                  <a:gd name="T0" fmla="*/ 0 w 17"/>
                  <a:gd name="T1" fmla="*/ 11 h 16"/>
                  <a:gd name="T2" fmla="*/ 11 w 17"/>
                  <a:gd name="T3" fmla="*/ 0 h 16"/>
                  <a:gd name="T4" fmla="*/ 17 w 17"/>
                  <a:gd name="T5" fmla="*/ 0 h 16"/>
                  <a:gd name="T6" fmla="*/ 6 w 17"/>
                  <a:gd name="T7" fmla="*/ 16 h 16"/>
                  <a:gd name="T8" fmla="*/ 0 w 17"/>
                  <a:gd name="T9" fmla="*/ 16 h 16"/>
                  <a:gd name="T10" fmla="*/ 0 w 17"/>
                  <a:gd name="T11" fmla="*/ 1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0" y="11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Freeform 242"/>
              <p:cNvSpPr>
                <a:spLocks/>
              </p:cNvSpPr>
              <p:nvPr/>
            </p:nvSpPr>
            <p:spPr bwMode="auto">
              <a:xfrm>
                <a:off x="4182" y="3218"/>
                <a:ext cx="23" cy="16"/>
              </a:xfrm>
              <a:custGeom>
                <a:avLst/>
                <a:gdLst>
                  <a:gd name="T0" fmla="*/ 0 w 23"/>
                  <a:gd name="T1" fmla="*/ 0 h 16"/>
                  <a:gd name="T2" fmla="*/ 23 w 23"/>
                  <a:gd name="T3" fmla="*/ 11 h 16"/>
                  <a:gd name="T4" fmla="*/ 23 w 23"/>
                  <a:gd name="T5" fmla="*/ 16 h 16"/>
                  <a:gd name="T6" fmla="*/ 23 w 23"/>
                  <a:gd name="T7" fmla="*/ 11 h 16"/>
                  <a:gd name="T8" fmla="*/ 0 w 2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23" y="11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Rectangle 243"/>
              <p:cNvSpPr>
                <a:spLocks noChangeArrowheads="1"/>
              </p:cNvSpPr>
              <p:nvPr/>
            </p:nvSpPr>
            <p:spPr bwMode="auto">
              <a:xfrm>
                <a:off x="4152" y="3221"/>
                <a:ext cx="0" cy="10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5" name="Rectangle 244"/>
              <p:cNvSpPr>
                <a:spLocks noChangeArrowheads="1"/>
              </p:cNvSpPr>
              <p:nvPr/>
            </p:nvSpPr>
            <p:spPr bwMode="auto">
              <a:xfrm>
                <a:off x="4166" y="3218"/>
                <a:ext cx="5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153" name="Freeform 245"/>
            <p:cNvSpPr>
              <a:spLocks/>
            </p:cNvSpPr>
            <p:nvPr/>
          </p:nvSpPr>
          <p:spPr bwMode="auto">
            <a:xfrm>
              <a:off x="4205" y="3229"/>
              <a:ext cx="33" cy="11"/>
            </a:xfrm>
            <a:custGeom>
              <a:avLst/>
              <a:gdLst>
                <a:gd name="T0" fmla="*/ 0 w 33"/>
                <a:gd name="T1" fmla="*/ 0 h 11"/>
                <a:gd name="T2" fmla="*/ 33 w 33"/>
                <a:gd name="T3" fmla="*/ 11 h 11"/>
                <a:gd name="T4" fmla="*/ 33 w 33"/>
                <a:gd name="T5" fmla="*/ 5 h 11"/>
                <a:gd name="T6" fmla="*/ 0 w 3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11">
                  <a:moveTo>
                    <a:pt x="0" y="0"/>
                  </a:moveTo>
                  <a:lnTo>
                    <a:pt x="33" y="11"/>
                  </a:lnTo>
                  <a:lnTo>
                    <a:pt x="33" y="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246"/>
            <p:cNvSpPr>
              <a:spLocks/>
            </p:cNvSpPr>
            <p:nvPr/>
          </p:nvSpPr>
          <p:spPr bwMode="auto">
            <a:xfrm>
              <a:off x="4205" y="3229"/>
              <a:ext cx="33" cy="11"/>
            </a:xfrm>
            <a:custGeom>
              <a:avLst/>
              <a:gdLst>
                <a:gd name="T0" fmla="*/ 0 w 33"/>
                <a:gd name="T1" fmla="*/ 0 h 11"/>
                <a:gd name="T2" fmla="*/ 33 w 33"/>
                <a:gd name="T3" fmla="*/ 11 h 11"/>
                <a:gd name="T4" fmla="*/ 33 w 33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1">
                  <a:moveTo>
                    <a:pt x="0" y="0"/>
                  </a:moveTo>
                  <a:lnTo>
                    <a:pt x="33" y="11"/>
                  </a:lnTo>
                  <a:lnTo>
                    <a:pt x="33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247"/>
            <p:cNvSpPr>
              <a:spLocks/>
            </p:cNvSpPr>
            <p:nvPr/>
          </p:nvSpPr>
          <p:spPr bwMode="auto">
            <a:xfrm>
              <a:off x="4104" y="3218"/>
              <a:ext cx="23" cy="16"/>
            </a:xfrm>
            <a:custGeom>
              <a:avLst/>
              <a:gdLst>
                <a:gd name="T0" fmla="*/ 0 w 23"/>
                <a:gd name="T1" fmla="*/ 0 h 16"/>
                <a:gd name="T2" fmla="*/ 11 w 23"/>
                <a:gd name="T3" fmla="*/ 16 h 16"/>
                <a:gd name="T4" fmla="*/ 23 w 23"/>
                <a:gd name="T5" fmla="*/ 11 h 16"/>
                <a:gd name="T6" fmla="*/ 0 w 23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6">
                  <a:moveTo>
                    <a:pt x="0" y="0"/>
                  </a:moveTo>
                  <a:lnTo>
                    <a:pt x="11" y="16"/>
                  </a:lnTo>
                  <a:lnTo>
                    <a:pt x="2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248"/>
            <p:cNvSpPr>
              <a:spLocks/>
            </p:cNvSpPr>
            <p:nvPr/>
          </p:nvSpPr>
          <p:spPr bwMode="auto">
            <a:xfrm>
              <a:off x="4104" y="3218"/>
              <a:ext cx="23" cy="16"/>
            </a:xfrm>
            <a:custGeom>
              <a:avLst/>
              <a:gdLst>
                <a:gd name="T0" fmla="*/ 0 w 23"/>
                <a:gd name="T1" fmla="*/ 0 h 16"/>
                <a:gd name="T2" fmla="*/ 11 w 23"/>
                <a:gd name="T3" fmla="*/ 16 h 16"/>
                <a:gd name="T4" fmla="*/ 23 w 23"/>
                <a:gd name="T5" fmla="*/ 1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6">
                  <a:moveTo>
                    <a:pt x="0" y="0"/>
                  </a:moveTo>
                  <a:lnTo>
                    <a:pt x="11" y="16"/>
                  </a:lnTo>
                  <a:lnTo>
                    <a:pt x="23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7" name="Oval 249"/>
            <p:cNvSpPr>
              <a:spLocks noChangeArrowheads="1"/>
            </p:cNvSpPr>
            <p:nvPr/>
          </p:nvSpPr>
          <p:spPr bwMode="auto">
            <a:xfrm>
              <a:off x="4135" y="3243"/>
              <a:ext cx="22" cy="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58" name="Oval 250"/>
            <p:cNvSpPr>
              <a:spLocks noChangeArrowheads="1"/>
            </p:cNvSpPr>
            <p:nvPr/>
          </p:nvSpPr>
          <p:spPr bwMode="auto">
            <a:xfrm>
              <a:off x="4135" y="3248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59" name="Oval 251"/>
            <p:cNvSpPr>
              <a:spLocks noChangeArrowheads="1"/>
            </p:cNvSpPr>
            <p:nvPr/>
          </p:nvSpPr>
          <p:spPr bwMode="auto">
            <a:xfrm>
              <a:off x="4213" y="3243"/>
              <a:ext cx="22" cy="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60" name="Oval 252"/>
            <p:cNvSpPr>
              <a:spLocks noChangeArrowheads="1"/>
            </p:cNvSpPr>
            <p:nvPr/>
          </p:nvSpPr>
          <p:spPr bwMode="auto">
            <a:xfrm>
              <a:off x="4219" y="3248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61" name="Line 253"/>
            <p:cNvSpPr>
              <a:spLocks noChangeShapeType="1"/>
            </p:cNvSpPr>
            <p:nvPr/>
          </p:nvSpPr>
          <p:spPr bwMode="auto">
            <a:xfrm>
              <a:off x="4115" y="3234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6" name="Group 254"/>
          <p:cNvGrpSpPr>
            <a:grpSpLocks/>
          </p:cNvGrpSpPr>
          <p:nvPr/>
        </p:nvGrpSpPr>
        <p:grpSpPr bwMode="auto">
          <a:xfrm rot="-887338">
            <a:off x="4219575" y="4578350"/>
            <a:ext cx="282575" cy="177800"/>
            <a:chOff x="5193" y="3206"/>
            <a:chExt cx="134" cy="64"/>
          </a:xfrm>
        </p:grpSpPr>
        <p:sp>
          <p:nvSpPr>
            <p:cNvPr id="167" name="Freeform 255"/>
            <p:cNvSpPr>
              <a:spLocks/>
            </p:cNvSpPr>
            <p:nvPr/>
          </p:nvSpPr>
          <p:spPr bwMode="auto">
            <a:xfrm>
              <a:off x="5193" y="3206"/>
              <a:ext cx="134" cy="51"/>
            </a:xfrm>
            <a:custGeom>
              <a:avLst/>
              <a:gdLst>
                <a:gd name="T0" fmla="*/ 6 w 134"/>
                <a:gd name="T1" fmla="*/ 51 h 51"/>
                <a:gd name="T2" fmla="*/ 0 w 134"/>
                <a:gd name="T3" fmla="*/ 45 h 51"/>
                <a:gd name="T4" fmla="*/ 0 w 134"/>
                <a:gd name="T5" fmla="*/ 34 h 51"/>
                <a:gd name="T6" fmla="*/ 0 w 134"/>
                <a:gd name="T7" fmla="*/ 12 h 51"/>
                <a:gd name="T8" fmla="*/ 6 w 134"/>
                <a:gd name="T9" fmla="*/ 12 h 51"/>
                <a:gd name="T10" fmla="*/ 33 w 134"/>
                <a:gd name="T11" fmla="*/ 0 h 51"/>
                <a:gd name="T12" fmla="*/ 73 w 134"/>
                <a:gd name="T13" fmla="*/ 0 h 51"/>
                <a:gd name="T14" fmla="*/ 89 w 134"/>
                <a:gd name="T15" fmla="*/ 12 h 51"/>
                <a:gd name="T16" fmla="*/ 123 w 134"/>
                <a:gd name="T17" fmla="*/ 12 h 51"/>
                <a:gd name="T18" fmla="*/ 134 w 134"/>
                <a:gd name="T19" fmla="*/ 34 h 51"/>
                <a:gd name="T20" fmla="*/ 134 w 134"/>
                <a:gd name="T21" fmla="*/ 45 h 51"/>
                <a:gd name="T22" fmla="*/ 128 w 134"/>
                <a:gd name="T23" fmla="*/ 51 h 51"/>
                <a:gd name="T24" fmla="*/ 6 w 134"/>
                <a:gd name="T25" fmla="*/ 51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51">
                  <a:moveTo>
                    <a:pt x="6" y="51"/>
                  </a:moveTo>
                  <a:lnTo>
                    <a:pt x="0" y="45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33" y="0"/>
                  </a:lnTo>
                  <a:lnTo>
                    <a:pt x="73" y="0"/>
                  </a:lnTo>
                  <a:lnTo>
                    <a:pt x="89" y="12"/>
                  </a:lnTo>
                  <a:lnTo>
                    <a:pt x="123" y="12"/>
                  </a:lnTo>
                  <a:lnTo>
                    <a:pt x="134" y="34"/>
                  </a:lnTo>
                  <a:lnTo>
                    <a:pt x="134" y="45"/>
                  </a:lnTo>
                  <a:lnTo>
                    <a:pt x="128" y="51"/>
                  </a:lnTo>
                  <a:lnTo>
                    <a:pt x="6" y="51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8" name="Freeform 256"/>
            <p:cNvSpPr>
              <a:spLocks/>
            </p:cNvSpPr>
            <p:nvPr/>
          </p:nvSpPr>
          <p:spPr bwMode="auto">
            <a:xfrm>
              <a:off x="5210" y="3206"/>
              <a:ext cx="78" cy="28"/>
            </a:xfrm>
            <a:custGeom>
              <a:avLst/>
              <a:gdLst>
                <a:gd name="T0" fmla="*/ 0 w 78"/>
                <a:gd name="T1" fmla="*/ 12 h 28"/>
                <a:gd name="T2" fmla="*/ 16 w 78"/>
                <a:gd name="T3" fmla="*/ 0 h 28"/>
                <a:gd name="T4" fmla="*/ 56 w 78"/>
                <a:gd name="T5" fmla="*/ 0 h 28"/>
                <a:gd name="T6" fmla="*/ 72 w 78"/>
                <a:gd name="T7" fmla="*/ 12 h 28"/>
                <a:gd name="T8" fmla="*/ 78 w 78"/>
                <a:gd name="T9" fmla="*/ 17 h 28"/>
                <a:gd name="T10" fmla="*/ 78 w 78"/>
                <a:gd name="T11" fmla="*/ 28 h 28"/>
                <a:gd name="T12" fmla="*/ 5 w 78"/>
                <a:gd name="T13" fmla="*/ 28 h 28"/>
                <a:gd name="T14" fmla="*/ 0 w 78"/>
                <a:gd name="T15" fmla="*/ 23 h 28"/>
                <a:gd name="T16" fmla="*/ 0 w 78"/>
                <a:gd name="T17" fmla="*/ 1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28">
                  <a:moveTo>
                    <a:pt x="0" y="12"/>
                  </a:moveTo>
                  <a:lnTo>
                    <a:pt x="16" y="0"/>
                  </a:lnTo>
                  <a:lnTo>
                    <a:pt x="56" y="0"/>
                  </a:lnTo>
                  <a:lnTo>
                    <a:pt x="72" y="12"/>
                  </a:lnTo>
                  <a:lnTo>
                    <a:pt x="78" y="17"/>
                  </a:lnTo>
                  <a:lnTo>
                    <a:pt x="78" y="28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0" y="1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9" name="Freeform 257"/>
            <p:cNvSpPr>
              <a:spLocks/>
            </p:cNvSpPr>
            <p:nvPr/>
          </p:nvSpPr>
          <p:spPr bwMode="auto">
            <a:xfrm>
              <a:off x="5226" y="3206"/>
              <a:ext cx="40" cy="17"/>
            </a:xfrm>
            <a:custGeom>
              <a:avLst/>
              <a:gdLst>
                <a:gd name="T0" fmla="*/ 0 w 40"/>
                <a:gd name="T1" fmla="*/ 0 h 17"/>
                <a:gd name="T2" fmla="*/ 0 w 40"/>
                <a:gd name="T3" fmla="*/ 6 h 17"/>
                <a:gd name="T4" fmla="*/ 6 w 40"/>
                <a:gd name="T5" fmla="*/ 17 h 17"/>
                <a:gd name="T6" fmla="*/ 40 w 40"/>
                <a:gd name="T7" fmla="*/ 17 h 17"/>
                <a:gd name="T8" fmla="*/ 40 w 40"/>
                <a:gd name="T9" fmla="*/ 6 h 17"/>
                <a:gd name="T10" fmla="*/ 40 w 40"/>
                <a:gd name="T11" fmla="*/ 0 h 17"/>
                <a:gd name="T12" fmla="*/ 0 w 4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7">
                  <a:moveTo>
                    <a:pt x="0" y="0"/>
                  </a:moveTo>
                  <a:lnTo>
                    <a:pt x="0" y="6"/>
                  </a:lnTo>
                  <a:lnTo>
                    <a:pt x="6" y="17"/>
                  </a:lnTo>
                  <a:lnTo>
                    <a:pt x="40" y="17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70" name="Group 258"/>
            <p:cNvGrpSpPr>
              <a:grpSpLocks/>
            </p:cNvGrpSpPr>
            <p:nvPr/>
          </p:nvGrpSpPr>
          <p:grpSpPr bwMode="auto">
            <a:xfrm>
              <a:off x="5215" y="3223"/>
              <a:ext cx="73" cy="14"/>
              <a:chOff x="5215" y="3223"/>
              <a:chExt cx="73" cy="14"/>
            </a:xfrm>
          </p:grpSpPr>
          <p:sp>
            <p:nvSpPr>
              <p:cNvPr id="180" name="Freeform 259"/>
              <p:cNvSpPr>
                <a:spLocks/>
              </p:cNvSpPr>
              <p:nvPr/>
            </p:nvSpPr>
            <p:spPr bwMode="auto">
              <a:xfrm>
                <a:off x="5215" y="3223"/>
                <a:ext cx="23" cy="11"/>
              </a:xfrm>
              <a:custGeom>
                <a:avLst/>
                <a:gdLst>
                  <a:gd name="T0" fmla="*/ 0 w 23"/>
                  <a:gd name="T1" fmla="*/ 11 h 11"/>
                  <a:gd name="T2" fmla="*/ 17 w 23"/>
                  <a:gd name="T3" fmla="*/ 0 h 11"/>
                  <a:gd name="T4" fmla="*/ 23 w 23"/>
                  <a:gd name="T5" fmla="*/ 0 h 11"/>
                  <a:gd name="T6" fmla="*/ 6 w 23"/>
                  <a:gd name="T7" fmla="*/ 11 h 11"/>
                  <a:gd name="T8" fmla="*/ 0 w 23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17" y="0"/>
                    </a:lnTo>
                    <a:lnTo>
                      <a:pt x="23" y="0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Freeform 260"/>
              <p:cNvSpPr>
                <a:spLocks/>
              </p:cNvSpPr>
              <p:nvPr/>
            </p:nvSpPr>
            <p:spPr bwMode="auto">
              <a:xfrm>
                <a:off x="5266" y="3223"/>
                <a:ext cx="22" cy="11"/>
              </a:xfrm>
              <a:custGeom>
                <a:avLst/>
                <a:gdLst>
                  <a:gd name="T0" fmla="*/ 0 w 22"/>
                  <a:gd name="T1" fmla="*/ 0 h 11"/>
                  <a:gd name="T2" fmla="*/ 22 w 22"/>
                  <a:gd name="T3" fmla="*/ 11 h 11"/>
                  <a:gd name="T4" fmla="*/ 0 w 22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1">
                    <a:moveTo>
                      <a:pt x="0" y="0"/>
                    </a:moveTo>
                    <a:lnTo>
                      <a:pt x="22" y="1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Rectangle 261"/>
              <p:cNvSpPr>
                <a:spLocks noChangeArrowheads="1"/>
              </p:cNvSpPr>
              <p:nvPr/>
            </p:nvSpPr>
            <p:spPr bwMode="auto">
              <a:xfrm>
                <a:off x="5235" y="3226"/>
                <a:ext cx="0" cy="11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83" name="Rectangle 262"/>
              <p:cNvSpPr>
                <a:spLocks noChangeArrowheads="1"/>
              </p:cNvSpPr>
              <p:nvPr/>
            </p:nvSpPr>
            <p:spPr bwMode="auto">
              <a:xfrm>
                <a:off x="5257" y="3226"/>
                <a:ext cx="0" cy="11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171" name="Freeform 263"/>
            <p:cNvSpPr>
              <a:spLocks/>
            </p:cNvSpPr>
            <p:nvPr/>
          </p:nvSpPr>
          <p:spPr bwMode="auto">
            <a:xfrm>
              <a:off x="5293" y="3234"/>
              <a:ext cx="34" cy="6"/>
            </a:xfrm>
            <a:custGeom>
              <a:avLst/>
              <a:gdLst>
                <a:gd name="T0" fmla="*/ 0 w 34"/>
                <a:gd name="T1" fmla="*/ 0 h 6"/>
                <a:gd name="T2" fmla="*/ 28 w 34"/>
                <a:gd name="T3" fmla="*/ 6 h 6"/>
                <a:gd name="T4" fmla="*/ 34 w 34"/>
                <a:gd name="T5" fmla="*/ 6 h 6"/>
                <a:gd name="T6" fmla="*/ 0 w 3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6">
                  <a:moveTo>
                    <a:pt x="0" y="0"/>
                  </a:moveTo>
                  <a:lnTo>
                    <a:pt x="28" y="6"/>
                  </a:lnTo>
                  <a:lnTo>
                    <a:pt x="34" y="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2" name="Freeform 264"/>
            <p:cNvSpPr>
              <a:spLocks/>
            </p:cNvSpPr>
            <p:nvPr/>
          </p:nvSpPr>
          <p:spPr bwMode="auto">
            <a:xfrm>
              <a:off x="5293" y="3234"/>
              <a:ext cx="34" cy="6"/>
            </a:xfrm>
            <a:custGeom>
              <a:avLst/>
              <a:gdLst>
                <a:gd name="T0" fmla="*/ 0 w 34"/>
                <a:gd name="T1" fmla="*/ 0 h 6"/>
                <a:gd name="T2" fmla="*/ 28 w 34"/>
                <a:gd name="T3" fmla="*/ 6 h 6"/>
                <a:gd name="T4" fmla="*/ 34 w 3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6">
                  <a:moveTo>
                    <a:pt x="0" y="0"/>
                  </a:moveTo>
                  <a:lnTo>
                    <a:pt x="28" y="6"/>
                  </a:lnTo>
                  <a:lnTo>
                    <a:pt x="34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3" name="Freeform 265"/>
            <p:cNvSpPr>
              <a:spLocks/>
            </p:cNvSpPr>
            <p:nvPr/>
          </p:nvSpPr>
          <p:spPr bwMode="auto">
            <a:xfrm>
              <a:off x="5193" y="3223"/>
              <a:ext cx="22" cy="11"/>
            </a:xfrm>
            <a:custGeom>
              <a:avLst/>
              <a:gdLst>
                <a:gd name="T0" fmla="*/ 0 w 22"/>
                <a:gd name="T1" fmla="*/ 0 h 11"/>
                <a:gd name="T2" fmla="*/ 6 w 22"/>
                <a:gd name="T3" fmla="*/ 11 h 11"/>
                <a:gd name="T4" fmla="*/ 22 w 22"/>
                <a:gd name="T5" fmla="*/ 11 h 11"/>
                <a:gd name="T6" fmla="*/ 0 w 22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1">
                  <a:moveTo>
                    <a:pt x="0" y="0"/>
                  </a:moveTo>
                  <a:lnTo>
                    <a:pt x="6" y="11"/>
                  </a:lnTo>
                  <a:lnTo>
                    <a:pt x="2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" name="Freeform 266"/>
            <p:cNvSpPr>
              <a:spLocks/>
            </p:cNvSpPr>
            <p:nvPr/>
          </p:nvSpPr>
          <p:spPr bwMode="auto">
            <a:xfrm>
              <a:off x="5193" y="3223"/>
              <a:ext cx="22" cy="11"/>
            </a:xfrm>
            <a:custGeom>
              <a:avLst/>
              <a:gdLst>
                <a:gd name="T0" fmla="*/ 0 w 22"/>
                <a:gd name="T1" fmla="*/ 0 h 11"/>
                <a:gd name="T2" fmla="*/ 6 w 22"/>
                <a:gd name="T3" fmla="*/ 11 h 11"/>
                <a:gd name="T4" fmla="*/ 22 w 22"/>
                <a:gd name="T5" fmla="*/ 1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1">
                  <a:moveTo>
                    <a:pt x="0" y="0"/>
                  </a:moveTo>
                  <a:lnTo>
                    <a:pt x="6" y="11"/>
                  </a:lnTo>
                  <a:lnTo>
                    <a:pt x="22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5" name="Oval 267"/>
            <p:cNvSpPr>
              <a:spLocks noChangeArrowheads="1"/>
            </p:cNvSpPr>
            <p:nvPr/>
          </p:nvSpPr>
          <p:spPr bwMode="auto">
            <a:xfrm>
              <a:off x="5218" y="3248"/>
              <a:ext cx="22" cy="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76" name="Oval 268"/>
            <p:cNvSpPr>
              <a:spLocks noChangeArrowheads="1"/>
            </p:cNvSpPr>
            <p:nvPr/>
          </p:nvSpPr>
          <p:spPr bwMode="auto">
            <a:xfrm>
              <a:off x="5224" y="3254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77" name="Oval 269"/>
            <p:cNvSpPr>
              <a:spLocks noChangeArrowheads="1"/>
            </p:cNvSpPr>
            <p:nvPr/>
          </p:nvSpPr>
          <p:spPr bwMode="auto">
            <a:xfrm>
              <a:off x="5302" y="3248"/>
              <a:ext cx="22" cy="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78" name="Oval 270"/>
            <p:cNvSpPr>
              <a:spLocks noChangeArrowheads="1"/>
            </p:cNvSpPr>
            <p:nvPr/>
          </p:nvSpPr>
          <p:spPr bwMode="auto">
            <a:xfrm>
              <a:off x="5302" y="3254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79" name="Line 271"/>
            <p:cNvSpPr>
              <a:spLocks noChangeShapeType="1"/>
            </p:cNvSpPr>
            <p:nvPr/>
          </p:nvSpPr>
          <p:spPr bwMode="auto">
            <a:xfrm>
              <a:off x="5199" y="3234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4" name="Group 272"/>
          <p:cNvGrpSpPr>
            <a:grpSpLocks/>
          </p:cNvGrpSpPr>
          <p:nvPr/>
        </p:nvGrpSpPr>
        <p:grpSpPr bwMode="auto">
          <a:xfrm rot="-963116">
            <a:off x="5345113" y="4197350"/>
            <a:ext cx="300037" cy="176213"/>
            <a:chOff x="3233" y="3212"/>
            <a:chExt cx="140" cy="64"/>
          </a:xfrm>
        </p:grpSpPr>
        <p:sp>
          <p:nvSpPr>
            <p:cNvPr id="185" name="Freeform 273"/>
            <p:cNvSpPr>
              <a:spLocks/>
            </p:cNvSpPr>
            <p:nvPr/>
          </p:nvSpPr>
          <p:spPr bwMode="auto">
            <a:xfrm>
              <a:off x="3233" y="3212"/>
              <a:ext cx="140" cy="50"/>
            </a:xfrm>
            <a:custGeom>
              <a:avLst/>
              <a:gdLst>
                <a:gd name="T0" fmla="*/ 11 w 140"/>
                <a:gd name="T1" fmla="*/ 50 h 50"/>
                <a:gd name="T2" fmla="*/ 6 w 140"/>
                <a:gd name="T3" fmla="*/ 45 h 50"/>
                <a:gd name="T4" fmla="*/ 0 w 140"/>
                <a:gd name="T5" fmla="*/ 33 h 50"/>
                <a:gd name="T6" fmla="*/ 0 w 140"/>
                <a:gd name="T7" fmla="*/ 17 h 50"/>
                <a:gd name="T8" fmla="*/ 11 w 140"/>
                <a:gd name="T9" fmla="*/ 11 h 50"/>
                <a:gd name="T10" fmla="*/ 34 w 140"/>
                <a:gd name="T11" fmla="*/ 0 h 50"/>
                <a:gd name="T12" fmla="*/ 78 w 140"/>
                <a:gd name="T13" fmla="*/ 0 h 50"/>
                <a:gd name="T14" fmla="*/ 95 w 140"/>
                <a:gd name="T15" fmla="*/ 11 h 50"/>
                <a:gd name="T16" fmla="*/ 129 w 140"/>
                <a:gd name="T17" fmla="*/ 11 h 50"/>
                <a:gd name="T18" fmla="*/ 140 w 140"/>
                <a:gd name="T19" fmla="*/ 33 h 50"/>
                <a:gd name="T20" fmla="*/ 140 w 140"/>
                <a:gd name="T21" fmla="*/ 45 h 50"/>
                <a:gd name="T22" fmla="*/ 134 w 140"/>
                <a:gd name="T23" fmla="*/ 50 h 50"/>
                <a:gd name="T24" fmla="*/ 11 w 14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0" h="50">
                  <a:moveTo>
                    <a:pt x="11" y="50"/>
                  </a:moveTo>
                  <a:lnTo>
                    <a:pt x="6" y="45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11" y="11"/>
                  </a:lnTo>
                  <a:lnTo>
                    <a:pt x="34" y="0"/>
                  </a:lnTo>
                  <a:lnTo>
                    <a:pt x="78" y="0"/>
                  </a:lnTo>
                  <a:lnTo>
                    <a:pt x="95" y="11"/>
                  </a:lnTo>
                  <a:lnTo>
                    <a:pt x="129" y="11"/>
                  </a:lnTo>
                  <a:lnTo>
                    <a:pt x="140" y="33"/>
                  </a:lnTo>
                  <a:lnTo>
                    <a:pt x="140" y="45"/>
                  </a:lnTo>
                  <a:lnTo>
                    <a:pt x="134" y="50"/>
                  </a:lnTo>
                  <a:lnTo>
                    <a:pt x="11" y="5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6" name="Freeform 274"/>
            <p:cNvSpPr>
              <a:spLocks/>
            </p:cNvSpPr>
            <p:nvPr/>
          </p:nvSpPr>
          <p:spPr bwMode="auto">
            <a:xfrm>
              <a:off x="3250" y="3212"/>
              <a:ext cx="84" cy="28"/>
            </a:xfrm>
            <a:custGeom>
              <a:avLst/>
              <a:gdLst>
                <a:gd name="T0" fmla="*/ 0 w 84"/>
                <a:gd name="T1" fmla="*/ 11 h 28"/>
                <a:gd name="T2" fmla="*/ 17 w 84"/>
                <a:gd name="T3" fmla="*/ 0 h 28"/>
                <a:gd name="T4" fmla="*/ 61 w 84"/>
                <a:gd name="T5" fmla="*/ 0 h 28"/>
                <a:gd name="T6" fmla="*/ 78 w 84"/>
                <a:gd name="T7" fmla="*/ 11 h 28"/>
                <a:gd name="T8" fmla="*/ 84 w 84"/>
                <a:gd name="T9" fmla="*/ 17 h 28"/>
                <a:gd name="T10" fmla="*/ 84 w 84"/>
                <a:gd name="T11" fmla="*/ 28 h 28"/>
                <a:gd name="T12" fmla="*/ 11 w 84"/>
                <a:gd name="T13" fmla="*/ 28 h 28"/>
                <a:gd name="T14" fmla="*/ 6 w 84"/>
                <a:gd name="T15" fmla="*/ 22 h 28"/>
                <a:gd name="T16" fmla="*/ 0 w 84"/>
                <a:gd name="T17" fmla="*/ 1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28">
                  <a:moveTo>
                    <a:pt x="0" y="11"/>
                  </a:moveTo>
                  <a:lnTo>
                    <a:pt x="17" y="0"/>
                  </a:lnTo>
                  <a:lnTo>
                    <a:pt x="61" y="0"/>
                  </a:lnTo>
                  <a:lnTo>
                    <a:pt x="78" y="11"/>
                  </a:lnTo>
                  <a:lnTo>
                    <a:pt x="84" y="17"/>
                  </a:lnTo>
                  <a:lnTo>
                    <a:pt x="84" y="28"/>
                  </a:lnTo>
                  <a:lnTo>
                    <a:pt x="11" y="28"/>
                  </a:lnTo>
                  <a:lnTo>
                    <a:pt x="6" y="22"/>
                  </a:lnTo>
                  <a:lnTo>
                    <a:pt x="0" y="1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7" name="Freeform 275"/>
            <p:cNvSpPr>
              <a:spLocks/>
            </p:cNvSpPr>
            <p:nvPr/>
          </p:nvSpPr>
          <p:spPr bwMode="auto">
            <a:xfrm>
              <a:off x="3267" y="3212"/>
              <a:ext cx="44" cy="17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6 h 17"/>
                <a:gd name="T4" fmla="*/ 5 w 44"/>
                <a:gd name="T5" fmla="*/ 17 h 17"/>
                <a:gd name="T6" fmla="*/ 44 w 44"/>
                <a:gd name="T7" fmla="*/ 17 h 17"/>
                <a:gd name="T8" fmla="*/ 44 w 44"/>
                <a:gd name="T9" fmla="*/ 6 h 17"/>
                <a:gd name="T10" fmla="*/ 44 w 44"/>
                <a:gd name="T11" fmla="*/ 0 h 17"/>
                <a:gd name="T12" fmla="*/ 0 w 4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lnTo>
                    <a:pt x="0" y="6"/>
                  </a:lnTo>
                  <a:lnTo>
                    <a:pt x="5" y="17"/>
                  </a:lnTo>
                  <a:lnTo>
                    <a:pt x="44" y="17"/>
                  </a:lnTo>
                  <a:lnTo>
                    <a:pt x="44" y="6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88" name="Group 276"/>
            <p:cNvGrpSpPr>
              <a:grpSpLocks/>
            </p:cNvGrpSpPr>
            <p:nvPr/>
          </p:nvGrpSpPr>
          <p:grpSpPr bwMode="auto">
            <a:xfrm>
              <a:off x="3261" y="3229"/>
              <a:ext cx="73" cy="16"/>
              <a:chOff x="3261" y="3229"/>
              <a:chExt cx="73" cy="16"/>
            </a:xfrm>
          </p:grpSpPr>
          <p:sp>
            <p:nvSpPr>
              <p:cNvPr id="198" name="Freeform 277"/>
              <p:cNvSpPr>
                <a:spLocks/>
              </p:cNvSpPr>
              <p:nvPr/>
            </p:nvSpPr>
            <p:spPr bwMode="auto">
              <a:xfrm>
                <a:off x="3261" y="3229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11 w 17"/>
                  <a:gd name="T3" fmla="*/ 0 h 11"/>
                  <a:gd name="T4" fmla="*/ 17 w 17"/>
                  <a:gd name="T5" fmla="*/ 0 h 11"/>
                  <a:gd name="T6" fmla="*/ 6 w 17"/>
                  <a:gd name="T7" fmla="*/ 11 h 11"/>
                  <a:gd name="T8" fmla="*/ 0 w 1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Freeform 278"/>
              <p:cNvSpPr>
                <a:spLocks/>
              </p:cNvSpPr>
              <p:nvPr/>
            </p:nvSpPr>
            <p:spPr bwMode="auto">
              <a:xfrm>
                <a:off x="3311" y="3229"/>
                <a:ext cx="23" cy="11"/>
              </a:xfrm>
              <a:custGeom>
                <a:avLst/>
                <a:gdLst>
                  <a:gd name="T0" fmla="*/ 0 w 23"/>
                  <a:gd name="T1" fmla="*/ 0 h 11"/>
                  <a:gd name="T2" fmla="*/ 17 w 23"/>
                  <a:gd name="T3" fmla="*/ 11 h 11"/>
                  <a:gd name="T4" fmla="*/ 23 w 23"/>
                  <a:gd name="T5" fmla="*/ 11 h 11"/>
                  <a:gd name="T6" fmla="*/ 0 w 23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7" y="11"/>
                    </a:lnTo>
                    <a:lnTo>
                      <a:pt x="23" y="1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Rectangle 279"/>
              <p:cNvSpPr>
                <a:spLocks noChangeArrowheads="1"/>
              </p:cNvSpPr>
              <p:nvPr/>
            </p:nvSpPr>
            <p:spPr bwMode="auto">
              <a:xfrm>
                <a:off x="3281" y="3232"/>
                <a:ext cx="0" cy="10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1" name="Rectangle 280"/>
              <p:cNvSpPr>
                <a:spLocks noChangeArrowheads="1"/>
              </p:cNvSpPr>
              <p:nvPr/>
            </p:nvSpPr>
            <p:spPr bwMode="auto">
              <a:xfrm>
                <a:off x="3295" y="3229"/>
                <a:ext cx="5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189" name="Freeform 281"/>
            <p:cNvSpPr>
              <a:spLocks/>
            </p:cNvSpPr>
            <p:nvPr/>
          </p:nvSpPr>
          <p:spPr bwMode="auto">
            <a:xfrm>
              <a:off x="3334" y="3240"/>
              <a:ext cx="33" cy="5"/>
            </a:xfrm>
            <a:custGeom>
              <a:avLst/>
              <a:gdLst>
                <a:gd name="T0" fmla="*/ 0 w 33"/>
                <a:gd name="T1" fmla="*/ 0 h 5"/>
                <a:gd name="T2" fmla="*/ 33 w 33"/>
                <a:gd name="T3" fmla="*/ 5 h 5"/>
                <a:gd name="T4" fmla="*/ 0 w 3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5">
                  <a:moveTo>
                    <a:pt x="0" y="0"/>
                  </a:moveTo>
                  <a:lnTo>
                    <a:pt x="33" y="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0" name="Line 282"/>
            <p:cNvSpPr>
              <a:spLocks noChangeShapeType="1"/>
            </p:cNvSpPr>
            <p:nvPr/>
          </p:nvSpPr>
          <p:spPr bwMode="auto">
            <a:xfrm>
              <a:off x="3334" y="3240"/>
              <a:ext cx="33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1" name="Freeform 283"/>
            <p:cNvSpPr>
              <a:spLocks/>
            </p:cNvSpPr>
            <p:nvPr/>
          </p:nvSpPr>
          <p:spPr bwMode="auto">
            <a:xfrm>
              <a:off x="3233" y="3229"/>
              <a:ext cx="23" cy="16"/>
            </a:xfrm>
            <a:custGeom>
              <a:avLst/>
              <a:gdLst>
                <a:gd name="T0" fmla="*/ 0 w 23"/>
                <a:gd name="T1" fmla="*/ 0 h 16"/>
                <a:gd name="T2" fmla="*/ 11 w 23"/>
                <a:gd name="T3" fmla="*/ 16 h 16"/>
                <a:gd name="T4" fmla="*/ 23 w 23"/>
                <a:gd name="T5" fmla="*/ 11 h 16"/>
                <a:gd name="T6" fmla="*/ 0 w 23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6">
                  <a:moveTo>
                    <a:pt x="0" y="0"/>
                  </a:moveTo>
                  <a:lnTo>
                    <a:pt x="11" y="16"/>
                  </a:lnTo>
                  <a:lnTo>
                    <a:pt x="23" y="1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2" name="Freeform 284"/>
            <p:cNvSpPr>
              <a:spLocks/>
            </p:cNvSpPr>
            <p:nvPr/>
          </p:nvSpPr>
          <p:spPr bwMode="auto">
            <a:xfrm>
              <a:off x="3233" y="3229"/>
              <a:ext cx="23" cy="16"/>
            </a:xfrm>
            <a:custGeom>
              <a:avLst/>
              <a:gdLst>
                <a:gd name="T0" fmla="*/ 0 w 23"/>
                <a:gd name="T1" fmla="*/ 0 h 16"/>
                <a:gd name="T2" fmla="*/ 11 w 23"/>
                <a:gd name="T3" fmla="*/ 16 h 16"/>
                <a:gd name="T4" fmla="*/ 23 w 23"/>
                <a:gd name="T5" fmla="*/ 1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6">
                  <a:moveTo>
                    <a:pt x="0" y="0"/>
                  </a:moveTo>
                  <a:lnTo>
                    <a:pt x="11" y="16"/>
                  </a:lnTo>
                  <a:lnTo>
                    <a:pt x="23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3" name="Oval 285"/>
            <p:cNvSpPr>
              <a:spLocks noChangeArrowheads="1"/>
            </p:cNvSpPr>
            <p:nvPr/>
          </p:nvSpPr>
          <p:spPr bwMode="auto">
            <a:xfrm>
              <a:off x="3264" y="3254"/>
              <a:ext cx="22" cy="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94" name="Oval 286"/>
            <p:cNvSpPr>
              <a:spLocks noChangeArrowheads="1"/>
            </p:cNvSpPr>
            <p:nvPr/>
          </p:nvSpPr>
          <p:spPr bwMode="auto">
            <a:xfrm>
              <a:off x="3264" y="3260"/>
              <a:ext cx="11" cy="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95" name="Oval 287"/>
            <p:cNvSpPr>
              <a:spLocks noChangeArrowheads="1"/>
            </p:cNvSpPr>
            <p:nvPr/>
          </p:nvSpPr>
          <p:spPr bwMode="auto">
            <a:xfrm>
              <a:off x="3342" y="3254"/>
              <a:ext cx="22" cy="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96" name="Oval 288"/>
            <p:cNvSpPr>
              <a:spLocks noChangeArrowheads="1"/>
            </p:cNvSpPr>
            <p:nvPr/>
          </p:nvSpPr>
          <p:spPr bwMode="auto">
            <a:xfrm>
              <a:off x="3348" y="3260"/>
              <a:ext cx="11" cy="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197" name="Line 289"/>
            <p:cNvSpPr>
              <a:spLocks noChangeShapeType="1"/>
            </p:cNvSpPr>
            <p:nvPr/>
          </p:nvSpPr>
          <p:spPr bwMode="auto">
            <a:xfrm>
              <a:off x="3244" y="3245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2" name="Group 290"/>
          <p:cNvGrpSpPr>
            <a:grpSpLocks/>
          </p:cNvGrpSpPr>
          <p:nvPr/>
        </p:nvGrpSpPr>
        <p:grpSpPr bwMode="auto">
          <a:xfrm rot="-887338">
            <a:off x="4852988" y="4349750"/>
            <a:ext cx="285750" cy="179388"/>
            <a:chOff x="4272" y="3201"/>
            <a:chExt cx="134" cy="64"/>
          </a:xfrm>
        </p:grpSpPr>
        <p:sp>
          <p:nvSpPr>
            <p:cNvPr id="203" name="Freeform 291"/>
            <p:cNvSpPr>
              <a:spLocks/>
            </p:cNvSpPr>
            <p:nvPr/>
          </p:nvSpPr>
          <p:spPr bwMode="auto">
            <a:xfrm>
              <a:off x="4272" y="3201"/>
              <a:ext cx="134" cy="50"/>
            </a:xfrm>
            <a:custGeom>
              <a:avLst/>
              <a:gdLst>
                <a:gd name="T0" fmla="*/ 11 w 134"/>
                <a:gd name="T1" fmla="*/ 50 h 50"/>
                <a:gd name="T2" fmla="*/ 5 w 134"/>
                <a:gd name="T3" fmla="*/ 50 h 50"/>
                <a:gd name="T4" fmla="*/ 0 w 134"/>
                <a:gd name="T5" fmla="*/ 33 h 50"/>
                <a:gd name="T6" fmla="*/ 0 w 134"/>
                <a:gd name="T7" fmla="*/ 17 h 50"/>
                <a:gd name="T8" fmla="*/ 11 w 134"/>
                <a:gd name="T9" fmla="*/ 17 h 50"/>
                <a:gd name="T10" fmla="*/ 33 w 134"/>
                <a:gd name="T11" fmla="*/ 0 h 50"/>
                <a:gd name="T12" fmla="*/ 72 w 134"/>
                <a:gd name="T13" fmla="*/ 0 h 50"/>
                <a:gd name="T14" fmla="*/ 95 w 134"/>
                <a:gd name="T15" fmla="*/ 11 h 50"/>
                <a:gd name="T16" fmla="*/ 123 w 134"/>
                <a:gd name="T17" fmla="*/ 17 h 50"/>
                <a:gd name="T18" fmla="*/ 134 w 134"/>
                <a:gd name="T19" fmla="*/ 33 h 50"/>
                <a:gd name="T20" fmla="*/ 134 w 134"/>
                <a:gd name="T21" fmla="*/ 50 h 50"/>
                <a:gd name="T22" fmla="*/ 11 w 134"/>
                <a:gd name="T23" fmla="*/ 50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" h="50">
                  <a:moveTo>
                    <a:pt x="11" y="50"/>
                  </a:moveTo>
                  <a:lnTo>
                    <a:pt x="5" y="50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11" y="17"/>
                  </a:lnTo>
                  <a:lnTo>
                    <a:pt x="33" y="0"/>
                  </a:lnTo>
                  <a:lnTo>
                    <a:pt x="72" y="0"/>
                  </a:lnTo>
                  <a:lnTo>
                    <a:pt x="95" y="11"/>
                  </a:lnTo>
                  <a:lnTo>
                    <a:pt x="123" y="17"/>
                  </a:lnTo>
                  <a:lnTo>
                    <a:pt x="134" y="33"/>
                  </a:lnTo>
                  <a:lnTo>
                    <a:pt x="134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FFD34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" name="Freeform 292"/>
            <p:cNvSpPr>
              <a:spLocks/>
            </p:cNvSpPr>
            <p:nvPr/>
          </p:nvSpPr>
          <p:spPr bwMode="auto">
            <a:xfrm>
              <a:off x="4289" y="3201"/>
              <a:ext cx="78" cy="33"/>
            </a:xfrm>
            <a:custGeom>
              <a:avLst/>
              <a:gdLst>
                <a:gd name="T0" fmla="*/ 0 w 78"/>
                <a:gd name="T1" fmla="*/ 11 h 33"/>
                <a:gd name="T2" fmla="*/ 16 w 78"/>
                <a:gd name="T3" fmla="*/ 0 h 33"/>
                <a:gd name="T4" fmla="*/ 55 w 78"/>
                <a:gd name="T5" fmla="*/ 0 h 33"/>
                <a:gd name="T6" fmla="*/ 78 w 78"/>
                <a:gd name="T7" fmla="*/ 11 h 33"/>
                <a:gd name="T8" fmla="*/ 78 w 78"/>
                <a:gd name="T9" fmla="*/ 17 h 33"/>
                <a:gd name="T10" fmla="*/ 78 w 78"/>
                <a:gd name="T11" fmla="*/ 33 h 33"/>
                <a:gd name="T12" fmla="*/ 11 w 78"/>
                <a:gd name="T13" fmla="*/ 33 h 33"/>
                <a:gd name="T14" fmla="*/ 0 w 78"/>
                <a:gd name="T15" fmla="*/ 22 h 33"/>
                <a:gd name="T16" fmla="*/ 0 w 78"/>
                <a:gd name="T17" fmla="*/ 1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33">
                  <a:moveTo>
                    <a:pt x="0" y="11"/>
                  </a:moveTo>
                  <a:lnTo>
                    <a:pt x="16" y="0"/>
                  </a:lnTo>
                  <a:lnTo>
                    <a:pt x="55" y="0"/>
                  </a:lnTo>
                  <a:lnTo>
                    <a:pt x="78" y="11"/>
                  </a:lnTo>
                  <a:lnTo>
                    <a:pt x="78" y="17"/>
                  </a:lnTo>
                  <a:lnTo>
                    <a:pt x="78" y="33"/>
                  </a:lnTo>
                  <a:lnTo>
                    <a:pt x="11" y="33"/>
                  </a:lnTo>
                  <a:lnTo>
                    <a:pt x="0" y="22"/>
                  </a:lnTo>
                  <a:lnTo>
                    <a:pt x="0" y="1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" name="Freeform 293"/>
            <p:cNvSpPr>
              <a:spLocks/>
            </p:cNvSpPr>
            <p:nvPr/>
          </p:nvSpPr>
          <p:spPr bwMode="auto">
            <a:xfrm>
              <a:off x="4305" y="3201"/>
              <a:ext cx="45" cy="17"/>
            </a:xfrm>
            <a:custGeom>
              <a:avLst/>
              <a:gdLst>
                <a:gd name="T0" fmla="*/ 0 w 45"/>
                <a:gd name="T1" fmla="*/ 0 h 17"/>
                <a:gd name="T2" fmla="*/ 0 w 45"/>
                <a:gd name="T3" fmla="*/ 11 h 17"/>
                <a:gd name="T4" fmla="*/ 6 w 45"/>
                <a:gd name="T5" fmla="*/ 17 h 17"/>
                <a:gd name="T6" fmla="*/ 45 w 45"/>
                <a:gd name="T7" fmla="*/ 17 h 17"/>
                <a:gd name="T8" fmla="*/ 45 w 45"/>
                <a:gd name="T9" fmla="*/ 5 h 17"/>
                <a:gd name="T10" fmla="*/ 39 w 45"/>
                <a:gd name="T11" fmla="*/ 0 h 17"/>
                <a:gd name="T12" fmla="*/ 0 w 4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7">
                  <a:moveTo>
                    <a:pt x="0" y="0"/>
                  </a:moveTo>
                  <a:lnTo>
                    <a:pt x="0" y="11"/>
                  </a:lnTo>
                  <a:lnTo>
                    <a:pt x="6" y="17"/>
                  </a:lnTo>
                  <a:lnTo>
                    <a:pt x="45" y="17"/>
                  </a:lnTo>
                  <a:lnTo>
                    <a:pt x="45" y="5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4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06" name="Group 294"/>
            <p:cNvGrpSpPr>
              <a:grpSpLocks/>
            </p:cNvGrpSpPr>
            <p:nvPr/>
          </p:nvGrpSpPr>
          <p:grpSpPr bwMode="auto">
            <a:xfrm>
              <a:off x="4294" y="3218"/>
              <a:ext cx="73" cy="16"/>
              <a:chOff x="4294" y="3218"/>
              <a:chExt cx="73" cy="16"/>
            </a:xfrm>
          </p:grpSpPr>
          <p:sp>
            <p:nvSpPr>
              <p:cNvPr id="216" name="Freeform 295"/>
              <p:cNvSpPr>
                <a:spLocks/>
              </p:cNvSpPr>
              <p:nvPr/>
            </p:nvSpPr>
            <p:spPr bwMode="auto">
              <a:xfrm>
                <a:off x="4294" y="3218"/>
                <a:ext cx="22" cy="16"/>
              </a:xfrm>
              <a:custGeom>
                <a:avLst/>
                <a:gdLst>
                  <a:gd name="T0" fmla="*/ 0 w 22"/>
                  <a:gd name="T1" fmla="*/ 11 h 16"/>
                  <a:gd name="T2" fmla="*/ 17 w 22"/>
                  <a:gd name="T3" fmla="*/ 0 h 16"/>
                  <a:gd name="T4" fmla="*/ 22 w 22"/>
                  <a:gd name="T5" fmla="*/ 0 h 16"/>
                  <a:gd name="T6" fmla="*/ 11 w 22"/>
                  <a:gd name="T7" fmla="*/ 16 h 16"/>
                  <a:gd name="T8" fmla="*/ 6 w 22"/>
                  <a:gd name="T9" fmla="*/ 16 h 16"/>
                  <a:gd name="T10" fmla="*/ 0 w 22"/>
                  <a:gd name="T11" fmla="*/ 1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0" y="11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296"/>
              <p:cNvSpPr>
                <a:spLocks/>
              </p:cNvSpPr>
              <p:nvPr/>
            </p:nvSpPr>
            <p:spPr bwMode="auto">
              <a:xfrm>
                <a:off x="4350" y="3218"/>
                <a:ext cx="17" cy="16"/>
              </a:xfrm>
              <a:custGeom>
                <a:avLst/>
                <a:gdLst>
                  <a:gd name="T0" fmla="*/ 0 w 17"/>
                  <a:gd name="T1" fmla="*/ 0 h 16"/>
                  <a:gd name="T2" fmla="*/ 17 w 17"/>
                  <a:gd name="T3" fmla="*/ 11 h 16"/>
                  <a:gd name="T4" fmla="*/ 17 w 17"/>
                  <a:gd name="T5" fmla="*/ 16 h 16"/>
                  <a:gd name="T6" fmla="*/ 17 w 17"/>
                  <a:gd name="T7" fmla="*/ 11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0"/>
                    </a:moveTo>
                    <a:lnTo>
                      <a:pt x="17" y="11"/>
                    </a:lnTo>
                    <a:lnTo>
                      <a:pt x="17" y="16"/>
                    </a:lnTo>
                    <a:lnTo>
                      <a:pt x="17" y="1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Rectangle 297"/>
              <p:cNvSpPr>
                <a:spLocks noChangeArrowheads="1"/>
              </p:cNvSpPr>
              <p:nvPr/>
            </p:nvSpPr>
            <p:spPr bwMode="auto">
              <a:xfrm>
                <a:off x="4311" y="3218"/>
                <a:ext cx="5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19" name="Rectangle 298"/>
              <p:cNvSpPr>
                <a:spLocks noChangeArrowheads="1"/>
              </p:cNvSpPr>
              <p:nvPr/>
            </p:nvSpPr>
            <p:spPr bwMode="auto">
              <a:xfrm>
                <a:off x="4336" y="3221"/>
                <a:ext cx="0" cy="10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207" name="Freeform 299"/>
            <p:cNvSpPr>
              <a:spLocks/>
            </p:cNvSpPr>
            <p:nvPr/>
          </p:nvSpPr>
          <p:spPr bwMode="auto">
            <a:xfrm>
              <a:off x="4372" y="3229"/>
              <a:ext cx="34" cy="11"/>
            </a:xfrm>
            <a:custGeom>
              <a:avLst/>
              <a:gdLst>
                <a:gd name="T0" fmla="*/ 0 w 34"/>
                <a:gd name="T1" fmla="*/ 0 h 11"/>
                <a:gd name="T2" fmla="*/ 28 w 34"/>
                <a:gd name="T3" fmla="*/ 11 h 11"/>
                <a:gd name="T4" fmla="*/ 34 w 34"/>
                <a:gd name="T5" fmla="*/ 5 h 11"/>
                <a:gd name="T6" fmla="*/ 0 w 34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1">
                  <a:moveTo>
                    <a:pt x="0" y="0"/>
                  </a:moveTo>
                  <a:lnTo>
                    <a:pt x="28" y="11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8" name="Freeform 300"/>
            <p:cNvSpPr>
              <a:spLocks/>
            </p:cNvSpPr>
            <p:nvPr/>
          </p:nvSpPr>
          <p:spPr bwMode="auto">
            <a:xfrm>
              <a:off x="4372" y="3229"/>
              <a:ext cx="34" cy="11"/>
            </a:xfrm>
            <a:custGeom>
              <a:avLst/>
              <a:gdLst>
                <a:gd name="T0" fmla="*/ 0 w 34"/>
                <a:gd name="T1" fmla="*/ 0 h 11"/>
                <a:gd name="T2" fmla="*/ 28 w 34"/>
                <a:gd name="T3" fmla="*/ 11 h 11"/>
                <a:gd name="T4" fmla="*/ 34 w 34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1">
                  <a:moveTo>
                    <a:pt x="0" y="0"/>
                  </a:moveTo>
                  <a:lnTo>
                    <a:pt x="28" y="11"/>
                  </a:lnTo>
                  <a:lnTo>
                    <a:pt x="34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9" name="Freeform 301"/>
            <p:cNvSpPr>
              <a:spLocks/>
            </p:cNvSpPr>
            <p:nvPr/>
          </p:nvSpPr>
          <p:spPr bwMode="auto">
            <a:xfrm>
              <a:off x="4272" y="3218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6 h 16"/>
                <a:gd name="T4" fmla="*/ 22 w 22"/>
                <a:gd name="T5" fmla="*/ 11 h 16"/>
                <a:gd name="T6" fmla="*/ 0 w 2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5" y="16"/>
                  </a:lnTo>
                  <a:lnTo>
                    <a:pt x="2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0" name="Freeform 302"/>
            <p:cNvSpPr>
              <a:spLocks/>
            </p:cNvSpPr>
            <p:nvPr/>
          </p:nvSpPr>
          <p:spPr bwMode="auto">
            <a:xfrm>
              <a:off x="4272" y="3218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6 h 16"/>
                <a:gd name="T4" fmla="*/ 22 w 22"/>
                <a:gd name="T5" fmla="*/ 1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5" y="16"/>
                  </a:lnTo>
                  <a:lnTo>
                    <a:pt x="22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1" name="Oval 303"/>
            <p:cNvSpPr>
              <a:spLocks noChangeArrowheads="1"/>
            </p:cNvSpPr>
            <p:nvPr/>
          </p:nvSpPr>
          <p:spPr bwMode="auto">
            <a:xfrm>
              <a:off x="4297" y="3243"/>
              <a:ext cx="22" cy="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12" name="Oval 304"/>
            <p:cNvSpPr>
              <a:spLocks noChangeArrowheads="1"/>
            </p:cNvSpPr>
            <p:nvPr/>
          </p:nvSpPr>
          <p:spPr bwMode="auto">
            <a:xfrm>
              <a:off x="4303" y="3248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13" name="Oval 305"/>
            <p:cNvSpPr>
              <a:spLocks noChangeArrowheads="1"/>
            </p:cNvSpPr>
            <p:nvPr/>
          </p:nvSpPr>
          <p:spPr bwMode="auto">
            <a:xfrm>
              <a:off x="4381" y="3243"/>
              <a:ext cx="22" cy="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14" name="Oval 306"/>
            <p:cNvSpPr>
              <a:spLocks noChangeArrowheads="1"/>
            </p:cNvSpPr>
            <p:nvPr/>
          </p:nvSpPr>
          <p:spPr bwMode="auto">
            <a:xfrm>
              <a:off x="4386" y="3248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15" name="Line 307"/>
            <p:cNvSpPr>
              <a:spLocks noChangeShapeType="1"/>
            </p:cNvSpPr>
            <p:nvPr/>
          </p:nvSpPr>
          <p:spPr bwMode="auto">
            <a:xfrm flipH="1">
              <a:off x="4277" y="3234"/>
              <a:ext cx="6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20" name="AutoShape 308"/>
          <p:cNvSpPr>
            <a:spLocks noChangeArrowheads="1"/>
          </p:cNvSpPr>
          <p:nvPr/>
        </p:nvSpPr>
        <p:spPr bwMode="auto">
          <a:xfrm>
            <a:off x="5068409" y="5821890"/>
            <a:ext cx="2268538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66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Alarm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Display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In Tunnel </a:t>
            </a:r>
          </a:p>
        </p:txBody>
      </p:sp>
      <p:grpSp>
        <p:nvGrpSpPr>
          <p:cNvPr id="221" name="Group 312"/>
          <p:cNvGrpSpPr>
            <a:grpSpLocks/>
          </p:cNvGrpSpPr>
          <p:nvPr/>
        </p:nvGrpSpPr>
        <p:grpSpPr bwMode="auto">
          <a:xfrm>
            <a:off x="4219575" y="4273550"/>
            <a:ext cx="142875" cy="101600"/>
            <a:chOff x="3887" y="3106"/>
            <a:chExt cx="50" cy="30"/>
          </a:xfrm>
        </p:grpSpPr>
        <p:sp>
          <p:nvSpPr>
            <p:cNvPr id="222" name="Freeform 313"/>
            <p:cNvSpPr>
              <a:spLocks/>
            </p:cNvSpPr>
            <p:nvPr/>
          </p:nvSpPr>
          <p:spPr bwMode="auto">
            <a:xfrm>
              <a:off x="3926" y="3111"/>
              <a:ext cx="11" cy="12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0 h 12"/>
                <a:gd name="T4" fmla="*/ 11 w 11"/>
                <a:gd name="T5" fmla="*/ 12 h 12"/>
                <a:gd name="T6" fmla="*/ 0 w 11"/>
                <a:gd name="T7" fmla="*/ 12 h 12"/>
                <a:gd name="T8" fmla="*/ 5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" name="Freeform 314"/>
            <p:cNvSpPr>
              <a:spLocks/>
            </p:cNvSpPr>
            <p:nvPr/>
          </p:nvSpPr>
          <p:spPr bwMode="auto">
            <a:xfrm>
              <a:off x="3887" y="3106"/>
              <a:ext cx="50" cy="22"/>
            </a:xfrm>
            <a:custGeom>
              <a:avLst/>
              <a:gdLst>
                <a:gd name="T0" fmla="*/ 50 w 50"/>
                <a:gd name="T1" fmla="*/ 0 h 22"/>
                <a:gd name="T2" fmla="*/ 0 w 50"/>
                <a:gd name="T3" fmla="*/ 0 h 22"/>
                <a:gd name="T4" fmla="*/ 0 w 50"/>
                <a:gd name="T5" fmla="*/ 22 h 22"/>
                <a:gd name="T6" fmla="*/ 44 w 50"/>
                <a:gd name="T7" fmla="*/ 22 h 22"/>
                <a:gd name="T8" fmla="*/ 50 w 5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50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" name="Rectangle 315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25" name="Rectangle 316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grpSp>
        <p:nvGrpSpPr>
          <p:cNvPr id="226" name="Group 317"/>
          <p:cNvGrpSpPr>
            <a:grpSpLocks/>
          </p:cNvGrpSpPr>
          <p:nvPr/>
        </p:nvGrpSpPr>
        <p:grpSpPr bwMode="auto">
          <a:xfrm>
            <a:off x="3305175" y="4578350"/>
            <a:ext cx="142875" cy="101600"/>
            <a:chOff x="3887" y="3106"/>
            <a:chExt cx="50" cy="30"/>
          </a:xfrm>
        </p:grpSpPr>
        <p:sp>
          <p:nvSpPr>
            <p:cNvPr id="227" name="Freeform 318"/>
            <p:cNvSpPr>
              <a:spLocks/>
            </p:cNvSpPr>
            <p:nvPr/>
          </p:nvSpPr>
          <p:spPr bwMode="auto">
            <a:xfrm>
              <a:off x="3926" y="3111"/>
              <a:ext cx="11" cy="12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0 h 12"/>
                <a:gd name="T4" fmla="*/ 11 w 11"/>
                <a:gd name="T5" fmla="*/ 12 h 12"/>
                <a:gd name="T6" fmla="*/ 0 w 11"/>
                <a:gd name="T7" fmla="*/ 12 h 12"/>
                <a:gd name="T8" fmla="*/ 5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Freeform 319"/>
            <p:cNvSpPr>
              <a:spLocks/>
            </p:cNvSpPr>
            <p:nvPr/>
          </p:nvSpPr>
          <p:spPr bwMode="auto">
            <a:xfrm>
              <a:off x="3887" y="3106"/>
              <a:ext cx="50" cy="22"/>
            </a:xfrm>
            <a:custGeom>
              <a:avLst/>
              <a:gdLst>
                <a:gd name="T0" fmla="*/ 50 w 50"/>
                <a:gd name="T1" fmla="*/ 0 h 22"/>
                <a:gd name="T2" fmla="*/ 0 w 50"/>
                <a:gd name="T3" fmla="*/ 0 h 22"/>
                <a:gd name="T4" fmla="*/ 0 w 50"/>
                <a:gd name="T5" fmla="*/ 22 h 22"/>
                <a:gd name="T6" fmla="*/ 44 w 50"/>
                <a:gd name="T7" fmla="*/ 22 h 22"/>
                <a:gd name="T8" fmla="*/ 50 w 5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50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" name="Rectangle 320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30" name="Rectangle 321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grpSp>
        <p:nvGrpSpPr>
          <p:cNvPr id="231" name="Group 322"/>
          <p:cNvGrpSpPr>
            <a:grpSpLocks/>
          </p:cNvGrpSpPr>
          <p:nvPr/>
        </p:nvGrpSpPr>
        <p:grpSpPr bwMode="auto">
          <a:xfrm>
            <a:off x="4360863" y="4121150"/>
            <a:ext cx="142875" cy="101600"/>
            <a:chOff x="3887" y="3106"/>
            <a:chExt cx="50" cy="30"/>
          </a:xfrm>
        </p:grpSpPr>
        <p:sp>
          <p:nvSpPr>
            <p:cNvPr id="232" name="Freeform 323"/>
            <p:cNvSpPr>
              <a:spLocks/>
            </p:cNvSpPr>
            <p:nvPr/>
          </p:nvSpPr>
          <p:spPr bwMode="auto">
            <a:xfrm>
              <a:off x="3926" y="3111"/>
              <a:ext cx="11" cy="12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0 h 12"/>
                <a:gd name="T4" fmla="*/ 11 w 11"/>
                <a:gd name="T5" fmla="*/ 12 h 12"/>
                <a:gd name="T6" fmla="*/ 0 w 11"/>
                <a:gd name="T7" fmla="*/ 12 h 12"/>
                <a:gd name="T8" fmla="*/ 5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" name="Freeform 324"/>
            <p:cNvSpPr>
              <a:spLocks/>
            </p:cNvSpPr>
            <p:nvPr/>
          </p:nvSpPr>
          <p:spPr bwMode="auto">
            <a:xfrm>
              <a:off x="3887" y="3106"/>
              <a:ext cx="50" cy="22"/>
            </a:xfrm>
            <a:custGeom>
              <a:avLst/>
              <a:gdLst>
                <a:gd name="T0" fmla="*/ 50 w 50"/>
                <a:gd name="T1" fmla="*/ 0 h 22"/>
                <a:gd name="T2" fmla="*/ 0 w 50"/>
                <a:gd name="T3" fmla="*/ 0 h 22"/>
                <a:gd name="T4" fmla="*/ 0 w 50"/>
                <a:gd name="T5" fmla="*/ 22 h 22"/>
                <a:gd name="T6" fmla="*/ 44 w 50"/>
                <a:gd name="T7" fmla="*/ 22 h 22"/>
                <a:gd name="T8" fmla="*/ 50 w 5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50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Rectangle 325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35" name="Rectangle 326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grpSp>
        <p:nvGrpSpPr>
          <p:cNvPr id="236" name="Group 327"/>
          <p:cNvGrpSpPr>
            <a:grpSpLocks/>
          </p:cNvGrpSpPr>
          <p:nvPr/>
        </p:nvGrpSpPr>
        <p:grpSpPr bwMode="auto">
          <a:xfrm>
            <a:off x="5486400" y="3816350"/>
            <a:ext cx="142875" cy="101600"/>
            <a:chOff x="3887" y="3106"/>
            <a:chExt cx="50" cy="30"/>
          </a:xfrm>
        </p:grpSpPr>
        <p:sp>
          <p:nvSpPr>
            <p:cNvPr id="237" name="Freeform 328"/>
            <p:cNvSpPr>
              <a:spLocks/>
            </p:cNvSpPr>
            <p:nvPr/>
          </p:nvSpPr>
          <p:spPr bwMode="auto">
            <a:xfrm>
              <a:off x="3926" y="3111"/>
              <a:ext cx="11" cy="12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0 h 12"/>
                <a:gd name="T4" fmla="*/ 11 w 11"/>
                <a:gd name="T5" fmla="*/ 12 h 12"/>
                <a:gd name="T6" fmla="*/ 0 w 11"/>
                <a:gd name="T7" fmla="*/ 12 h 12"/>
                <a:gd name="T8" fmla="*/ 5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Freeform 329"/>
            <p:cNvSpPr>
              <a:spLocks/>
            </p:cNvSpPr>
            <p:nvPr/>
          </p:nvSpPr>
          <p:spPr bwMode="auto">
            <a:xfrm>
              <a:off x="3887" y="3106"/>
              <a:ext cx="50" cy="22"/>
            </a:xfrm>
            <a:custGeom>
              <a:avLst/>
              <a:gdLst>
                <a:gd name="T0" fmla="*/ 50 w 50"/>
                <a:gd name="T1" fmla="*/ 0 h 22"/>
                <a:gd name="T2" fmla="*/ 0 w 50"/>
                <a:gd name="T3" fmla="*/ 0 h 22"/>
                <a:gd name="T4" fmla="*/ 0 w 50"/>
                <a:gd name="T5" fmla="*/ 22 h 22"/>
                <a:gd name="T6" fmla="*/ 44 w 50"/>
                <a:gd name="T7" fmla="*/ 22 h 22"/>
                <a:gd name="T8" fmla="*/ 50 w 5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50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Rectangle 330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40" name="Rectangle 331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grpSp>
        <p:nvGrpSpPr>
          <p:cNvPr id="241" name="Group 332"/>
          <p:cNvGrpSpPr>
            <a:grpSpLocks/>
          </p:cNvGrpSpPr>
          <p:nvPr/>
        </p:nvGrpSpPr>
        <p:grpSpPr bwMode="auto">
          <a:xfrm>
            <a:off x="6330950" y="3511550"/>
            <a:ext cx="141288" cy="101600"/>
            <a:chOff x="3887" y="3106"/>
            <a:chExt cx="50" cy="30"/>
          </a:xfrm>
        </p:grpSpPr>
        <p:sp>
          <p:nvSpPr>
            <p:cNvPr id="242" name="Freeform 333"/>
            <p:cNvSpPr>
              <a:spLocks/>
            </p:cNvSpPr>
            <p:nvPr/>
          </p:nvSpPr>
          <p:spPr bwMode="auto">
            <a:xfrm>
              <a:off x="3926" y="3111"/>
              <a:ext cx="11" cy="12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0 h 12"/>
                <a:gd name="T4" fmla="*/ 11 w 11"/>
                <a:gd name="T5" fmla="*/ 12 h 12"/>
                <a:gd name="T6" fmla="*/ 0 w 11"/>
                <a:gd name="T7" fmla="*/ 12 h 12"/>
                <a:gd name="T8" fmla="*/ 5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" name="Freeform 334"/>
            <p:cNvSpPr>
              <a:spLocks/>
            </p:cNvSpPr>
            <p:nvPr/>
          </p:nvSpPr>
          <p:spPr bwMode="auto">
            <a:xfrm>
              <a:off x="3887" y="3106"/>
              <a:ext cx="50" cy="22"/>
            </a:xfrm>
            <a:custGeom>
              <a:avLst/>
              <a:gdLst>
                <a:gd name="T0" fmla="*/ 50 w 50"/>
                <a:gd name="T1" fmla="*/ 0 h 22"/>
                <a:gd name="T2" fmla="*/ 0 w 50"/>
                <a:gd name="T3" fmla="*/ 0 h 22"/>
                <a:gd name="T4" fmla="*/ 0 w 50"/>
                <a:gd name="T5" fmla="*/ 22 h 22"/>
                <a:gd name="T6" fmla="*/ 44 w 50"/>
                <a:gd name="T7" fmla="*/ 22 h 22"/>
                <a:gd name="T8" fmla="*/ 50 w 5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50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" name="Rectangle 335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45" name="Rectangle 336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grpSp>
        <p:nvGrpSpPr>
          <p:cNvPr id="246" name="Group 337"/>
          <p:cNvGrpSpPr>
            <a:grpSpLocks/>
          </p:cNvGrpSpPr>
          <p:nvPr/>
        </p:nvGrpSpPr>
        <p:grpSpPr bwMode="auto">
          <a:xfrm>
            <a:off x="7173913" y="3206750"/>
            <a:ext cx="142875" cy="101600"/>
            <a:chOff x="3887" y="3106"/>
            <a:chExt cx="50" cy="30"/>
          </a:xfrm>
        </p:grpSpPr>
        <p:sp>
          <p:nvSpPr>
            <p:cNvPr id="247" name="Freeform 338"/>
            <p:cNvSpPr>
              <a:spLocks/>
            </p:cNvSpPr>
            <p:nvPr/>
          </p:nvSpPr>
          <p:spPr bwMode="auto">
            <a:xfrm>
              <a:off x="3926" y="3111"/>
              <a:ext cx="11" cy="12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0 h 12"/>
                <a:gd name="T4" fmla="*/ 11 w 11"/>
                <a:gd name="T5" fmla="*/ 12 h 12"/>
                <a:gd name="T6" fmla="*/ 0 w 11"/>
                <a:gd name="T7" fmla="*/ 12 h 12"/>
                <a:gd name="T8" fmla="*/ 5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" name="Freeform 339"/>
            <p:cNvSpPr>
              <a:spLocks/>
            </p:cNvSpPr>
            <p:nvPr/>
          </p:nvSpPr>
          <p:spPr bwMode="auto">
            <a:xfrm>
              <a:off x="3887" y="3106"/>
              <a:ext cx="50" cy="22"/>
            </a:xfrm>
            <a:custGeom>
              <a:avLst/>
              <a:gdLst>
                <a:gd name="T0" fmla="*/ 50 w 50"/>
                <a:gd name="T1" fmla="*/ 0 h 22"/>
                <a:gd name="T2" fmla="*/ 0 w 50"/>
                <a:gd name="T3" fmla="*/ 0 h 22"/>
                <a:gd name="T4" fmla="*/ 0 w 50"/>
                <a:gd name="T5" fmla="*/ 22 h 22"/>
                <a:gd name="T6" fmla="*/ 44 w 50"/>
                <a:gd name="T7" fmla="*/ 22 h 22"/>
                <a:gd name="T8" fmla="*/ 50 w 5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50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" name="Rectangle 340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50" name="Rectangle 341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grpSp>
        <p:nvGrpSpPr>
          <p:cNvPr id="251" name="Group 342"/>
          <p:cNvGrpSpPr>
            <a:grpSpLocks/>
          </p:cNvGrpSpPr>
          <p:nvPr/>
        </p:nvGrpSpPr>
        <p:grpSpPr bwMode="auto">
          <a:xfrm>
            <a:off x="2390775" y="4883150"/>
            <a:ext cx="142875" cy="101600"/>
            <a:chOff x="3887" y="3106"/>
            <a:chExt cx="50" cy="30"/>
          </a:xfrm>
        </p:grpSpPr>
        <p:sp>
          <p:nvSpPr>
            <p:cNvPr id="252" name="Freeform 343"/>
            <p:cNvSpPr>
              <a:spLocks/>
            </p:cNvSpPr>
            <p:nvPr/>
          </p:nvSpPr>
          <p:spPr bwMode="auto">
            <a:xfrm>
              <a:off x="3926" y="3111"/>
              <a:ext cx="11" cy="12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0 h 12"/>
                <a:gd name="T4" fmla="*/ 11 w 11"/>
                <a:gd name="T5" fmla="*/ 12 h 12"/>
                <a:gd name="T6" fmla="*/ 0 w 11"/>
                <a:gd name="T7" fmla="*/ 12 h 12"/>
                <a:gd name="T8" fmla="*/ 5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Freeform 344"/>
            <p:cNvSpPr>
              <a:spLocks/>
            </p:cNvSpPr>
            <p:nvPr/>
          </p:nvSpPr>
          <p:spPr bwMode="auto">
            <a:xfrm>
              <a:off x="3887" y="3106"/>
              <a:ext cx="50" cy="22"/>
            </a:xfrm>
            <a:custGeom>
              <a:avLst/>
              <a:gdLst>
                <a:gd name="T0" fmla="*/ 50 w 50"/>
                <a:gd name="T1" fmla="*/ 0 h 22"/>
                <a:gd name="T2" fmla="*/ 0 w 50"/>
                <a:gd name="T3" fmla="*/ 0 h 22"/>
                <a:gd name="T4" fmla="*/ 0 w 50"/>
                <a:gd name="T5" fmla="*/ 22 h 22"/>
                <a:gd name="T6" fmla="*/ 44 w 50"/>
                <a:gd name="T7" fmla="*/ 22 h 22"/>
                <a:gd name="T8" fmla="*/ 50 w 5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50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" name="Rectangle 345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55" name="Rectangle 346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sp>
        <p:nvSpPr>
          <p:cNvPr id="256" name="AutoShape 348" descr="小波"/>
          <p:cNvSpPr>
            <a:spLocks noChangeArrowheads="1"/>
          </p:cNvSpPr>
          <p:nvPr/>
        </p:nvSpPr>
        <p:spPr bwMode="auto">
          <a:xfrm>
            <a:off x="6659563" y="3359482"/>
            <a:ext cx="282575" cy="575599"/>
          </a:xfrm>
          <a:prstGeom prst="irregularSeal2">
            <a:avLst/>
          </a:prstGeom>
          <a:solidFill>
            <a:srgbClr val="FFFF99"/>
          </a:solidFill>
          <a:ln w="25400">
            <a:solidFill>
              <a:srgbClr val="FF9900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5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grpSp>
        <p:nvGrpSpPr>
          <p:cNvPr id="257" name="Group 349"/>
          <p:cNvGrpSpPr>
            <a:grpSpLocks/>
          </p:cNvGrpSpPr>
          <p:nvPr/>
        </p:nvGrpSpPr>
        <p:grpSpPr bwMode="auto">
          <a:xfrm rot="9652922" flipH="1" flipV="1">
            <a:off x="6800850" y="3532188"/>
            <a:ext cx="280988" cy="180975"/>
            <a:chOff x="4668" y="3201"/>
            <a:chExt cx="140" cy="64"/>
          </a:xfrm>
        </p:grpSpPr>
        <p:sp>
          <p:nvSpPr>
            <p:cNvPr id="258" name="Freeform 350"/>
            <p:cNvSpPr>
              <a:spLocks/>
            </p:cNvSpPr>
            <p:nvPr/>
          </p:nvSpPr>
          <p:spPr bwMode="auto">
            <a:xfrm>
              <a:off x="4668" y="3201"/>
              <a:ext cx="140" cy="50"/>
            </a:xfrm>
            <a:custGeom>
              <a:avLst/>
              <a:gdLst>
                <a:gd name="T0" fmla="*/ 11 w 140"/>
                <a:gd name="T1" fmla="*/ 50 h 50"/>
                <a:gd name="T2" fmla="*/ 6 w 140"/>
                <a:gd name="T3" fmla="*/ 50 h 50"/>
                <a:gd name="T4" fmla="*/ 0 w 140"/>
                <a:gd name="T5" fmla="*/ 33 h 50"/>
                <a:gd name="T6" fmla="*/ 0 w 140"/>
                <a:gd name="T7" fmla="*/ 17 h 50"/>
                <a:gd name="T8" fmla="*/ 11 w 140"/>
                <a:gd name="T9" fmla="*/ 17 h 50"/>
                <a:gd name="T10" fmla="*/ 39 w 140"/>
                <a:gd name="T11" fmla="*/ 0 h 50"/>
                <a:gd name="T12" fmla="*/ 78 w 140"/>
                <a:gd name="T13" fmla="*/ 0 h 50"/>
                <a:gd name="T14" fmla="*/ 95 w 140"/>
                <a:gd name="T15" fmla="*/ 11 h 50"/>
                <a:gd name="T16" fmla="*/ 129 w 140"/>
                <a:gd name="T17" fmla="*/ 17 h 50"/>
                <a:gd name="T18" fmla="*/ 140 w 140"/>
                <a:gd name="T19" fmla="*/ 33 h 50"/>
                <a:gd name="T20" fmla="*/ 140 w 140"/>
                <a:gd name="T21" fmla="*/ 50 h 50"/>
                <a:gd name="T22" fmla="*/ 134 w 140"/>
                <a:gd name="T23" fmla="*/ 50 h 50"/>
                <a:gd name="T24" fmla="*/ 11 w 14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0" h="50">
                  <a:moveTo>
                    <a:pt x="11" y="50"/>
                  </a:moveTo>
                  <a:lnTo>
                    <a:pt x="6" y="50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11" y="17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95" y="11"/>
                  </a:lnTo>
                  <a:lnTo>
                    <a:pt x="129" y="17"/>
                  </a:lnTo>
                  <a:lnTo>
                    <a:pt x="140" y="33"/>
                  </a:lnTo>
                  <a:lnTo>
                    <a:pt x="140" y="50"/>
                  </a:lnTo>
                  <a:lnTo>
                    <a:pt x="134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Freeform 351"/>
            <p:cNvSpPr>
              <a:spLocks/>
            </p:cNvSpPr>
            <p:nvPr/>
          </p:nvSpPr>
          <p:spPr bwMode="auto">
            <a:xfrm>
              <a:off x="4685" y="3201"/>
              <a:ext cx="84" cy="33"/>
            </a:xfrm>
            <a:custGeom>
              <a:avLst/>
              <a:gdLst>
                <a:gd name="T0" fmla="*/ 0 w 84"/>
                <a:gd name="T1" fmla="*/ 11 h 33"/>
                <a:gd name="T2" fmla="*/ 22 w 84"/>
                <a:gd name="T3" fmla="*/ 0 h 33"/>
                <a:gd name="T4" fmla="*/ 61 w 84"/>
                <a:gd name="T5" fmla="*/ 0 h 33"/>
                <a:gd name="T6" fmla="*/ 78 w 84"/>
                <a:gd name="T7" fmla="*/ 11 h 33"/>
                <a:gd name="T8" fmla="*/ 84 w 84"/>
                <a:gd name="T9" fmla="*/ 17 h 33"/>
                <a:gd name="T10" fmla="*/ 84 w 84"/>
                <a:gd name="T11" fmla="*/ 33 h 33"/>
                <a:gd name="T12" fmla="*/ 11 w 84"/>
                <a:gd name="T13" fmla="*/ 33 h 33"/>
                <a:gd name="T14" fmla="*/ 5 w 84"/>
                <a:gd name="T15" fmla="*/ 22 h 33"/>
                <a:gd name="T16" fmla="*/ 0 w 84"/>
                <a:gd name="T17" fmla="*/ 1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3">
                  <a:moveTo>
                    <a:pt x="0" y="11"/>
                  </a:moveTo>
                  <a:lnTo>
                    <a:pt x="22" y="0"/>
                  </a:lnTo>
                  <a:lnTo>
                    <a:pt x="61" y="0"/>
                  </a:lnTo>
                  <a:lnTo>
                    <a:pt x="78" y="11"/>
                  </a:lnTo>
                  <a:lnTo>
                    <a:pt x="84" y="17"/>
                  </a:lnTo>
                  <a:lnTo>
                    <a:pt x="84" y="33"/>
                  </a:lnTo>
                  <a:lnTo>
                    <a:pt x="11" y="33"/>
                  </a:lnTo>
                  <a:lnTo>
                    <a:pt x="5" y="22"/>
                  </a:lnTo>
                  <a:lnTo>
                    <a:pt x="0" y="11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" name="Freeform 352"/>
            <p:cNvSpPr>
              <a:spLocks/>
            </p:cNvSpPr>
            <p:nvPr/>
          </p:nvSpPr>
          <p:spPr bwMode="auto">
            <a:xfrm>
              <a:off x="4707" y="3201"/>
              <a:ext cx="39" cy="17"/>
            </a:xfrm>
            <a:custGeom>
              <a:avLst/>
              <a:gdLst>
                <a:gd name="T0" fmla="*/ 0 w 39"/>
                <a:gd name="T1" fmla="*/ 0 h 17"/>
                <a:gd name="T2" fmla="*/ 0 w 39"/>
                <a:gd name="T3" fmla="*/ 11 h 17"/>
                <a:gd name="T4" fmla="*/ 6 w 39"/>
                <a:gd name="T5" fmla="*/ 17 h 17"/>
                <a:gd name="T6" fmla="*/ 39 w 39"/>
                <a:gd name="T7" fmla="*/ 17 h 17"/>
                <a:gd name="T8" fmla="*/ 39 w 39"/>
                <a:gd name="T9" fmla="*/ 5 h 17"/>
                <a:gd name="T10" fmla="*/ 39 w 39"/>
                <a:gd name="T11" fmla="*/ 0 h 17"/>
                <a:gd name="T12" fmla="*/ 0 w 3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7">
                  <a:moveTo>
                    <a:pt x="0" y="0"/>
                  </a:moveTo>
                  <a:lnTo>
                    <a:pt x="0" y="11"/>
                  </a:lnTo>
                  <a:lnTo>
                    <a:pt x="6" y="17"/>
                  </a:lnTo>
                  <a:lnTo>
                    <a:pt x="39" y="17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61" name="Group 353"/>
            <p:cNvGrpSpPr>
              <a:grpSpLocks/>
            </p:cNvGrpSpPr>
            <p:nvPr/>
          </p:nvGrpSpPr>
          <p:grpSpPr bwMode="auto">
            <a:xfrm>
              <a:off x="4696" y="3218"/>
              <a:ext cx="73" cy="16"/>
              <a:chOff x="4696" y="3218"/>
              <a:chExt cx="73" cy="16"/>
            </a:xfrm>
          </p:grpSpPr>
          <p:sp>
            <p:nvSpPr>
              <p:cNvPr id="271" name="Freeform 354"/>
              <p:cNvSpPr>
                <a:spLocks/>
              </p:cNvSpPr>
              <p:nvPr/>
            </p:nvSpPr>
            <p:spPr bwMode="auto">
              <a:xfrm>
                <a:off x="4696" y="3218"/>
                <a:ext cx="17" cy="16"/>
              </a:xfrm>
              <a:custGeom>
                <a:avLst/>
                <a:gdLst>
                  <a:gd name="T0" fmla="*/ 0 w 17"/>
                  <a:gd name="T1" fmla="*/ 11 h 16"/>
                  <a:gd name="T2" fmla="*/ 11 w 17"/>
                  <a:gd name="T3" fmla="*/ 0 h 16"/>
                  <a:gd name="T4" fmla="*/ 17 w 17"/>
                  <a:gd name="T5" fmla="*/ 0 h 16"/>
                  <a:gd name="T6" fmla="*/ 6 w 17"/>
                  <a:gd name="T7" fmla="*/ 16 h 16"/>
                  <a:gd name="T8" fmla="*/ 0 w 17"/>
                  <a:gd name="T9" fmla="*/ 16 h 16"/>
                  <a:gd name="T10" fmla="*/ 0 w 17"/>
                  <a:gd name="T11" fmla="*/ 1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0" y="11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355"/>
              <p:cNvSpPr>
                <a:spLocks/>
              </p:cNvSpPr>
              <p:nvPr/>
            </p:nvSpPr>
            <p:spPr bwMode="auto">
              <a:xfrm>
                <a:off x="4746" y="3218"/>
                <a:ext cx="23" cy="16"/>
              </a:xfrm>
              <a:custGeom>
                <a:avLst/>
                <a:gdLst>
                  <a:gd name="T0" fmla="*/ 0 w 23"/>
                  <a:gd name="T1" fmla="*/ 0 h 16"/>
                  <a:gd name="T2" fmla="*/ 23 w 23"/>
                  <a:gd name="T3" fmla="*/ 11 h 16"/>
                  <a:gd name="T4" fmla="*/ 23 w 23"/>
                  <a:gd name="T5" fmla="*/ 16 h 16"/>
                  <a:gd name="T6" fmla="*/ 23 w 23"/>
                  <a:gd name="T7" fmla="*/ 11 h 16"/>
                  <a:gd name="T8" fmla="*/ 0 w 2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23" y="11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8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Rectangle 356"/>
              <p:cNvSpPr>
                <a:spLocks noChangeArrowheads="1"/>
              </p:cNvSpPr>
              <p:nvPr/>
            </p:nvSpPr>
            <p:spPr bwMode="auto">
              <a:xfrm>
                <a:off x="4713" y="3218"/>
                <a:ext cx="5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74" name="Rectangle 357"/>
              <p:cNvSpPr>
                <a:spLocks noChangeArrowheads="1"/>
              </p:cNvSpPr>
              <p:nvPr/>
            </p:nvSpPr>
            <p:spPr bwMode="auto">
              <a:xfrm>
                <a:off x="4730" y="3218"/>
                <a:ext cx="5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5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262" name="Freeform 358"/>
            <p:cNvSpPr>
              <a:spLocks/>
            </p:cNvSpPr>
            <p:nvPr/>
          </p:nvSpPr>
          <p:spPr bwMode="auto">
            <a:xfrm>
              <a:off x="4769" y="3229"/>
              <a:ext cx="33" cy="11"/>
            </a:xfrm>
            <a:custGeom>
              <a:avLst/>
              <a:gdLst>
                <a:gd name="T0" fmla="*/ 0 w 33"/>
                <a:gd name="T1" fmla="*/ 0 h 11"/>
                <a:gd name="T2" fmla="*/ 33 w 33"/>
                <a:gd name="T3" fmla="*/ 11 h 11"/>
                <a:gd name="T4" fmla="*/ 33 w 33"/>
                <a:gd name="T5" fmla="*/ 5 h 11"/>
                <a:gd name="T6" fmla="*/ 0 w 3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11">
                  <a:moveTo>
                    <a:pt x="0" y="0"/>
                  </a:moveTo>
                  <a:lnTo>
                    <a:pt x="33" y="11"/>
                  </a:lnTo>
                  <a:lnTo>
                    <a:pt x="33" y="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" name="Freeform 359"/>
            <p:cNvSpPr>
              <a:spLocks/>
            </p:cNvSpPr>
            <p:nvPr/>
          </p:nvSpPr>
          <p:spPr bwMode="auto">
            <a:xfrm>
              <a:off x="4769" y="3229"/>
              <a:ext cx="33" cy="11"/>
            </a:xfrm>
            <a:custGeom>
              <a:avLst/>
              <a:gdLst>
                <a:gd name="T0" fmla="*/ 0 w 33"/>
                <a:gd name="T1" fmla="*/ 0 h 11"/>
                <a:gd name="T2" fmla="*/ 33 w 33"/>
                <a:gd name="T3" fmla="*/ 11 h 11"/>
                <a:gd name="T4" fmla="*/ 33 w 33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1">
                  <a:moveTo>
                    <a:pt x="0" y="0"/>
                  </a:moveTo>
                  <a:lnTo>
                    <a:pt x="33" y="11"/>
                  </a:lnTo>
                  <a:lnTo>
                    <a:pt x="33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" name="Freeform 360"/>
            <p:cNvSpPr>
              <a:spLocks/>
            </p:cNvSpPr>
            <p:nvPr/>
          </p:nvSpPr>
          <p:spPr bwMode="auto">
            <a:xfrm>
              <a:off x="4668" y="3218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11 w 22"/>
                <a:gd name="T3" fmla="*/ 16 h 16"/>
                <a:gd name="T4" fmla="*/ 22 w 22"/>
                <a:gd name="T5" fmla="*/ 11 h 16"/>
                <a:gd name="T6" fmla="*/ 0 w 2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11" y="16"/>
                  </a:lnTo>
                  <a:lnTo>
                    <a:pt x="2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Freeform 361"/>
            <p:cNvSpPr>
              <a:spLocks/>
            </p:cNvSpPr>
            <p:nvPr/>
          </p:nvSpPr>
          <p:spPr bwMode="auto">
            <a:xfrm>
              <a:off x="4668" y="3218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11 w 22"/>
                <a:gd name="T3" fmla="*/ 16 h 16"/>
                <a:gd name="T4" fmla="*/ 22 w 22"/>
                <a:gd name="T5" fmla="*/ 1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11" y="16"/>
                  </a:lnTo>
                  <a:lnTo>
                    <a:pt x="22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" name="Oval 362"/>
            <p:cNvSpPr>
              <a:spLocks noChangeArrowheads="1"/>
            </p:cNvSpPr>
            <p:nvPr/>
          </p:nvSpPr>
          <p:spPr bwMode="auto">
            <a:xfrm>
              <a:off x="4699" y="3243"/>
              <a:ext cx="22" cy="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67" name="Oval 363"/>
            <p:cNvSpPr>
              <a:spLocks noChangeArrowheads="1"/>
            </p:cNvSpPr>
            <p:nvPr/>
          </p:nvSpPr>
          <p:spPr bwMode="auto">
            <a:xfrm>
              <a:off x="4705" y="3248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68" name="Oval 364"/>
            <p:cNvSpPr>
              <a:spLocks noChangeArrowheads="1"/>
            </p:cNvSpPr>
            <p:nvPr/>
          </p:nvSpPr>
          <p:spPr bwMode="auto">
            <a:xfrm>
              <a:off x="4777" y="3243"/>
              <a:ext cx="22" cy="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69" name="Oval 365"/>
            <p:cNvSpPr>
              <a:spLocks noChangeArrowheads="1"/>
            </p:cNvSpPr>
            <p:nvPr/>
          </p:nvSpPr>
          <p:spPr bwMode="auto">
            <a:xfrm>
              <a:off x="4783" y="3248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70" name="Line 366"/>
            <p:cNvSpPr>
              <a:spLocks noChangeShapeType="1"/>
            </p:cNvSpPr>
            <p:nvPr/>
          </p:nvSpPr>
          <p:spPr bwMode="auto">
            <a:xfrm>
              <a:off x="4679" y="3234"/>
              <a:ext cx="1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75" name="AutoShape 370"/>
          <p:cNvSpPr>
            <a:spLocks noChangeArrowheads="1"/>
          </p:cNvSpPr>
          <p:nvPr/>
        </p:nvSpPr>
        <p:spPr bwMode="auto">
          <a:xfrm>
            <a:off x="4902820" y="1744663"/>
            <a:ext cx="549275" cy="485775"/>
          </a:xfrm>
          <a:prstGeom prst="leftArrow">
            <a:avLst>
              <a:gd name="adj1" fmla="val 50000"/>
              <a:gd name="adj2" fmla="val 3062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5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276" name="Text Box 371" descr="小波"/>
          <p:cNvSpPr txBox="1">
            <a:spLocks noChangeArrowheads="1"/>
          </p:cNvSpPr>
          <p:nvPr/>
        </p:nvSpPr>
        <p:spPr bwMode="auto">
          <a:xfrm>
            <a:off x="4754717" y="980728"/>
            <a:ext cx="89740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Emergent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event</a:t>
            </a:r>
            <a:endParaRPr lang="ja-JP" altLang="en-US" sz="1050" b="1" dirty="0" smtClean="0">
              <a:solidFill>
                <a:srgbClr val="FF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grpSp>
        <p:nvGrpSpPr>
          <p:cNvPr id="277" name="Group 372"/>
          <p:cNvGrpSpPr>
            <a:grpSpLocks/>
          </p:cNvGrpSpPr>
          <p:nvPr/>
        </p:nvGrpSpPr>
        <p:grpSpPr bwMode="auto">
          <a:xfrm>
            <a:off x="723900" y="6026150"/>
            <a:ext cx="142875" cy="101600"/>
            <a:chOff x="3887" y="3106"/>
            <a:chExt cx="50" cy="30"/>
          </a:xfrm>
        </p:grpSpPr>
        <p:sp>
          <p:nvSpPr>
            <p:cNvPr id="278" name="Freeform 373"/>
            <p:cNvSpPr>
              <a:spLocks/>
            </p:cNvSpPr>
            <p:nvPr/>
          </p:nvSpPr>
          <p:spPr bwMode="auto">
            <a:xfrm>
              <a:off x="3926" y="3111"/>
              <a:ext cx="11" cy="12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0 h 12"/>
                <a:gd name="T4" fmla="*/ 11 w 11"/>
                <a:gd name="T5" fmla="*/ 12 h 12"/>
                <a:gd name="T6" fmla="*/ 0 w 11"/>
                <a:gd name="T7" fmla="*/ 12 h 12"/>
                <a:gd name="T8" fmla="*/ 5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" name="Freeform 374"/>
            <p:cNvSpPr>
              <a:spLocks/>
            </p:cNvSpPr>
            <p:nvPr/>
          </p:nvSpPr>
          <p:spPr bwMode="auto">
            <a:xfrm>
              <a:off x="3887" y="3106"/>
              <a:ext cx="50" cy="22"/>
            </a:xfrm>
            <a:custGeom>
              <a:avLst/>
              <a:gdLst>
                <a:gd name="T0" fmla="*/ 50 w 50"/>
                <a:gd name="T1" fmla="*/ 0 h 22"/>
                <a:gd name="T2" fmla="*/ 0 w 50"/>
                <a:gd name="T3" fmla="*/ 0 h 22"/>
                <a:gd name="T4" fmla="*/ 0 w 50"/>
                <a:gd name="T5" fmla="*/ 22 h 22"/>
                <a:gd name="T6" fmla="*/ 44 w 50"/>
                <a:gd name="T7" fmla="*/ 22 h 22"/>
                <a:gd name="T8" fmla="*/ 50 w 5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2">
                  <a:moveTo>
                    <a:pt x="50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" name="Rectangle 375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81" name="Rectangle 376"/>
            <p:cNvSpPr>
              <a:spLocks noChangeArrowheads="1"/>
            </p:cNvSpPr>
            <p:nvPr/>
          </p:nvSpPr>
          <p:spPr bwMode="auto">
            <a:xfrm>
              <a:off x="3901" y="3131"/>
              <a:ext cx="10" cy="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sp>
        <p:nvSpPr>
          <p:cNvPr id="282" name="Line 377"/>
          <p:cNvSpPr>
            <a:spLocks noChangeShapeType="1"/>
          </p:cNvSpPr>
          <p:nvPr/>
        </p:nvSpPr>
        <p:spPr bwMode="auto">
          <a:xfrm flipV="1">
            <a:off x="773113" y="610235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83" name="Group 378"/>
          <p:cNvGrpSpPr>
            <a:grpSpLocks/>
          </p:cNvGrpSpPr>
          <p:nvPr/>
        </p:nvGrpSpPr>
        <p:grpSpPr bwMode="auto">
          <a:xfrm>
            <a:off x="1055688" y="5187950"/>
            <a:ext cx="139700" cy="449263"/>
            <a:chOff x="384" y="3260"/>
            <a:chExt cx="124" cy="287"/>
          </a:xfrm>
        </p:grpSpPr>
        <p:sp>
          <p:nvSpPr>
            <p:cNvPr id="284" name="Freeform 379"/>
            <p:cNvSpPr>
              <a:spLocks/>
            </p:cNvSpPr>
            <p:nvPr/>
          </p:nvSpPr>
          <p:spPr bwMode="auto">
            <a:xfrm>
              <a:off x="440" y="3260"/>
              <a:ext cx="48" cy="52"/>
            </a:xfrm>
            <a:custGeom>
              <a:avLst/>
              <a:gdLst>
                <a:gd name="T0" fmla="*/ 0 w 48"/>
                <a:gd name="T1" fmla="*/ 27 h 52"/>
                <a:gd name="T2" fmla="*/ 48 w 48"/>
                <a:gd name="T3" fmla="*/ 52 h 52"/>
                <a:gd name="T4" fmla="*/ 48 w 48"/>
                <a:gd name="T5" fmla="*/ 20 h 52"/>
                <a:gd name="T6" fmla="*/ 0 w 48"/>
                <a:gd name="T7" fmla="*/ 0 h 52"/>
                <a:gd name="T8" fmla="*/ 0 w 48"/>
                <a:gd name="T9" fmla="*/ 2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2">
                  <a:moveTo>
                    <a:pt x="0" y="27"/>
                  </a:moveTo>
                  <a:lnTo>
                    <a:pt x="48" y="52"/>
                  </a:lnTo>
                  <a:lnTo>
                    <a:pt x="48" y="2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8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" name="Freeform 380"/>
            <p:cNvSpPr>
              <a:spLocks/>
            </p:cNvSpPr>
            <p:nvPr/>
          </p:nvSpPr>
          <p:spPr bwMode="auto">
            <a:xfrm>
              <a:off x="384" y="3264"/>
              <a:ext cx="32" cy="283"/>
            </a:xfrm>
            <a:custGeom>
              <a:avLst/>
              <a:gdLst>
                <a:gd name="T0" fmla="*/ 1235 w 19"/>
                <a:gd name="T1" fmla="*/ 0 h 235"/>
                <a:gd name="T2" fmla="*/ 0 w 19"/>
                <a:gd name="T3" fmla="*/ 0 h 235"/>
                <a:gd name="T4" fmla="*/ 0 w 19"/>
                <a:gd name="T5" fmla="*/ 1037 h 235"/>
                <a:gd name="T6" fmla="*/ 1235 w 19"/>
                <a:gd name="T7" fmla="*/ 1042 h 235"/>
                <a:gd name="T8" fmla="*/ 1235 w 19"/>
                <a:gd name="T9" fmla="*/ 0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35">
                  <a:moveTo>
                    <a:pt x="19" y="0"/>
                  </a:moveTo>
                  <a:lnTo>
                    <a:pt x="0" y="0"/>
                  </a:lnTo>
                  <a:lnTo>
                    <a:pt x="0" y="234"/>
                  </a:lnTo>
                  <a:lnTo>
                    <a:pt x="19" y="2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" name="Freeform 381"/>
            <p:cNvSpPr>
              <a:spLocks/>
            </p:cNvSpPr>
            <p:nvPr/>
          </p:nvSpPr>
          <p:spPr bwMode="auto">
            <a:xfrm>
              <a:off x="400" y="3266"/>
              <a:ext cx="108" cy="142"/>
            </a:xfrm>
            <a:custGeom>
              <a:avLst/>
              <a:gdLst>
                <a:gd name="T0" fmla="*/ 0 w 108"/>
                <a:gd name="T1" fmla="*/ 86 h 142"/>
                <a:gd name="T2" fmla="*/ 108 w 108"/>
                <a:gd name="T3" fmla="*/ 142 h 142"/>
                <a:gd name="T4" fmla="*/ 106 w 108"/>
                <a:gd name="T5" fmla="*/ 52 h 142"/>
                <a:gd name="T6" fmla="*/ 1 w 108"/>
                <a:gd name="T7" fmla="*/ 0 h 142"/>
                <a:gd name="T8" fmla="*/ 0 w 108"/>
                <a:gd name="T9" fmla="*/ 86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42">
                  <a:moveTo>
                    <a:pt x="0" y="86"/>
                  </a:moveTo>
                  <a:lnTo>
                    <a:pt x="108" y="142"/>
                  </a:lnTo>
                  <a:lnTo>
                    <a:pt x="106" y="52"/>
                  </a:lnTo>
                  <a:lnTo>
                    <a:pt x="1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8000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Freeform 382"/>
            <p:cNvSpPr>
              <a:spLocks/>
            </p:cNvSpPr>
            <p:nvPr/>
          </p:nvSpPr>
          <p:spPr bwMode="auto">
            <a:xfrm>
              <a:off x="403" y="3268"/>
              <a:ext cx="105" cy="138"/>
            </a:xfrm>
            <a:custGeom>
              <a:avLst/>
              <a:gdLst>
                <a:gd name="T0" fmla="*/ 0 w 105"/>
                <a:gd name="T1" fmla="*/ 0 h 138"/>
                <a:gd name="T2" fmla="*/ 105 w 105"/>
                <a:gd name="T3" fmla="*/ 50 h 138"/>
                <a:gd name="T4" fmla="*/ 105 w 105"/>
                <a:gd name="T5" fmla="*/ 138 h 1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138">
                  <a:moveTo>
                    <a:pt x="0" y="0"/>
                  </a:moveTo>
                  <a:lnTo>
                    <a:pt x="105" y="50"/>
                  </a:lnTo>
                  <a:lnTo>
                    <a:pt x="105" y="13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" name="Oval 383"/>
            <p:cNvSpPr>
              <a:spLocks noChangeArrowheads="1"/>
            </p:cNvSpPr>
            <p:nvPr/>
          </p:nvSpPr>
          <p:spPr bwMode="auto">
            <a:xfrm>
              <a:off x="450" y="3268"/>
              <a:ext cx="9" cy="20"/>
            </a:xfrm>
            <a:prstGeom prst="ellipse">
              <a:avLst/>
            </a:prstGeom>
            <a:solidFill>
              <a:srgbClr val="FF7F00"/>
            </a:solidFill>
            <a:ln w="9525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  <p:sp>
          <p:nvSpPr>
            <p:cNvPr id="289" name="Oval 384"/>
            <p:cNvSpPr>
              <a:spLocks noChangeArrowheads="1"/>
            </p:cNvSpPr>
            <p:nvPr/>
          </p:nvSpPr>
          <p:spPr bwMode="auto">
            <a:xfrm>
              <a:off x="472" y="3280"/>
              <a:ext cx="9" cy="20"/>
            </a:xfrm>
            <a:prstGeom prst="ellipse">
              <a:avLst/>
            </a:prstGeom>
            <a:solidFill>
              <a:srgbClr val="FF7F00"/>
            </a:solidFill>
            <a:ln w="9525">
              <a:solidFill>
                <a:srgbClr val="FF7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z="10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endParaRPr>
            </a:p>
          </p:txBody>
        </p:sp>
      </p:grpSp>
      <p:sp>
        <p:nvSpPr>
          <p:cNvPr id="290" name="Text Box 385" descr="小波"/>
          <p:cNvSpPr txBox="1">
            <a:spLocks noChangeArrowheads="1"/>
          </p:cNvSpPr>
          <p:nvPr/>
        </p:nvSpPr>
        <p:spPr bwMode="auto">
          <a:xfrm>
            <a:off x="6662738" y="4943069"/>
            <a:ext cx="142557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00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[Normal time]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Speed ​​warning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etc</a:t>
            </a:r>
          </a:p>
        </p:txBody>
      </p:sp>
      <p:sp>
        <p:nvSpPr>
          <p:cNvPr id="291" name="AutoShape 390"/>
          <p:cNvSpPr>
            <a:spLocks noChangeArrowheads="1"/>
          </p:cNvSpPr>
          <p:nvPr/>
        </p:nvSpPr>
        <p:spPr bwMode="auto">
          <a:xfrm flipH="1">
            <a:off x="4948858" y="2292350"/>
            <a:ext cx="479425" cy="485775"/>
          </a:xfrm>
          <a:prstGeom prst="leftArrow">
            <a:avLst>
              <a:gd name="adj1" fmla="val 50000"/>
              <a:gd name="adj2" fmla="val 26718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5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292" name="Rectangle 391"/>
          <p:cNvSpPr>
            <a:spLocks noChangeArrowheads="1"/>
          </p:cNvSpPr>
          <p:nvPr/>
        </p:nvSpPr>
        <p:spPr bwMode="auto">
          <a:xfrm>
            <a:off x="4809158" y="2825750"/>
            <a:ext cx="8429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rPr>
              <a:t>Video</a:t>
            </a:r>
            <a:endParaRPr lang="ja-JP" altLang="en-US" sz="160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293" name="AutoShape 392"/>
          <p:cNvSpPr>
            <a:spLocks noChangeArrowheads="1"/>
          </p:cNvSpPr>
          <p:nvPr/>
        </p:nvSpPr>
        <p:spPr bwMode="auto">
          <a:xfrm rot="-5400000">
            <a:off x="1104901" y="3551237"/>
            <a:ext cx="519112" cy="449263"/>
          </a:xfrm>
          <a:prstGeom prst="leftArrow">
            <a:avLst>
              <a:gd name="adj1" fmla="val 50000"/>
              <a:gd name="adj2" fmla="val 2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5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294" name="Rectangle 394"/>
          <p:cNvSpPr>
            <a:spLocks noChangeArrowheads="1"/>
          </p:cNvSpPr>
          <p:nvPr/>
        </p:nvSpPr>
        <p:spPr bwMode="auto">
          <a:xfrm>
            <a:off x="4063629" y="1270000"/>
            <a:ext cx="735756" cy="174148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 anchor="ctr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CCTV Control Rack</a:t>
            </a:r>
            <a:endParaRPr lang="ja-JP" altLang="en-US" sz="18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grpSp>
        <p:nvGrpSpPr>
          <p:cNvPr id="295" name="Group 396"/>
          <p:cNvGrpSpPr>
            <a:grpSpLocks/>
          </p:cNvGrpSpPr>
          <p:nvPr/>
        </p:nvGrpSpPr>
        <p:grpSpPr bwMode="auto">
          <a:xfrm rot="-5400000">
            <a:off x="5195888" y="3895725"/>
            <a:ext cx="228600" cy="69850"/>
            <a:chOff x="3552" y="3312"/>
            <a:chExt cx="384" cy="192"/>
          </a:xfrm>
        </p:grpSpPr>
        <p:sp>
          <p:nvSpPr>
            <p:cNvPr id="296" name="Line 397"/>
            <p:cNvSpPr>
              <a:spLocks noChangeShapeType="1"/>
            </p:cNvSpPr>
            <p:nvPr/>
          </p:nvSpPr>
          <p:spPr bwMode="auto">
            <a:xfrm flipH="1" flipV="1">
              <a:off x="3552" y="3360"/>
              <a:ext cx="48" cy="144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" name="Line 398"/>
            <p:cNvSpPr>
              <a:spLocks noChangeShapeType="1"/>
            </p:cNvSpPr>
            <p:nvPr/>
          </p:nvSpPr>
          <p:spPr bwMode="auto">
            <a:xfrm flipH="1" flipV="1">
              <a:off x="3648" y="3312"/>
              <a:ext cx="48" cy="19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" name="Line 399"/>
            <p:cNvSpPr>
              <a:spLocks noChangeShapeType="1"/>
            </p:cNvSpPr>
            <p:nvPr/>
          </p:nvSpPr>
          <p:spPr bwMode="auto">
            <a:xfrm flipV="1">
              <a:off x="3792" y="3312"/>
              <a:ext cx="0" cy="19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" name="Line 400"/>
            <p:cNvSpPr>
              <a:spLocks noChangeShapeType="1"/>
            </p:cNvSpPr>
            <p:nvPr/>
          </p:nvSpPr>
          <p:spPr bwMode="auto">
            <a:xfrm flipV="1">
              <a:off x="3840" y="3312"/>
              <a:ext cx="96" cy="192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00" name="AutoShape 412"/>
          <p:cNvSpPr>
            <a:spLocks noChangeArrowheads="1"/>
          </p:cNvSpPr>
          <p:nvPr/>
        </p:nvSpPr>
        <p:spPr bwMode="auto">
          <a:xfrm>
            <a:off x="3376613" y="2063750"/>
            <a:ext cx="479425" cy="485775"/>
          </a:xfrm>
          <a:prstGeom prst="leftArrow">
            <a:avLst>
              <a:gd name="adj1" fmla="val 50000"/>
              <a:gd name="adj2" fmla="val 26718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5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301" name="Line 414"/>
          <p:cNvSpPr>
            <a:spLocks noChangeShapeType="1"/>
          </p:cNvSpPr>
          <p:nvPr/>
        </p:nvSpPr>
        <p:spPr bwMode="auto">
          <a:xfrm flipV="1">
            <a:off x="442913" y="5534025"/>
            <a:ext cx="1006475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2" name="Line 415"/>
          <p:cNvSpPr>
            <a:spLocks noChangeShapeType="1"/>
          </p:cNvSpPr>
          <p:nvPr/>
        </p:nvSpPr>
        <p:spPr bwMode="auto">
          <a:xfrm flipV="1">
            <a:off x="7456488" y="2978150"/>
            <a:ext cx="1265237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3" name="Arc 416" descr="小波"/>
          <p:cNvSpPr>
            <a:spLocks/>
          </p:cNvSpPr>
          <p:nvPr/>
        </p:nvSpPr>
        <p:spPr bwMode="auto">
          <a:xfrm>
            <a:off x="7818438" y="3100419"/>
            <a:ext cx="520700" cy="525401"/>
          </a:xfrm>
          <a:custGeom>
            <a:avLst/>
            <a:gdLst>
              <a:gd name="T0" fmla="*/ 0 w 24637"/>
              <a:gd name="T1" fmla="*/ 2147483647 h 21600"/>
              <a:gd name="T2" fmla="*/ 2147483647 w 24637"/>
              <a:gd name="T3" fmla="*/ 2147483647 h 21600"/>
              <a:gd name="T4" fmla="*/ 2147483647 w 2463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37" h="21600" fill="none" extrusionOk="0">
                <a:moveTo>
                  <a:pt x="-1" y="215"/>
                </a:moveTo>
                <a:cubicBezTo>
                  <a:pt x="1008" y="72"/>
                  <a:pt x="2025" y="-1"/>
                  <a:pt x="3044" y="0"/>
                </a:cubicBezTo>
                <a:cubicBezTo>
                  <a:pt x="14754" y="0"/>
                  <a:pt x="24332" y="9331"/>
                  <a:pt x="24636" y="21038"/>
                </a:cubicBezTo>
              </a:path>
              <a:path w="24637" h="21600" stroke="0" extrusionOk="0">
                <a:moveTo>
                  <a:pt x="-1" y="215"/>
                </a:moveTo>
                <a:cubicBezTo>
                  <a:pt x="1008" y="72"/>
                  <a:pt x="2025" y="-1"/>
                  <a:pt x="3044" y="0"/>
                </a:cubicBezTo>
                <a:cubicBezTo>
                  <a:pt x="14754" y="0"/>
                  <a:pt x="24332" y="9331"/>
                  <a:pt x="24636" y="21038"/>
                </a:cubicBezTo>
                <a:lnTo>
                  <a:pt x="3044" y="21600"/>
                </a:lnTo>
                <a:lnTo>
                  <a:pt x="-1" y="21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4" name="Rectangle 418"/>
          <p:cNvSpPr>
            <a:spLocks noChangeArrowheads="1"/>
          </p:cNvSpPr>
          <p:nvPr/>
        </p:nvSpPr>
        <p:spPr bwMode="auto">
          <a:xfrm>
            <a:off x="2915816" y="1052736"/>
            <a:ext cx="1327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Emergent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Event</a:t>
            </a:r>
            <a:r>
              <a:rPr lang="ja-JP" altLang="en-US" sz="105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Video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(Video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switching)</a:t>
            </a:r>
          </a:p>
        </p:txBody>
      </p:sp>
      <p:sp>
        <p:nvSpPr>
          <p:cNvPr id="305" name="Line 440"/>
          <p:cNvSpPr>
            <a:spLocks noChangeShapeType="1"/>
          </p:cNvSpPr>
          <p:nvPr/>
        </p:nvSpPr>
        <p:spPr bwMode="auto">
          <a:xfrm>
            <a:off x="4572000" y="3435350"/>
            <a:ext cx="1647825" cy="93663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6" name="AutoShape 309"/>
          <p:cNvSpPr>
            <a:spLocks noChangeArrowheads="1"/>
          </p:cNvSpPr>
          <p:nvPr/>
        </p:nvSpPr>
        <p:spPr bwMode="auto">
          <a:xfrm>
            <a:off x="3351213" y="3026192"/>
            <a:ext cx="957262" cy="110406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66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New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i-Pro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Abnormal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detection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Camera</a:t>
            </a:r>
            <a:endParaRPr lang="ja-JP" altLang="en-US" sz="12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307" name="Rectangle 441"/>
          <p:cNvSpPr>
            <a:spLocks noChangeArrowheads="1"/>
          </p:cNvSpPr>
          <p:nvPr/>
        </p:nvSpPr>
        <p:spPr bwMode="auto">
          <a:xfrm>
            <a:off x="458788" y="3529013"/>
            <a:ext cx="703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Display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control</a:t>
            </a:r>
            <a:endParaRPr lang="ja-JP" altLang="en-US" sz="1600" b="1" dirty="0" smtClean="0">
              <a:solidFill>
                <a:srgbClr val="FF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308" name="Rectangle 422"/>
          <p:cNvSpPr>
            <a:spLocks noChangeArrowheads="1"/>
          </p:cNvSpPr>
          <p:nvPr/>
        </p:nvSpPr>
        <p:spPr bwMode="auto">
          <a:xfrm>
            <a:off x="6470650" y="1682750"/>
            <a:ext cx="1758950" cy="11430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50" b="1" dirty="0" smtClean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309" name="AutoShape 417" descr="小波"/>
          <p:cNvSpPr>
            <a:spLocks noChangeArrowheads="1"/>
          </p:cNvSpPr>
          <p:nvPr/>
        </p:nvSpPr>
        <p:spPr bwMode="auto">
          <a:xfrm>
            <a:off x="6330950" y="1142716"/>
            <a:ext cx="1616075" cy="870519"/>
          </a:xfrm>
          <a:prstGeom prst="irregularSeal1">
            <a:avLst/>
          </a:prstGeom>
          <a:solidFill>
            <a:srgbClr val="FFFF99"/>
          </a:solidFill>
          <a:ln w="25400">
            <a:solidFill>
              <a:srgbClr val="FF9900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Accident</a:t>
            </a:r>
            <a:endParaRPr lang="ja-JP" altLang="en-US" sz="1400" b="1" dirty="0" smtClean="0">
              <a:solidFill>
                <a:srgbClr val="FF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pic>
        <p:nvPicPr>
          <p:cNvPr id="310" name="Picture 4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114800"/>
            <a:ext cx="1206500" cy="9794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" name="AutoShape 310"/>
          <p:cNvSpPr>
            <a:spLocks noChangeArrowheads="1"/>
          </p:cNvSpPr>
          <p:nvPr/>
        </p:nvSpPr>
        <p:spPr bwMode="auto">
          <a:xfrm>
            <a:off x="2008188" y="3819168"/>
            <a:ext cx="1042987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66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Alarm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Display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at Entrance</a:t>
            </a:r>
            <a:endParaRPr lang="ja-JP" altLang="en-US" sz="12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312" name="Line 95"/>
          <p:cNvSpPr>
            <a:spLocks noChangeShapeType="1"/>
          </p:cNvSpPr>
          <p:nvPr/>
        </p:nvSpPr>
        <p:spPr bwMode="auto">
          <a:xfrm flipV="1">
            <a:off x="492125" y="3663950"/>
            <a:ext cx="8159750" cy="2819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3" name="Rectangle 448"/>
          <p:cNvSpPr>
            <a:spLocks noChangeArrowheads="1"/>
          </p:cNvSpPr>
          <p:nvPr/>
        </p:nvSpPr>
        <p:spPr bwMode="auto">
          <a:xfrm>
            <a:off x="2654316" y="1255713"/>
            <a:ext cx="458757" cy="1755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 anchor="ctr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CCTV Monitor</a:t>
            </a:r>
            <a:endParaRPr lang="ja-JP" altLang="en-US" sz="18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314" name="Rectangle 451"/>
          <p:cNvSpPr>
            <a:spLocks noChangeArrowheads="1"/>
          </p:cNvSpPr>
          <p:nvPr/>
        </p:nvSpPr>
        <p:spPr bwMode="auto">
          <a:xfrm>
            <a:off x="5610648" y="1255713"/>
            <a:ext cx="735756" cy="1941512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000" tIns="46800" rIns="90000" bIns="46800" anchor="ctr">
            <a:spAutoFit/>
          </a:bodyPr>
          <a:lstStyle>
            <a:lvl1pPr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1500" indent="-28575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145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228600" defTabSz="7620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srgbClr val="000000"/>
                </a:solidFill>
                <a:latin typeface="Calibri" pitchFamily="34" charset="0"/>
                <a:ea typeface="ＭＳ ゴシック" pitchFamily="49" charset="-128"/>
              </a:rPr>
              <a:t>Image Processing Unit</a:t>
            </a:r>
            <a:endParaRPr lang="ja-JP" altLang="en-US" sz="1800" b="1" dirty="0" smtClean="0">
              <a:solidFill>
                <a:srgbClr val="000000"/>
              </a:solidFill>
              <a:latin typeface="Calibri" pitchFamily="34" charset="0"/>
              <a:ea typeface="ＭＳ ゴシック" pitchFamily="49" charset="-128"/>
            </a:endParaRPr>
          </a:p>
        </p:txBody>
      </p:sp>
      <p:sp>
        <p:nvSpPr>
          <p:cNvPr id="315" name="Oval 24"/>
          <p:cNvSpPr>
            <a:spLocks noChangeArrowheads="1"/>
          </p:cNvSpPr>
          <p:nvPr/>
        </p:nvSpPr>
        <p:spPr bwMode="auto">
          <a:xfrm>
            <a:off x="6192838" y="3344863"/>
            <a:ext cx="433387" cy="385762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105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16" name="Picture 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3563" y="3173413"/>
            <a:ext cx="9715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2" descr="BAN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19638"/>
            <a:ext cx="1477963" cy="1143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alibri" panose="020F0502020204030204" pitchFamily="34" charset="0"/>
              </a:rPr>
              <a:t>System </a:t>
            </a:r>
            <a:r>
              <a:rPr lang="en-US" altLang="ja-JP" dirty="0" smtClean="0">
                <a:latin typeface="Calibri" panose="020F0502020204030204" pitchFamily="34" charset="0"/>
              </a:rPr>
              <a:t>Overview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r>
              <a:rPr lang="en-US" altLang="ja-JP" dirty="0" smtClean="0">
                <a:solidFill>
                  <a:srgbClr val="000000"/>
                </a:solidFill>
                <a:latin typeface="Calibri" panose="020F0502020204030204" pitchFamily="34" charset="0"/>
              </a:rPr>
              <a:t>/14</a:t>
            </a:r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0" y="534631"/>
            <a:ext cx="9144000" cy="5458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ja-JP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Meiryo UI"/>
              </a:rPr>
              <a:t>We </a:t>
            </a:r>
            <a:r>
              <a:rPr lang="en-US" altLang="ja-JP" sz="2000" b="1" dirty="0">
                <a:solidFill>
                  <a:srgbClr val="000000"/>
                </a:solidFill>
                <a:latin typeface="Calibri" panose="020F0502020204030204" pitchFamily="34" charset="0"/>
                <a:ea typeface="Meiryo UI"/>
              </a:rPr>
              <a:t>offer the Image Traffic </a:t>
            </a:r>
            <a:r>
              <a:rPr lang="en-US" altLang="ja-JP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Meiryo UI"/>
              </a:rPr>
              <a:t>Counter</a:t>
            </a:r>
            <a:r>
              <a:rPr lang="ja-JP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eiryo UI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Meiryo UI"/>
              </a:rPr>
              <a:t>&amp; Incident Detection APP/Firmware</a:t>
            </a:r>
            <a:endParaRPr lang="en-US" altLang="ja-JP" sz="2000" b="1" dirty="0">
              <a:solidFill>
                <a:srgbClr val="000000"/>
              </a:solidFill>
              <a:latin typeface="Calibri" panose="020F0502020204030204" pitchFamily="34" charset="0"/>
              <a:ea typeface="Meiryo UI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3298825" y="2260600"/>
            <a:ext cx="3381375" cy="4321175"/>
          </a:xfrm>
          <a:prstGeom prst="round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2" name="グループ化 5"/>
          <p:cNvGrpSpPr>
            <a:grpSpLocks/>
          </p:cNvGrpSpPr>
          <p:nvPr/>
        </p:nvGrpSpPr>
        <p:grpSpPr bwMode="auto">
          <a:xfrm>
            <a:off x="161925" y="2212975"/>
            <a:ext cx="3041650" cy="2225675"/>
            <a:chOff x="109387" y="1782800"/>
            <a:chExt cx="4051851" cy="2301044"/>
          </a:xfrm>
        </p:grpSpPr>
        <p:grpSp>
          <p:nvGrpSpPr>
            <p:cNvPr id="83" name="グループ化 3"/>
            <p:cNvGrpSpPr>
              <a:grpSpLocks/>
            </p:cNvGrpSpPr>
            <p:nvPr/>
          </p:nvGrpSpPr>
          <p:grpSpPr bwMode="auto">
            <a:xfrm>
              <a:off x="819150" y="1923256"/>
              <a:ext cx="3068638" cy="2160588"/>
              <a:chOff x="3024187" y="2266950"/>
              <a:chExt cx="3068638" cy="2160588"/>
            </a:xfrm>
          </p:grpSpPr>
          <p:pic>
            <p:nvPicPr>
              <p:cNvPr id="86" name="Picture 48" descr="Image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55" r="13000"/>
              <a:stretch>
                <a:fillRect/>
              </a:stretch>
            </p:blipFill>
            <p:spPr bwMode="auto">
              <a:xfrm>
                <a:off x="3024187" y="2266950"/>
                <a:ext cx="3068638" cy="2160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Line 49"/>
              <p:cNvSpPr>
                <a:spLocks noChangeShapeType="1"/>
              </p:cNvSpPr>
              <p:nvPr/>
            </p:nvSpPr>
            <p:spPr bwMode="auto">
              <a:xfrm flipH="1" flipV="1">
                <a:off x="3676320" y="2397303"/>
                <a:ext cx="27492" cy="1573966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8" name="Line 50"/>
              <p:cNvSpPr>
                <a:spLocks noChangeShapeType="1"/>
              </p:cNvSpPr>
              <p:nvPr/>
            </p:nvSpPr>
            <p:spPr bwMode="auto">
              <a:xfrm flipH="1">
                <a:off x="3676320" y="2397303"/>
                <a:ext cx="619621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9" name="Rectangle 51"/>
              <p:cNvSpPr>
                <a:spLocks noChangeArrowheads="1"/>
              </p:cNvSpPr>
              <p:nvPr/>
            </p:nvSpPr>
            <p:spPr bwMode="auto">
              <a:xfrm>
                <a:off x="3593845" y="3818632"/>
                <a:ext cx="86704" cy="13458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0" name="Line 53"/>
              <p:cNvSpPr>
                <a:spLocks noChangeShapeType="1"/>
              </p:cNvSpPr>
              <p:nvPr/>
            </p:nvSpPr>
            <p:spPr bwMode="auto">
              <a:xfrm flipH="1" flipV="1">
                <a:off x="4162711" y="2330010"/>
                <a:ext cx="133230" cy="122602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1" name="Line 54"/>
              <p:cNvSpPr>
                <a:spLocks noChangeShapeType="1"/>
              </p:cNvSpPr>
              <p:nvPr/>
            </p:nvSpPr>
            <p:spPr bwMode="auto">
              <a:xfrm flipH="1" flipV="1">
                <a:off x="4162711" y="2330010"/>
                <a:ext cx="1163110" cy="122602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2" name="Line 55"/>
              <p:cNvSpPr>
                <a:spLocks noChangeShapeType="1"/>
              </p:cNvSpPr>
              <p:nvPr/>
            </p:nvSpPr>
            <p:spPr bwMode="auto">
              <a:xfrm flipH="1">
                <a:off x="4295941" y="3556031"/>
                <a:ext cx="1029880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3" name="Line 56"/>
              <p:cNvSpPr>
                <a:spLocks noChangeShapeType="1"/>
              </p:cNvSpPr>
              <p:nvPr/>
            </p:nvSpPr>
            <p:spPr bwMode="auto">
              <a:xfrm flipH="1">
                <a:off x="4433398" y="3183465"/>
                <a:ext cx="3764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4" name="Line 57"/>
              <p:cNvSpPr>
                <a:spLocks noChangeShapeType="1"/>
              </p:cNvSpPr>
              <p:nvPr/>
            </p:nvSpPr>
            <p:spPr bwMode="auto">
              <a:xfrm flipH="1" flipV="1">
                <a:off x="4162711" y="2330010"/>
                <a:ext cx="270687" cy="85345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5" name="Line 58"/>
              <p:cNvSpPr>
                <a:spLocks noChangeShapeType="1"/>
              </p:cNvSpPr>
              <p:nvPr/>
            </p:nvSpPr>
            <p:spPr bwMode="auto">
              <a:xfrm flipH="1" flipV="1">
                <a:off x="4162711" y="2330010"/>
                <a:ext cx="647112" cy="85345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6" name="Text Box 59"/>
              <p:cNvSpPr txBox="1">
                <a:spLocks noChangeArrowheads="1"/>
              </p:cNvSpPr>
              <p:nvPr/>
            </p:nvSpPr>
            <p:spPr bwMode="auto">
              <a:xfrm>
                <a:off x="4257875" y="3314765"/>
                <a:ext cx="246084" cy="238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20000"/>
                  </a:spcBef>
                  <a:defRPr/>
                </a:pPr>
                <a:endParaRPr kumimoji="0" lang="ja-JP" altLang="en-US" sz="900" b="1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7" name="Line 60"/>
              <p:cNvSpPr>
                <a:spLocks noChangeShapeType="1"/>
              </p:cNvSpPr>
              <p:nvPr/>
            </p:nvSpPr>
            <p:spPr bwMode="auto">
              <a:xfrm flipH="1">
                <a:off x="4378415" y="3183465"/>
                <a:ext cx="54983" cy="8862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8" name="Line 61"/>
              <p:cNvSpPr>
                <a:spLocks noChangeShapeType="1"/>
              </p:cNvSpPr>
              <p:nvPr/>
            </p:nvSpPr>
            <p:spPr bwMode="auto">
              <a:xfrm flipH="1">
                <a:off x="4295941" y="3401752"/>
                <a:ext cx="29606" cy="15427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9" name="Line 62"/>
              <p:cNvSpPr>
                <a:spLocks noChangeShapeType="1"/>
              </p:cNvSpPr>
              <p:nvPr/>
            </p:nvSpPr>
            <p:spPr bwMode="auto">
              <a:xfrm flipH="1" flipV="1">
                <a:off x="4809823" y="3183465"/>
                <a:ext cx="186098" cy="15592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0" name="Line 63"/>
              <p:cNvSpPr>
                <a:spLocks noChangeShapeType="1"/>
              </p:cNvSpPr>
              <p:nvPr/>
            </p:nvSpPr>
            <p:spPr bwMode="auto">
              <a:xfrm flipH="1">
                <a:off x="4325547" y="3272092"/>
                <a:ext cx="52868" cy="12966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1" name="Rectangle 52"/>
              <p:cNvSpPr>
                <a:spLocks noChangeArrowheads="1"/>
              </p:cNvSpPr>
              <p:nvPr/>
            </p:nvSpPr>
            <p:spPr bwMode="auto">
              <a:xfrm>
                <a:off x="4120416" y="2307033"/>
                <a:ext cx="86705" cy="6072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2" name="Line 66"/>
              <p:cNvSpPr>
                <a:spLocks noChangeShapeType="1"/>
              </p:cNvSpPr>
              <p:nvPr/>
            </p:nvSpPr>
            <p:spPr bwMode="auto">
              <a:xfrm flipH="1" flipV="1">
                <a:off x="4995920" y="3339385"/>
                <a:ext cx="323557" cy="21828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kumimoji="0" lang="ja-JP" altLang="en-US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84" name="AutoShape 45"/>
            <p:cNvSpPr>
              <a:spLocks noChangeArrowheads="1"/>
            </p:cNvSpPr>
            <p:nvPr/>
          </p:nvSpPr>
          <p:spPr bwMode="auto">
            <a:xfrm rot="10800000">
              <a:off x="109387" y="3143404"/>
              <a:ext cx="1175798" cy="395543"/>
            </a:xfrm>
            <a:prstGeom prst="wedgeRectCallout">
              <a:avLst>
                <a:gd name="adj1" fmla="val -61567"/>
                <a:gd name="adj2" fmla="val -58406"/>
              </a:avLst>
            </a:prstGeom>
            <a:solidFill>
              <a:srgbClr val="FFFFFF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rot="10800000" lIns="90000" tIns="46800" rIns="90000" bIns="46800" anchor="ctr" anchorCtr="1"/>
            <a:lstStyle/>
            <a:p>
              <a:pPr algn="ctr">
                <a:defRPr/>
              </a:pPr>
              <a:r>
                <a:rPr kumimoji="0" lang="en-US" altLang="ja-JP" sz="1600" b="1" kern="0" dirty="0">
                  <a:solidFill>
                    <a:srgbClr val="FF3300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Control Box</a:t>
              </a:r>
            </a:p>
          </p:txBody>
        </p:sp>
        <p:sp>
          <p:nvSpPr>
            <p:cNvPr id="85" name="AutoShape 44"/>
            <p:cNvSpPr>
              <a:spLocks noChangeArrowheads="1"/>
            </p:cNvSpPr>
            <p:nvPr/>
          </p:nvSpPr>
          <p:spPr bwMode="auto">
            <a:xfrm>
              <a:off x="3118669" y="1782800"/>
              <a:ext cx="1042569" cy="418521"/>
            </a:xfrm>
            <a:prstGeom prst="wedgeRectCallout">
              <a:avLst>
                <a:gd name="adj1" fmla="val -150142"/>
                <a:gd name="adj2" fmla="val -2606"/>
              </a:avLst>
            </a:prstGeom>
            <a:solidFill>
              <a:srgbClr val="FF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 anchorCtr="1"/>
            <a:lstStyle/>
            <a:p>
              <a:pPr algn="ctr">
                <a:defRPr/>
              </a:pPr>
              <a:r>
                <a:rPr kumimoji="0" lang="en-US" altLang="ja-JP" sz="1600" b="1" kern="0" dirty="0">
                  <a:solidFill>
                    <a:srgbClr val="FF3300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Unit</a:t>
              </a:r>
              <a:endParaRPr kumimoji="0" lang="ja-JP" altLang="en-US" sz="1600" b="1" kern="0" dirty="0">
                <a:solidFill>
                  <a:srgbClr val="FF33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03" name="テキスト ボックス 29"/>
          <p:cNvSpPr txBox="1">
            <a:spLocks noChangeArrowheads="1"/>
          </p:cNvSpPr>
          <p:nvPr/>
        </p:nvSpPr>
        <p:spPr bwMode="auto">
          <a:xfrm>
            <a:off x="7092280" y="2195543"/>
            <a:ext cx="892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77875" eaLnBrk="0" hangingPunct="0">
              <a:spcBef>
                <a:spcPct val="20000"/>
              </a:spcBef>
              <a:buFont typeface="Arial" charset="0"/>
              <a:buChar char="•"/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777875" eaLnBrk="0" hangingPunct="0">
              <a:spcBef>
                <a:spcPct val="20000"/>
              </a:spcBef>
              <a:buFont typeface="Arial" charset="0"/>
              <a:buChar char="–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777875" eaLnBrk="0" hangingPunct="0">
              <a:spcBef>
                <a:spcPct val="200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777875" eaLnBrk="0" hangingPunct="0">
              <a:spcBef>
                <a:spcPct val="20000"/>
              </a:spcBef>
              <a:buFont typeface="Arial" charset="0"/>
              <a:buChar char="–"/>
              <a:defRPr kumimoji="1" sz="1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777875" eaLnBrk="0" hangingPunct="0">
              <a:spcBef>
                <a:spcPct val="20000"/>
              </a:spcBef>
              <a:buFont typeface="Arial" charset="0"/>
              <a:buChar char="»"/>
              <a:defRPr kumimoji="1" sz="1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0070C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Center</a:t>
            </a:r>
            <a:endParaRPr lang="ja-JP" altLang="en-US" sz="2000" b="1" dirty="0">
              <a:solidFill>
                <a:srgbClr val="0070C0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4" name="直線矢印コネクタ 47"/>
          <p:cNvCxnSpPr>
            <a:cxnSpLocks noChangeShapeType="1"/>
          </p:cNvCxnSpPr>
          <p:nvPr/>
        </p:nvCxnSpPr>
        <p:spPr bwMode="auto">
          <a:xfrm>
            <a:off x="1244600" y="3911600"/>
            <a:ext cx="2103438" cy="317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直線矢印コネクタ 47"/>
          <p:cNvCxnSpPr>
            <a:cxnSpLocks noChangeShapeType="1"/>
          </p:cNvCxnSpPr>
          <p:nvPr/>
        </p:nvCxnSpPr>
        <p:spPr bwMode="auto">
          <a:xfrm>
            <a:off x="1244600" y="4032250"/>
            <a:ext cx="2103438" cy="7938"/>
          </a:xfrm>
          <a:prstGeom prst="straightConnector1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直線矢印コネクタ 47"/>
          <p:cNvCxnSpPr>
            <a:cxnSpLocks noChangeShapeType="1"/>
          </p:cNvCxnSpPr>
          <p:nvPr/>
        </p:nvCxnSpPr>
        <p:spPr bwMode="auto">
          <a:xfrm>
            <a:off x="708025" y="4603750"/>
            <a:ext cx="546100" cy="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線矢印コネクタ 47"/>
          <p:cNvCxnSpPr>
            <a:cxnSpLocks noChangeShapeType="1"/>
          </p:cNvCxnSpPr>
          <p:nvPr/>
        </p:nvCxnSpPr>
        <p:spPr bwMode="auto">
          <a:xfrm>
            <a:off x="708025" y="4789488"/>
            <a:ext cx="549275" cy="7937"/>
          </a:xfrm>
          <a:prstGeom prst="straightConnector1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Text Box 59"/>
          <p:cNvSpPr txBox="1">
            <a:spLocks noChangeArrowheads="1"/>
          </p:cNvSpPr>
          <p:nvPr/>
        </p:nvSpPr>
        <p:spPr bwMode="auto">
          <a:xfrm>
            <a:off x="1308100" y="4437063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0" lang="en-US" altLang="ja-JP" sz="1400" b="1" kern="0" dirty="0" smtClean="0">
                <a:solidFill>
                  <a:srgbClr val="00B05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Video</a:t>
            </a:r>
          </a:p>
        </p:txBody>
      </p:sp>
      <p:sp>
        <p:nvSpPr>
          <p:cNvPr id="109" name="Text Box 59"/>
          <p:cNvSpPr txBox="1">
            <a:spLocks noChangeArrowheads="1"/>
          </p:cNvSpPr>
          <p:nvPr/>
        </p:nvSpPr>
        <p:spPr bwMode="auto">
          <a:xfrm>
            <a:off x="1295400" y="4664075"/>
            <a:ext cx="5373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0" lang="en-US" altLang="ja-JP" sz="1400" b="1" kern="0" dirty="0" smtClean="0">
                <a:solidFill>
                  <a:srgbClr val="ACCBF9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Data</a:t>
            </a:r>
          </a:p>
        </p:txBody>
      </p:sp>
      <p:sp>
        <p:nvSpPr>
          <p:cNvPr id="110" name="正方形/長方形 62"/>
          <p:cNvSpPr>
            <a:spLocks noChangeArrowheads="1"/>
          </p:cNvSpPr>
          <p:nvPr/>
        </p:nvSpPr>
        <p:spPr bwMode="auto">
          <a:xfrm>
            <a:off x="3940223" y="4727575"/>
            <a:ext cx="5597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sz="1200" b="1" i="0" u="none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H.264</a:t>
            </a:r>
            <a:endParaRPr lang="ja-JP" altLang="ja-JP" sz="1200" b="1" i="0" u="none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1" name="直線コネクタ 110"/>
          <p:cNvCxnSpPr/>
          <p:nvPr/>
        </p:nvCxnSpPr>
        <p:spPr>
          <a:xfrm flipV="1">
            <a:off x="3536950" y="2820988"/>
            <a:ext cx="803275" cy="1428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V="1">
            <a:off x="3686175" y="5184775"/>
            <a:ext cx="803275" cy="142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3652838" y="5943600"/>
            <a:ext cx="836612" cy="635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flipV="1">
            <a:off x="3665538" y="4724400"/>
            <a:ext cx="0" cy="12319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V="1">
            <a:off x="3521075" y="4741863"/>
            <a:ext cx="0" cy="1230312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2403475" y="5967413"/>
            <a:ext cx="1106488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6" descr="C:\Users\3611099\Desktop\work\Image1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525713"/>
            <a:ext cx="195103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図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73700"/>
            <a:ext cx="8556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981575"/>
            <a:ext cx="14716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" descr="C:\Users\3611099\Desktop\Image3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5572125"/>
            <a:ext cx="17938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Oval 25"/>
          <p:cNvSpPr>
            <a:spLocks noChangeArrowheads="1"/>
          </p:cNvSpPr>
          <p:nvPr/>
        </p:nvSpPr>
        <p:spPr bwMode="auto">
          <a:xfrm rot="16200000">
            <a:off x="2474119" y="3529806"/>
            <a:ext cx="2124075" cy="436563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3200" b="1" dirty="0">
                <a:solidFill>
                  <a:srgbClr val="FFFF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Network</a:t>
            </a:r>
          </a:p>
        </p:txBody>
      </p:sp>
      <p:sp>
        <p:nvSpPr>
          <p:cNvPr id="122" name="正方形/長方形 83"/>
          <p:cNvSpPr>
            <a:spLocks noChangeArrowheads="1"/>
          </p:cNvSpPr>
          <p:nvPr/>
        </p:nvSpPr>
        <p:spPr bwMode="auto">
          <a:xfrm>
            <a:off x="3548063" y="2271713"/>
            <a:ext cx="2195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b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Road Condition</a:t>
            </a:r>
            <a:r>
              <a:rPr lang="ja-JP" alt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Traffic Counter</a:t>
            </a:r>
            <a:endParaRPr lang="ja-JP" altLang="ja-JP" sz="1200" b="1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3" name="正方形/長方形 84"/>
          <p:cNvSpPr>
            <a:spLocks noChangeArrowheads="1"/>
          </p:cNvSpPr>
          <p:nvPr/>
        </p:nvSpPr>
        <p:spPr bwMode="auto">
          <a:xfrm>
            <a:off x="2411413" y="5229225"/>
            <a:ext cx="869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i="1" u="sng">
                <a:solidFill>
                  <a:schemeClr val="tx1"/>
                </a:solidFill>
                <a:latin typeface="Times New Roman" pitchFamily="18" charset="0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sz="1200" b="1" i="0" u="none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Raw Video</a:t>
            </a:r>
          </a:p>
          <a:p>
            <a:pPr eaLnBrk="1" hangingPunct="1"/>
            <a:r>
              <a:rPr lang="en-US" altLang="ja-JP" sz="1200" b="1" i="0" u="none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Processing</a:t>
            </a:r>
          </a:p>
          <a:p>
            <a:pPr eaLnBrk="1" hangingPunct="1"/>
            <a:r>
              <a:rPr lang="en-US" altLang="ja-JP" sz="1200" b="1" i="0" u="none" dirty="0">
                <a:solidFill>
                  <a:srgbClr val="00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     Result</a:t>
            </a:r>
            <a:endParaRPr lang="ja-JP" altLang="ja-JP" sz="1200" b="1" i="0" u="none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3825875" y="2984500"/>
            <a:ext cx="27828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ja-JP" sz="1600" b="1" kern="0" dirty="0">
                <a:solidFill>
                  <a:srgbClr val="FF33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Traffic Data server APP</a:t>
            </a:r>
          </a:p>
        </p:txBody>
      </p:sp>
      <p:sp>
        <p:nvSpPr>
          <p:cNvPr id="125" name="正方形/長方形 124"/>
          <p:cNvSpPr/>
          <p:nvPr/>
        </p:nvSpPr>
        <p:spPr>
          <a:xfrm>
            <a:off x="4981900" y="5302250"/>
            <a:ext cx="556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ja-JP" sz="1600" b="1" kern="0" dirty="0">
                <a:solidFill>
                  <a:srgbClr val="FF33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NVR</a:t>
            </a:r>
          </a:p>
        </p:txBody>
      </p:sp>
      <p:sp>
        <p:nvSpPr>
          <p:cNvPr id="126" name="正方形/長方形 125"/>
          <p:cNvSpPr/>
          <p:nvPr/>
        </p:nvSpPr>
        <p:spPr>
          <a:xfrm>
            <a:off x="3708400" y="6237288"/>
            <a:ext cx="2386013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ja-JP" sz="1600" b="1" kern="0" dirty="0">
                <a:solidFill>
                  <a:srgbClr val="FF33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ASM/VideoInsight</a:t>
            </a:r>
            <a:endParaRPr kumimoji="0" lang="en-US" altLang="ja-JP" sz="1600" b="1" kern="0" dirty="0">
              <a:solidFill>
                <a:srgbClr val="0066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1376217" y="6253163"/>
            <a:ext cx="1967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ja-JP" sz="1600" b="1" kern="0" dirty="0">
                <a:solidFill>
                  <a:srgbClr val="FF33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Maintenance PC App</a:t>
            </a:r>
          </a:p>
        </p:txBody>
      </p:sp>
      <p:cxnSp>
        <p:nvCxnSpPr>
          <p:cNvPr id="128" name="直線矢印コネクタ 47"/>
          <p:cNvCxnSpPr>
            <a:cxnSpLocks noChangeShapeType="1"/>
          </p:cNvCxnSpPr>
          <p:nvPr/>
        </p:nvCxnSpPr>
        <p:spPr bwMode="auto">
          <a:xfrm>
            <a:off x="3652838" y="2773363"/>
            <a:ext cx="706437" cy="0"/>
          </a:xfrm>
          <a:prstGeom prst="straightConnector1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線矢印コネクタ 47"/>
          <p:cNvCxnSpPr>
            <a:cxnSpLocks noChangeShapeType="1"/>
          </p:cNvCxnSpPr>
          <p:nvPr/>
        </p:nvCxnSpPr>
        <p:spPr bwMode="auto">
          <a:xfrm>
            <a:off x="3708400" y="5102225"/>
            <a:ext cx="738188" cy="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線矢印コネクタ 47"/>
          <p:cNvCxnSpPr>
            <a:cxnSpLocks noChangeShapeType="1"/>
          </p:cNvCxnSpPr>
          <p:nvPr/>
        </p:nvCxnSpPr>
        <p:spPr bwMode="auto">
          <a:xfrm>
            <a:off x="3708400" y="5876925"/>
            <a:ext cx="650875" cy="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線矢印コネクタ 47"/>
          <p:cNvCxnSpPr>
            <a:cxnSpLocks noChangeShapeType="1"/>
          </p:cNvCxnSpPr>
          <p:nvPr/>
        </p:nvCxnSpPr>
        <p:spPr bwMode="auto">
          <a:xfrm flipH="1">
            <a:off x="2403475" y="5805488"/>
            <a:ext cx="982663" cy="0"/>
          </a:xfrm>
          <a:prstGeom prst="straightConnector1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線矢印コネクタ 47"/>
          <p:cNvCxnSpPr>
            <a:cxnSpLocks noChangeShapeType="1"/>
          </p:cNvCxnSpPr>
          <p:nvPr/>
        </p:nvCxnSpPr>
        <p:spPr bwMode="auto">
          <a:xfrm flipH="1">
            <a:off x="2403475" y="5876925"/>
            <a:ext cx="1054100" cy="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線矢印コネクタ 47"/>
          <p:cNvCxnSpPr>
            <a:cxnSpLocks noChangeShapeType="1"/>
          </p:cNvCxnSpPr>
          <p:nvPr/>
        </p:nvCxnSpPr>
        <p:spPr bwMode="auto">
          <a:xfrm>
            <a:off x="3717925" y="4629150"/>
            <a:ext cx="0" cy="124777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線矢印コネクタ 47"/>
          <p:cNvCxnSpPr>
            <a:cxnSpLocks noChangeShapeType="1"/>
          </p:cNvCxnSpPr>
          <p:nvPr/>
        </p:nvCxnSpPr>
        <p:spPr bwMode="auto">
          <a:xfrm flipV="1">
            <a:off x="3381375" y="4646613"/>
            <a:ext cx="4763" cy="1169987"/>
          </a:xfrm>
          <a:prstGeom prst="straightConnector1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線矢印コネクタ 47"/>
          <p:cNvCxnSpPr>
            <a:cxnSpLocks noChangeShapeType="1"/>
          </p:cNvCxnSpPr>
          <p:nvPr/>
        </p:nvCxnSpPr>
        <p:spPr bwMode="auto">
          <a:xfrm>
            <a:off x="3457575" y="4635500"/>
            <a:ext cx="0" cy="124777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線矢印コネクタ 47"/>
          <p:cNvCxnSpPr>
            <a:cxnSpLocks noChangeShapeType="1"/>
          </p:cNvCxnSpPr>
          <p:nvPr/>
        </p:nvCxnSpPr>
        <p:spPr bwMode="auto">
          <a:xfrm>
            <a:off x="6211887" y="2773363"/>
            <a:ext cx="1005547" cy="0"/>
          </a:xfrm>
          <a:prstGeom prst="straightConnector1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831975"/>
            <a:ext cx="49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6" descr="C:\Users\3611099\Desktop\work\Image1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34" y="2647950"/>
            <a:ext cx="9175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角丸四角形 138"/>
          <p:cNvSpPr/>
          <p:nvPr/>
        </p:nvSpPr>
        <p:spPr>
          <a:xfrm>
            <a:off x="2319338" y="1782763"/>
            <a:ext cx="10287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0" name="角丸四角形 139"/>
          <p:cNvSpPr/>
          <p:nvPr/>
        </p:nvSpPr>
        <p:spPr>
          <a:xfrm>
            <a:off x="4100513" y="2548712"/>
            <a:ext cx="2205037" cy="746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1" name="角丸四角形 140"/>
          <p:cNvSpPr/>
          <p:nvPr/>
        </p:nvSpPr>
        <p:spPr>
          <a:xfrm>
            <a:off x="1368425" y="4989513"/>
            <a:ext cx="1930400" cy="1592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角丸四角形 141"/>
          <p:cNvSpPr/>
          <p:nvPr/>
        </p:nvSpPr>
        <p:spPr>
          <a:xfrm>
            <a:off x="4150519" y="1354187"/>
            <a:ext cx="592138" cy="266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4572000" y="1331476"/>
            <a:ext cx="4294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ja-JP" b="1" kern="0" dirty="0" smtClean="0">
                <a:solidFill>
                  <a:srgbClr val="FF33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:Panasonic Supply Application/Firmware</a:t>
            </a:r>
            <a:r>
              <a:rPr kumimoji="0" lang="ja-JP" altLang="en-US" b="1" kern="0" dirty="0" smtClean="0">
                <a:solidFill>
                  <a:srgbClr val="FF33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0" lang="en-US" altLang="ja-JP" b="1" kern="0" dirty="0">
              <a:solidFill>
                <a:srgbClr val="FF3300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4" name="角丸四角形 143"/>
          <p:cNvSpPr/>
          <p:nvPr/>
        </p:nvSpPr>
        <p:spPr>
          <a:xfrm>
            <a:off x="271463" y="1336675"/>
            <a:ext cx="2192337" cy="460375"/>
          </a:xfrm>
          <a:prstGeom prst="round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>
              <a:defRPr/>
            </a:pPr>
            <a:r>
              <a:rPr lang="en-US" altLang="ja-JP" b="1" dirty="0">
                <a:solidFill>
                  <a:prstClr val="white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System Configuration</a:t>
            </a:r>
            <a:endParaRPr lang="ja-JP" altLang="en-US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7491390" y="2847975"/>
            <a:ext cx="125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ja-JP" sz="1600" b="1" kern="0" dirty="0">
                <a:solidFill>
                  <a:srgbClr val="0066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Main </a:t>
            </a:r>
            <a:r>
              <a:rPr kumimoji="0" lang="en-US" altLang="ja-JP" sz="1600" b="1" kern="0" dirty="0" smtClean="0">
                <a:solidFill>
                  <a:srgbClr val="0066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Server</a:t>
            </a:r>
          </a:p>
          <a:p>
            <a:pPr algn="ctr">
              <a:defRPr/>
            </a:pPr>
            <a:r>
              <a:rPr kumimoji="0" lang="en-US" altLang="ja-JP" sz="1600" b="1" kern="0" dirty="0" smtClean="0">
                <a:solidFill>
                  <a:srgbClr val="0066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0" lang="en-US" altLang="ja-JP" sz="1600" b="1" kern="0" dirty="0">
                <a:solidFill>
                  <a:srgbClr val="0066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Third Party)</a:t>
            </a:r>
          </a:p>
        </p:txBody>
      </p:sp>
      <p:sp>
        <p:nvSpPr>
          <p:cNvPr id="149" name="角丸四角形 148"/>
          <p:cNvSpPr/>
          <p:nvPr/>
        </p:nvSpPr>
        <p:spPr>
          <a:xfrm>
            <a:off x="6822946" y="2132856"/>
            <a:ext cx="2069534" cy="147685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0" name="角丸四角形 149"/>
          <p:cNvSpPr/>
          <p:nvPr/>
        </p:nvSpPr>
        <p:spPr>
          <a:xfrm>
            <a:off x="3799678" y="4744839"/>
            <a:ext cx="2505872" cy="1846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 b="1" dirty="0">
              <a:solidFill>
                <a:prstClr val="white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1" name="角丸四角形吹き出し 150"/>
          <p:cNvSpPr/>
          <p:nvPr/>
        </p:nvSpPr>
        <p:spPr>
          <a:xfrm>
            <a:off x="6822946" y="4040187"/>
            <a:ext cx="2056606" cy="2505075"/>
          </a:xfrm>
          <a:prstGeom prst="wedgeRoundRectCallout">
            <a:avLst>
              <a:gd name="adj1" fmla="val -58595"/>
              <a:gd name="adj2" fmla="val -9806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72000" rIns="72000" rtlCol="0" anchor="ctr"/>
          <a:lstStyle/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&lt;Traffic counter&gt;</a:t>
            </a: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 Average speed</a:t>
            </a: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 Volume 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of </a:t>
            </a: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traffic</a:t>
            </a: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endParaRPr lang="en-US" altLang="ja-JP" sz="1200" b="1" dirty="0" smtClean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&lt;Incident&gt;</a:t>
            </a: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1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) </a:t>
            </a: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Stopped 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vehicle </a:t>
            </a:r>
            <a:endParaRPr lang="ja-JP" altLang="ja-JP" sz="1200" b="1" dirty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) Low-speed vehicle </a:t>
            </a:r>
            <a:endParaRPr lang="ja-JP" altLang="ja-JP" sz="1200" b="1" dirty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) Congestion </a:t>
            </a:r>
            <a:endParaRPr lang="ja-JP" altLang="ja-JP" sz="1200" b="1" dirty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) Avoid obstacles </a:t>
            </a:r>
            <a:endParaRPr lang="ja-JP" altLang="ja-JP" sz="1200" b="1" dirty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) Over speed</a:t>
            </a:r>
            <a:endParaRPr lang="ja-JP" altLang="ja-JP" sz="1200" b="1" dirty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) Reverse run </a:t>
            </a:r>
            <a:endParaRPr lang="ja-JP" altLang="ja-JP" sz="1200" b="1" dirty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) </a:t>
            </a: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Driving 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vehicle </a:t>
            </a:r>
            <a:endParaRPr lang="en-US" altLang="ja-JP" sz="1200" b="1" dirty="0" smtClean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3619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          in </a:t>
            </a:r>
            <a:r>
              <a:rPr lang="en-US" altLang="ja-JP" sz="1200" b="1" dirty="0">
                <a:solidFill>
                  <a:srgbClr val="3333FF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shoulder lane</a:t>
            </a:r>
            <a:endParaRPr lang="ja-JP" altLang="en-US" sz="1200" b="1" dirty="0">
              <a:solidFill>
                <a:srgbClr val="3333FF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0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タイトル 1"/>
          <p:cNvSpPr txBox="1">
            <a:spLocks/>
          </p:cNvSpPr>
          <p:nvPr/>
        </p:nvSpPr>
        <p:spPr>
          <a:xfrm>
            <a:off x="251520" y="68627"/>
            <a:ext cx="8640000" cy="523220"/>
          </a:xfrm>
          <a:prstGeom prst="rect">
            <a:avLst/>
          </a:prstGeom>
        </p:spPr>
        <p:txBody>
          <a:bodyPr lIns="77907" tIns="38953" rIns="77907" bIns="38953"/>
          <a:lstStyle>
            <a:defPPr>
              <a:defRPr lang="ja-JP"/>
            </a:defPPr>
            <a:lvl1pPr algn="ctr" defTabSz="77925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prstClr val="black"/>
                </a:solidFill>
                <a:latin typeface="Calibri" panose="020F0502020204030204" pitchFamily="34" charset="0"/>
                <a:ea typeface="MS PGothic" pitchFamily="50" charset="-128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latin typeface="+mj-lt"/>
              </a:rPr>
              <a:t>i-PRO </a:t>
            </a:r>
            <a:r>
              <a:rPr lang="en-US" altLang="ja-JP" dirty="0">
                <a:latin typeface="+mj-lt"/>
              </a:rPr>
              <a:t>Image Traffic Counter Feature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-9109" y="560263"/>
            <a:ext cx="9153110" cy="11184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defTabSz="779252"/>
            <a:endParaRPr lang="ja-JP" altLang="en-US" sz="15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3224" y="1336416"/>
            <a:ext cx="8811264" cy="5405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endParaRPr lang="ja-JP" altLang="en-US" sz="15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9" y="46619"/>
            <a:ext cx="1052718" cy="4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61294" y="740704"/>
            <a:ext cx="8803194" cy="4800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en-US" altLang="ja-JP" b="1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Traffic Counter Feature(In JPN)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51521" y="1405095"/>
            <a:ext cx="2191690" cy="384043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en-US" altLang="ja-JP" sz="1400" b="1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Feature</a:t>
            </a:r>
            <a:endParaRPr lang="ja-JP" altLang="en-US" sz="1400" b="1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1043608" y="142059"/>
            <a:ext cx="648072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779252"/>
            <a:r>
              <a:rPr lang="ja-JP" altLang="en-US" sz="1200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社外秘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17250" y="1832681"/>
            <a:ext cx="8131833" cy="4908901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63" y="3072780"/>
            <a:ext cx="6347420" cy="366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0228"/>
            <a:ext cx="5502374" cy="308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4283968" y="1870228"/>
            <a:ext cx="151216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OSD Video</a:t>
            </a:r>
            <a:endParaRPr lang="ja-JP" altLang="en-US" sz="1600" dirty="0">
              <a:solidFill>
                <a:prstClr val="black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44208" y="2924944"/>
            <a:ext cx="24473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0" lang="en-US" altLang="ja-JP" sz="1600" b="1" kern="0" dirty="0">
                <a:solidFill>
                  <a:srgbClr val="FF33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Traffic </a:t>
            </a:r>
            <a:r>
              <a:rPr kumimoji="0" lang="en-US" altLang="ja-JP" sz="1600" b="1" kern="0" dirty="0" smtClean="0">
                <a:solidFill>
                  <a:srgbClr val="FF33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server</a:t>
            </a:r>
            <a:endParaRPr kumimoji="0" lang="en-US" altLang="ja-JP" sz="1600" b="1" kern="0" dirty="0">
              <a:solidFill>
                <a:srgbClr val="FF3300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0" lang="en-US" altLang="ja-JP" sz="1600" b="1" kern="0" dirty="0" smtClean="0">
                <a:solidFill>
                  <a:srgbClr val="FF33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App image</a:t>
            </a:r>
            <a:endParaRPr lang="ja-JP" altLang="en-US" sz="1600" dirty="0">
              <a:solidFill>
                <a:prstClr val="black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1" y="5724545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Display of traffic in each lane</a:t>
            </a:r>
            <a:endParaRPr lang="ja-JP" altLang="en-US" sz="1600" b="1" dirty="0">
              <a:solidFill>
                <a:srgbClr val="FF0000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2771800" y="2794316"/>
            <a:ext cx="590947" cy="562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右中かっこ 19"/>
          <p:cNvSpPr/>
          <p:nvPr/>
        </p:nvSpPr>
        <p:spPr>
          <a:xfrm flipH="1">
            <a:off x="2163880" y="5733256"/>
            <a:ext cx="288032" cy="720080"/>
          </a:xfrm>
          <a:prstGeom prst="rightBrace">
            <a:avLst>
              <a:gd name="adj1" fmla="val 27230"/>
              <a:gd name="adj2" fmla="val 3855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1" name="直線コネクタ 20"/>
          <p:cNvCxnSpPr>
            <a:endCxn id="19" idx="3"/>
          </p:cNvCxnSpPr>
          <p:nvPr/>
        </p:nvCxnSpPr>
        <p:spPr>
          <a:xfrm flipV="1">
            <a:off x="1907704" y="3274590"/>
            <a:ext cx="950638" cy="26026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906183" y="5877272"/>
            <a:ext cx="230206" cy="1336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スライド番号プレースホルダー 3"/>
          <p:cNvSpPr txBox="1">
            <a:spLocks/>
          </p:cNvSpPr>
          <p:nvPr/>
        </p:nvSpPr>
        <p:spPr>
          <a:xfrm>
            <a:off x="8228158" y="291863"/>
            <a:ext cx="794388" cy="2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1CFAD67-33D7-464A-A1FA-DBBC567526FA}" type="slidenum">
              <a:rPr lang="ja-JP" altLang="en-US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7</a:t>
            </a:fld>
            <a:r>
              <a:rPr lang="en-US" altLang="ja-JP" dirty="0" smtClean="0">
                <a:solidFill>
                  <a:srgbClr val="000000"/>
                </a:solidFill>
                <a:latin typeface="+mj-lt"/>
              </a:rPr>
              <a:t>/14</a:t>
            </a:r>
            <a:endParaRPr lang="ja-JP" alt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55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9109" y="560263"/>
            <a:ext cx="9153110" cy="11184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defTabSz="779252"/>
            <a:endParaRPr lang="ja-JP" altLang="en-US" sz="15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3224" y="1336416"/>
            <a:ext cx="8811264" cy="5405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endParaRPr lang="ja-JP" altLang="en-US" sz="15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9" y="46619"/>
            <a:ext cx="1052718" cy="4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61294" y="740704"/>
            <a:ext cx="8803194" cy="4800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en-US" altLang="ja-JP" b="1" dirty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Detecting abnormal </a:t>
            </a:r>
            <a:r>
              <a:rPr lang="en-US" altLang="ja-JP" b="1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situation Feature</a:t>
            </a:r>
            <a:endParaRPr lang="ja-JP" altLang="en-US" b="1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1043608" y="142059"/>
            <a:ext cx="648072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779252"/>
            <a:r>
              <a:rPr lang="ja-JP" altLang="en-US" sz="1200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社外秘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17250" y="1832681"/>
            <a:ext cx="8131833" cy="4908901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4595"/>
            <a:ext cx="5472608" cy="227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251521" y="1405095"/>
            <a:ext cx="2191690" cy="384043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252"/>
            <a:r>
              <a:rPr lang="en-US" altLang="ja-JP" sz="1400" b="1" dirty="0" smtClean="0">
                <a:solidFill>
                  <a:prstClr val="white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Feature</a:t>
            </a:r>
            <a:endParaRPr lang="ja-JP" altLang="en-US" sz="1400" b="1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97844" y="4880238"/>
            <a:ext cx="2657589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0" lang="en-US" altLang="ja-JP" sz="1600" b="1" kern="0" dirty="0">
                <a:solidFill>
                  <a:srgbClr val="FF33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Traffic Data server</a:t>
            </a:r>
          </a:p>
          <a:p>
            <a:r>
              <a:rPr kumimoji="0" lang="en-US" altLang="ja-JP" sz="1600" b="1" kern="0" dirty="0">
                <a:solidFill>
                  <a:srgbClr val="FF33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App image</a:t>
            </a:r>
            <a:endParaRPr kumimoji="0" lang="ja-JP" altLang="en-US" sz="1600" b="1" kern="0" dirty="0">
              <a:solidFill>
                <a:srgbClr val="FF3300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01443" y="5768702"/>
            <a:ext cx="32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Detecting abnormal </a:t>
            </a:r>
            <a:r>
              <a:rPr lang="en-US" altLang="ja-JP" sz="1600" b="1" dirty="0" smtClean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situation Log</a:t>
            </a:r>
            <a:endParaRPr lang="ja-JP" altLang="en-US" sz="1600" b="1" dirty="0">
              <a:solidFill>
                <a:srgbClr val="FF0000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右中かっこ 13"/>
          <p:cNvSpPr/>
          <p:nvPr/>
        </p:nvSpPr>
        <p:spPr>
          <a:xfrm>
            <a:off x="2843808" y="5733256"/>
            <a:ext cx="193306" cy="1008112"/>
          </a:xfrm>
          <a:prstGeom prst="rightBrace">
            <a:avLst>
              <a:gd name="adj1" fmla="val 27230"/>
              <a:gd name="adj2" fmla="val 2948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00" y="1916832"/>
            <a:ext cx="7096594" cy="280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942856" y="1916832"/>
            <a:ext cx="1517576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OSD Video</a:t>
            </a:r>
            <a:endParaRPr lang="ja-JP" altLang="en-US" sz="1600" dirty="0">
              <a:solidFill>
                <a:prstClr val="black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300192" y="2996952"/>
            <a:ext cx="45533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71320" y="2822453"/>
            <a:ext cx="137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Display of detecting </a:t>
            </a:r>
            <a:r>
              <a:rPr lang="en-US" altLang="ja-JP" sz="1600" b="1" dirty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abnormal </a:t>
            </a:r>
            <a:r>
              <a:rPr lang="en-US" altLang="ja-JP" sz="1600" b="1" dirty="0" smtClean="0">
                <a:solidFill>
                  <a:srgbClr val="FF0000"/>
                </a:solidFill>
                <a:latin typeface="+mj-lt"/>
                <a:ea typeface="Meiryo UI" panose="020B0604030504040204" pitchFamily="50" charset="-128"/>
                <a:cs typeface="Meiryo UI" panose="020B0604030504040204" pitchFamily="50" charset="-128"/>
              </a:rPr>
              <a:t>situation</a:t>
            </a:r>
            <a:endParaRPr lang="ja-JP" altLang="en-US" sz="1600" b="1" dirty="0">
              <a:solidFill>
                <a:srgbClr val="FF0000"/>
              </a:solidFill>
              <a:latin typeface="+mj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>
            <a:stCxn id="6" idx="7"/>
          </p:cNvCxnSpPr>
          <p:nvPr/>
        </p:nvCxnSpPr>
        <p:spPr>
          <a:xfrm flipV="1">
            <a:off x="6688844" y="2996952"/>
            <a:ext cx="366589" cy="63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タイトル 1"/>
          <p:cNvSpPr txBox="1">
            <a:spLocks/>
          </p:cNvSpPr>
          <p:nvPr/>
        </p:nvSpPr>
        <p:spPr>
          <a:xfrm>
            <a:off x="251520" y="68627"/>
            <a:ext cx="8640000" cy="523220"/>
          </a:xfrm>
          <a:prstGeom prst="rect">
            <a:avLst/>
          </a:prstGeom>
        </p:spPr>
        <p:txBody>
          <a:bodyPr lIns="77907" tIns="38953" rIns="77907" bIns="38953"/>
          <a:lstStyle>
            <a:defPPr>
              <a:defRPr lang="ja-JP"/>
            </a:defPPr>
            <a:lvl1pPr algn="ctr" defTabSz="77925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prstClr val="black"/>
                </a:solidFill>
                <a:latin typeface="Calibri" panose="020F0502020204030204" pitchFamily="34" charset="0"/>
                <a:ea typeface="MS PGothic" pitchFamily="50" charset="-128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MS PGothic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GP創英角ｺﾞｼｯｸUB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dirty="0" smtClean="0">
                <a:latin typeface="+mj-lt"/>
              </a:rPr>
              <a:t>i-PRO </a:t>
            </a:r>
            <a:r>
              <a:rPr lang="en-US" altLang="ja-JP" dirty="0">
                <a:latin typeface="+mj-lt"/>
              </a:rPr>
              <a:t>Image Traffic Counter Feature</a:t>
            </a:r>
          </a:p>
        </p:txBody>
      </p:sp>
      <p:sp>
        <p:nvSpPr>
          <p:cNvPr id="21" name="スライド番号プレースホルダー 3"/>
          <p:cNvSpPr txBox="1">
            <a:spLocks/>
          </p:cNvSpPr>
          <p:nvPr/>
        </p:nvSpPr>
        <p:spPr>
          <a:xfrm>
            <a:off x="8228158" y="291863"/>
            <a:ext cx="794388" cy="2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1CFAD67-33D7-464A-A1FA-DBBC567526FA}" type="slidenum">
              <a:rPr lang="ja-JP" altLang="en-US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8</a:t>
            </a:fld>
            <a:r>
              <a:rPr lang="en-US" altLang="ja-JP" dirty="0" smtClean="0">
                <a:solidFill>
                  <a:srgbClr val="000000"/>
                </a:solidFill>
                <a:latin typeface="+mj-lt"/>
              </a:rPr>
              <a:t>/14</a:t>
            </a:r>
            <a:endParaRPr lang="ja-JP" alt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19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Recommended Camera Installation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AD67-33D7-464A-A1FA-DBBC567526FA}" type="slidenum">
              <a:rPr lang="ja-JP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r>
              <a:rPr lang="en-US" altLang="ja-JP" dirty="0" smtClean="0">
                <a:solidFill>
                  <a:srgbClr val="000000"/>
                </a:solidFill>
                <a:latin typeface="Calibri" panose="020F0502020204030204" pitchFamily="34" charset="0"/>
              </a:rPr>
              <a:t>/14</a:t>
            </a:r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79512" y="3520863"/>
            <a:ext cx="8438298" cy="30151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V="1">
            <a:off x="579463" y="3520863"/>
            <a:ext cx="0" cy="2965098"/>
          </a:xfrm>
          <a:prstGeom prst="straightConnector1">
            <a:avLst/>
          </a:prstGeom>
          <a:ln w="127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211810" y="3743907"/>
            <a:ext cx="1072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Width of road</a:t>
            </a:r>
          </a:p>
          <a:p>
            <a:r>
              <a:rPr kumimoji="1"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12m</a:t>
            </a:r>
            <a:endParaRPr kumimoji="1" lang="ja-JP" alt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76" name="直線コネクタ 75"/>
          <p:cNvCxnSpPr/>
          <p:nvPr/>
        </p:nvCxnSpPr>
        <p:spPr>
          <a:xfrm>
            <a:off x="484315" y="5031703"/>
            <a:ext cx="2520280" cy="150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196283" y="782074"/>
            <a:ext cx="136990" cy="2238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79512" y="2873368"/>
            <a:ext cx="8438298" cy="29460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</a:endParaRPr>
          </a:p>
        </p:txBody>
      </p:sp>
      <p:cxnSp>
        <p:nvCxnSpPr>
          <p:cNvPr id="81" name="直線コネクタ 80"/>
          <p:cNvCxnSpPr/>
          <p:nvPr/>
        </p:nvCxnSpPr>
        <p:spPr>
          <a:xfrm>
            <a:off x="484315" y="785094"/>
            <a:ext cx="6840760" cy="38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1098523" y="761024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latin typeface="Calibri" panose="020F0502020204030204" pitchFamily="34" charset="0"/>
              </a:rPr>
              <a:t>8 deg</a:t>
            </a:r>
            <a:r>
              <a:rPr lang="en-US" altLang="ja-JP" sz="1100" b="1" dirty="0">
                <a:latin typeface="Calibri" panose="020F0502020204030204" pitchFamily="34" charset="0"/>
              </a:rPr>
              <a:t>     Angle of dip </a:t>
            </a:r>
            <a:endParaRPr kumimoji="1" lang="ja-JP" alt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147" name="直線コネクタ 146"/>
          <p:cNvCxnSpPr/>
          <p:nvPr/>
        </p:nvCxnSpPr>
        <p:spPr>
          <a:xfrm>
            <a:off x="412307" y="816041"/>
            <a:ext cx="1866917" cy="205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円弧 147"/>
          <p:cNvSpPr/>
          <p:nvPr/>
        </p:nvSpPr>
        <p:spPr>
          <a:xfrm rot="6417301">
            <a:off x="693975" y="884570"/>
            <a:ext cx="388100" cy="387541"/>
          </a:xfrm>
          <a:prstGeom prst="arc">
            <a:avLst>
              <a:gd name="adj1" fmla="val 13807338"/>
              <a:gd name="adj2" fmla="val 4438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</a:endParaRPr>
          </a:p>
        </p:txBody>
      </p:sp>
      <p:cxnSp>
        <p:nvCxnSpPr>
          <p:cNvPr id="152" name="直線コネクタ 151"/>
          <p:cNvCxnSpPr/>
          <p:nvPr/>
        </p:nvCxnSpPr>
        <p:spPr>
          <a:xfrm>
            <a:off x="412307" y="815057"/>
            <a:ext cx="7272808" cy="2058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テキスト ボックス 152"/>
          <p:cNvSpPr txBox="1"/>
          <p:nvPr/>
        </p:nvSpPr>
        <p:spPr>
          <a:xfrm>
            <a:off x="926126" y="1134996"/>
            <a:ext cx="1568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latin typeface="Calibri" panose="020F0502020204030204" pitchFamily="34" charset="0"/>
              </a:rPr>
              <a:t>38.2</a:t>
            </a:r>
            <a:r>
              <a:rPr lang="en-US" altLang="ja-JP" sz="1100" b="1" dirty="0">
                <a:latin typeface="Calibri" panose="020F0502020204030204" pitchFamily="34" charset="0"/>
              </a:rPr>
              <a:t> </a:t>
            </a:r>
            <a:r>
              <a:rPr lang="en-US" altLang="ja-JP" sz="1100" b="1" dirty="0" smtClean="0">
                <a:latin typeface="Calibri" panose="020F0502020204030204" pitchFamily="34" charset="0"/>
              </a:rPr>
              <a:t>deg</a:t>
            </a:r>
          </a:p>
          <a:p>
            <a:r>
              <a:rPr lang="en-US" altLang="ja-JP" sz="1100" b="1" dirty="0" smtClean="0">
                <a:latin typeface="Calibri" panose="020F0502020204030204" pitchFamily="34" charset="0"/>
              </a:rPr>
              <a:t>Angular </a:t>
            </a:r>
            <a:r>
              <a:rPr lang="en-US" altLang="ja-JP" sz="1100" b="1" dirty="0">
                <a:latin typeface="Calibri" panose="020F0502020204030204" pitchFamily="34" charset="0"/>
              </a:rPr>
              <a:t>field of </a:t>
            </a:r>
            <a:r>
              <a:rPr lang="en-US" altLang="ja-JP" sz="1100" b="1" dirty="0" smtClean="0">
                <a:latin typeface="Calibri" panose="020F0502020204030204" pitchFamily="34" charset="0"/>
              </a:rPr>
              <a:t>view(V)</a:t>
            </a:r>
            <a:endParaRPr kumimoji="1" lang="ja-JP" altLang="en-US" sz="1100" b="1" dirty="0">
              <a:latin typeface="Calibri" panose="020F0502020204030204" pitchFamily="34" charset="0"/>
            </a:endParaRPr>
          </a:p>
        </p:txBody>
      </p:sp>
      <p:sp>
        <p:nvSpPr>
          <p:cNvPr id="154" name="円弧 153"/>
          <p:cNvSpPr/>
          <p:nvPr/>
        </p:nvSpPr>
        <p:spPr>
          <a:xfrm rot="4868104">
            <a:off x="832133" y="689125"/>
            <a:ext cx="209253" cy="445919"/>
          </a:xfrm>
          <a:prstGeom prst="arc">
            <a:avLst>
              <a:gd name="adj1" fmla="val 13807338"/>
              <a:gd name="adj2" fmla="val 181164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155" name="台形 154"/>
          <p:cNvSpPr/>
          <p:nvPr/>
        </p:nvSpPr>
        <p:spPr>
          <a:xfrm rot="18000000">
            <a:off x="376284" y="659191"/>
            <a:ext cx="242010" cy="360040"/>
          </a:xfrm>
          <a:prstGeom prst="trapezoi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</a:endParaRPr>
          </a:p>
        </p:txBody>
      </p:sp>
      <p:cxnSp>
        <p:nvCxnSpPr>
          <p:cNvPr id="156" name="直線コネクタ 155"/>
          <p:cNvCxnSpPr/>
          <p:nvPr/>
        </p:nvCxnSpPr>
        <p:spPr>
          <a:xfrm flipV="1">
            <a:off x="2249629" y="2919483"/>
            <a:ext cx="5507494" cy="23059"/>
          </a:xfrm>
          <a:prstGeom prst="line">
            <a:avLst/>
          </a:prstGeom>
          <a:ln w="349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テキスト ボックス 156"/>
          <p:cNvSpPr txBox="1"/>
          <p:nvPr/>
        </p:nvSpPr>
        <p:spPr>
          <a:xfrm>
            <a:off x="4012780" y="2948663"/>
            <a:ext cx="207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Measurement area</a:t>
            </a:r>
            <a:r>
              <a:rPr lang="ja-JP" altLang="en-US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　</a:t>
            </a:r>
            <a:r>
              <a:rPr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48.9</a:t>
            </a:r>
            <a:r>
              <a:rPr kumimoji="1"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  <a:endParaRPr kumimoji="1" lang="ja-JP" alt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518081" y="2948663"/>
            <a:ext cx="173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Blind spot</a:t>
            </a:r>
            <a:r>
              <a:rPr lang="ja-JP" altLang="en-US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　</a:t>
            </a:r>
            <a:r>
              <a:rPr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7.6</a:t>
            </a:r>
            <a:r>
              <a:rPr kumimoji="1"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  <a:endParaRPr kumimoji="1" lang="ja-JP" alt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59" name="直線コネクタ 158"/>
          <p:cNvCxnSpPr/>
          <p:nvPr/>
        </p:nvCxnSpPr>
        <p:spPr>
          <a:xfrm>
            <a:off x="637209" y="2911219"/>
            <a:ext cx="1586062" cy="19688"/>
          </a:xfrm>
          <a:prstGeom prst="line">
            <a:avLst/>
          </a:prstGeom>
          <a:ln w="12700">
            <a:solidFill>
              <a:srgbClr val="FFFF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円弧 159"/>
          <p:cNvSpPr/>
          <p:nvPr/>
        </p:nvSpPr>
        <p:spPr>
          <a:xfrm rot="5400000">
            <a:off x="712325" y="4807944"/>
            <a:ext cx="711306" cy="432011"/>
          </a:xfrm>
          <a:prstGeom prst="arc">
            <a:avLst>
              <a:gd name="adj1" fmla="val 10796864"/>
              <a:gd name="adj2" fmla="val 214260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</a:endParaRPr>
          </a:p>
        </p:txBody>
      </p:sp>
      <p:cxnSp>
        <p:nvCxnSpPr>
          <p:cNvPr id="161" name="直線コネクタ 160"/>
          <p:cNvCxnSpPr/>
          <p:nvPr/>
        </p:nvCxnSpPr>
        <p:spPr>
          <a:xfrm flipV="1">
            <a:off x="484315" y="3520863"/>
            <a:ext cx="2520280" cy="150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台形 161"/>
          <p:cNvSpPr/>
          <p:nvPr/>
        </p:nvSpPr>
        <p:spPr>
          <a:xfrm rot="16030412">
            <a:off x="339750" y="4853390"/>
            <a:ext cx="288032" cy="360040"/>
          </a:xfrm>
          <a:prstGeom prst="trapezoi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</a:endParaRPr>
          </a:p>
        </p:txBody>
      </p:sp>
      <p:cxnSp>
        <p:nvCxnSpPr>
          <p:cNvPr id="163" name="直線コネクタ 162"/>
          <p:cNvCxnSpPr/>
          <p:nvPr/>
        </p:nvCxnSpPr>
        <p:spPr>
          <a:xfrm>
            <a:off x="663843" y="5033410"/>
            <a:ext cx="2340752" cy="9844"/>
          </a:xfrm>
          <a:prstGeom prst="line">
            <a:avLst/>
          </a:prstGeom>
          <a:ln w="12700">
            <a:solidFill>
              <a:srgbClr val="FFFF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テキスト ボックス 163"/>
          <p:cNvSpPr txBox="1"/>
          <p:nvPr/>
        </p:nvSpPr>
        <p:spPr>
          <a:xfrm>
            <a:off x="2223271" y="5055323"/>
            <a:ext cx="691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9.5m</a:t>
            </a:r>
            <a:endParaRPr kumimoji="1" lang="ja-JP" alt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3054419" y="3516392"/>
            <a:ext cx="4716524" cy="301511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4398662" y="4868244"/>
            <a:ext cx="218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libri" panose="020F0502020204030204" pitchFamily="34" charset="0"/>
              </a:rPr>
              <a:t>Measurement  area </a:t>
            </a:r>
            <a:endParaRPr lang="en-US" altLang="ja-JP" b="1" dirty="0" smtClean="0">
              <a:latin typeface="Calibri" panose="020F0502020204030204" pitchFamily="34" charset="0"/>
            </a:endParaRPr>
          </a:p>
        </p:txBody>
      </p:sp>
      <p:sp>
        <p:nvSpPr>
          <p:cNvPr id="167" name="AutoShape 44"/>
          <p:cNvSpPr>
            <a:spLocks noChangeArrowheads="1"/>
          </p:cNvSpPr>
          <p:nvPr/>
        </p:nvSpPr>
        <p:spPr bwMode="auto">
          <a:xfrm>
            <a:off x="713694" y="476672"/>
            <a:ext cx="957263" cy="271561"/>
          </a:xfrm>
          <a:prstGeom prst="wedgeRectCallout">
            <a:avLst>
              <a:gd name="adj1" fmla="val -74119"/>
              <a:gd name="adj2" fmla="val 5656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 smtClean="0">
                <a:solidFill>
                  <a:srgbClr val="FF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Camera</a:t>
            </a:r>
            <a:endParaRPr lang="ja-JP" altLang="en-US" sz="1200" dirty="0">
              <a:solidFill>
                <a:srgbClr val="FF0000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8" name="AutoShape 44"/>
          <p:cNvSpPr>
            <a:spLocks noChangeArrowheads="1"/>
          </p:cNvSpPr>
          <p:nvPr/>
        </p:nvSpPr>
        <p:spPr bwMode="auto">
          <a:xfrm>
            <a:off x="586381" y="5771444"/>
            <a:ext cx="957263" cy="271561"/>
          </a:xfrm>
          <a:prstGeom prst="wedgeRectCallout">
            <a:avLst>
              <a:gd name="adj1" fmla="val -53015"/>
              <a:gd name="adj2" fmla="val -31539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 smtClean="0">
                <a:solidFill>
                  <a:srgbClr val="FF000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Camera</a:t>
            </a:r>
            <a:endParaRPr lang="ja-JP" altLang="en-US" sz="1200" dirty="0">
              <a:solidFill>
                <a:srgbClr val="FF0000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69" name="直線矢印コネクタ 168"/>
          <p:cNvCxnSpPr/>
          <p:nvPr/>
        </p:nvCxnSpPr>
        <p:spPr>
          <a:xfrm flipV="1">
            <a:off x="3268587" y="3566408"/>
            <a:ext cx="0" cy="2965098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69"/>
          <p:cNvCxnSpPr/>
          <p:nvPr/>
        </p:nvCxnSpPr>
        <p:spPr>
          <a:xfrm>
            <a:off x="3054419" y="3743907"/>
            <a:ext cx="4702704" cy="0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テキスト ボックス 170"/>
          <p:cNvSpPr txBox="1"/>
          <p:nvPr/>
        </p:nvSpPr>
        <p:spPr>
          <a:xfrm>
            <a:off x="3271439" y="6242749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latin typeface="Calibri" panose="020F0502020204030204" pitchFamily="34" charset="0"/>
              </a:rPr>
              <a:t>12 m </a:t>
            </a:r>
            <a:endParaRPr kumimoji="1" lang="ja-JP" altLang="en-US" sz="1100" b="1" dirty="0">
              <a:latin typeface="Calibri" panose="020F0502020204030204" pitchFamily="34" charset="0"/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7231879" y="3511641"/>
            <a:ext cx="619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latin typeface="Calibri" panose="020F0502020204030204" pitchFamily="34" charset="0"/>
              </a:rPr>
              <a:t>48.9 m </a:t>
            </a:r>
            <a:endParaRPr kumimoji="1" lang="ja-JP" altLang="en-US" sz="1100" b="1" dirty="0">
              <a:latin typeface="Calibri" panose="020F0502020204030204" pitchFamily="34" charset="0"/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1268456" y="4572525"/>
            <a:ext cx="1574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65 deg</a:t>
            </a:r>
          </a:p>
          <a:p>
            <a:r>
              <a:rPr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Angular </a:t>
            </a:r>
            <a:r>
              <a:rPr lang="en-US" altLang="ja-JP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field of </a:t>
            </a:r>
            <a:r>
              <a:rPr lang="en-US" altLang="ja-JP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view(H)</a:t>
            </a:r>
            <a:endParaRPr kumimoji="1" lang="ja-JP" alt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268909" y="2072642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latin typeface="Calibri" panose="020F0502020204030204" pitchFamily="34" charset="0"/>
              </a:rPr>
              <a:t>Pole</a:t>
            </a:r>
            <a:r>
              <a:rPr lang="ja-JP" altLang="en-US" sz="1100" b="1" dirty="0" smtClean="0">
                <a:latin typeface="Calibri" panose="020F0502020204030204" pitchFamily="34" charset="0"/>
              </a:rPr>
              <a:t> </a:t>
            </a:r>
            <a:r>
              <a:rPr lang="en-US" altLang="ja-JP" sz="1100" b="1" dirty="0" smtClean="0">
                <a:latin typeface="Calibri" panose="020F0502020204030204" pitchFamily="34" charset="0"/>
              </a:rPr>
              <a:t>height</a:t>
            </a:r>
          </a:p>
          <a:p>
            <a:r>
              <a:rPr lang="en-US" altLang="ja-JP" sz="1100" b="1" dirty="0" smtClean="0">
                <a:latin typeface="Calibri" panose="020F0502020204030204" pitchFamily="34" charset="0"/>
              </a:rPr>
              <a:t>8 m</a:t>
            </a:r>
          </a:p>
        </p:txBody>
      </p:sp>
      <p:cxnSp>
        <p:nvCxnSpPr>
          <p:cNvPr id="175" name="直線矢印コネクタ 174"/>
          <p:cNvCxnSpPr/>
          <p:nvPr/>
        </p:nvCxnSpPr>
        <p:spPr>
          <a:xfrm flipV="1">
            <a:off x="323528" y="772525"/>
            <a:ext cx="0" cy="2100843"/>
          </a:xfrm>
          <a:prstGeom prst="straightConnector1">
            <a:avLst/>
          </a:prstGeom>
          <a:ln w="127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標準デザイン">
  <a:themeElements>
    <a:clrScheme name="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HGP創英角ｺﾞｼｯｸUB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extLst/>
      </a:spPr>
      <a:bodyPr wrap="none" lIns="72000" rIns="72000" rtlCol="0" anchor="ctr"/>
      <a:lstStyle>
        <a:defPPr algn="ctr" defTabSz="361950" fontAlgn="base">
          <a:spcBef>
            <a:spcPct val="0"/>
          </a:spcBef>
          <a:spcAft>
            <a:spcPct val="0"/>
          </a:spcAft>
          <a:defRPr sz="1100" smtClean="0">
            <a:solidFill>
              <a:srgbClr val="3333FF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160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Calibri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/>
        <a:extLst/>
      </a:spPr>
      <a:bodyPr vert="horz" wrap="square" lIns="68425" tIns="34212" rIns="68425" bIns="34212" numCol="1" rtlCol="0" anchor="t" anchorCtr="0" compatLnSpc="1">
        <a:prstTxWarp prst="textNoShape">
          <a:avLst/>
        </a:prstTxWarp>
        <a:spAutoFit/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HGP創英角ｺﾞｼｯｸUB" pitchFamily="50" charset="-128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68425" tIns="34212" rIns="68425" bIns="34212" numCol="1" anchor="t" anchorCtr="0" compatLnSpc="1">
        <a:prstTxWarp prst="textNoShape">
          <a:avLst/>
        </a:prstTxWarp>
        <a:spAutoFit/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Calibri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/>
        <a:extLst/>
      </a:spPr>
      <a:bodyPr vert="horz" wrap="square" lIns="68425" tIns="34212" rIns="68425" bIns="34212" numCol="1" rtlCol="0" anchor="t" anchorCtr="0" compatLnSpc="1">
        <a:prstTxWarp prst="textNoShape">
          <a:avLst/>
        </a:prstTxWarp>
        <a:spAutoFit/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HGP創英角ｺﾞｼｯｸUB" pitchFamily="50" charset="-128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68425" tIns="34212" rIns="68425" bIns="34212" numCol="1" anchor="t" anchorCtr="0" compatLnSpc="1">
        <a:prstTxWarp prst="textNoShape">
          <a:avLst/>
        </a:prstTxWarp>
        <a:spAutoFit/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HGP創英角ｺﾞｼｯｸUB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extLst/>
      </a:spPr>
      <a:bodyPr wrap="none" lIns="72000" rIns="72000" rtlCol="0" anchor="ctr"/>
      <a:lstStyle>
        <a:defPPr algn="ctr" defTabSz="361950" fontAlgn="base">
          <a:spcBef>
            <a:spcPct val="0"/>
          </a:spcBef>
          <a:spcAft>
            <a:spcPct val="0"/>
          </a:spcAft>
          <a:defRPr sz="1100" smtClean="0">
            <a:solidFill>
              <a:srgbClr val="3333FF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160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sbu">
  <a:themeElements>
    <a:clrScheme name="isbu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sbu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isb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b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b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b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b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b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b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1389</Words>
  <Application>Microsoft Office PowerPoint</Application>
  <PresentationFormat>On-screen Show (4:3)</PresentationFormat>
  <Paragraphs>450</Paragraphs>
  <Slides>18</Slides>
  <Notes>9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Meiryo UI</vt:lpstr>
      <vt:lpstr>ＭＳ ゴシック</vt:lpstr>
      <vt:lpstr>ＭＳ Ｐゴシック</vt:lpstr>
      <vt:lpstr>ＭＳ Ｐゴシック</vt:lpstr>
      <vt:lpstr>ＭＳ Ｐ明朝</vt:lpstr>
      <vt:lpstr>Arial</vt:lpstr>
      <vt:lpstr>Calibri</vt:lpstr>
      <vt:lpstr>HGP創英角ｺﾞｼｯｸUB</vt:lpstr>
      <vt:lpstr>HG創英角ｺﾞｼｯｸUB</vt:lpstr>
      <vt:lpstr>Times New Roman</vt:lpstr>
      <vt:lpstr>Wingdings</vt:lpstr>
      <vt:lpstr>1_Office ​​テーマ</vt:lpstr>
      <vt:lpstr>5_標準デザイン</vt:lpstr>
      <vt:lpstr>6_標準デザイン</vt:lpstr>
      <vt:lpstr>1_デザインの設定</vt:lpstr>
      <vt:lpstr>標準デザイン</vt:lpstr>
      <vt:lpstr>2_デザインの設定</vt:lpstr>
      <vt:lpstr>3_標準デザイン</vt:lpstr>
      <vt:lpstr>isbu</vt:lpstr>
      <vt:lpstr>i-PRO Image Traffic Counter Introduction</vt:lpstr>
      <vt:lpstr>Overview</vt:lpstr>
      <vt:lpstr>Solution benefit</vt:lpstr>
      <vt:lpstr>Solution benefit</vt:lpstr>
      <vt:lpstr>System Overview</vt:lpstr>
      <vt:lpstr>System Overview</vt:lpstr>
      <vt:lpstr>PowerPoint Presentation</vt:lpstr>
      <vt:lpstr>PowerPoint Presentation</vt:lpstr>
      <vt:lpstr>Recommended Camera Installation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パナソニック株式会社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Takashi Kamio</dc:creator>
  <cp:lastModifiedBy>Cowsert, Wesley</cp:lastModifiedBy>
  <cp:revision>181</cp:revision>
  <cp:lastPrinted>2016-02-19T01:41:18Z</cp:lastPrinted>
  <dcterms:created xsi:type="dcterms:W3CDTF">2016-01-12T01:31:20Z</dcterms:created>
  <dcterms:modified xsi:type="dcterms:W3CDTF">2016-07-19T15:48:31Z</dcterms:modified>
</cp:coreProperties>
</file>